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98" r:id="rId2"/>
    <p:sldId id="297" r:id="rId3"/>
    <p:sldId id="296" r:id="rId4"/>
    <p:sldId id="295" r:id="rId5"/>
    <p:sldId id="279" r:id="rId6"/>
    <p:sldId id="282" r:id="rId7"/>
    <p:sldId id="289" r:id="rId8"/>
    <p:sldId id="287" r:id="rId9"/>
    <p:sldId id="272" r:id="rId10"/>
    <p:sldId id="281" r:id="rId11"/>
    <p:sldId id="285" r:id="rId12"/>
    <p:sldId id="280" r:id="rId13"/>
    <p:sldId id="283" r:id="rId14"/>
    <p:sldId id="284" r:id="rId15"/>
    <p:sldId id="290" r:id="rId16"/>
    <p:sldId id="291" r:id="rId17"/>
    <p:sldId id="292" r:id="rId18"/>
    <p:sldId id="293" r:id="rId19"/>
    <p:sldId id="294" r:id="rId20"/>
    <p:sldId id="299" r:id="rId21"/>
    <p:sldId id="300" r:id="rId22"/>
    <p:sldId id="28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DA82"/>
    <a:srgbClr val="00F290"/>
    <a:srgbClr val="419EFF"/>
    <a:srgbClr val="F2F2F2"/>
    <a:srgbClr val="D9D9D9"/>
    <a:srgbClr val="FF5050"/>
    <a:srgbClr val="00DE84"/>
    <a:srgbClr val="00B050"/>
    <a:srgbClr val="3A9AFF"/>
    <a:srgbClr val="17B2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84" autoAdjust="0"/>
    <p:restoredTop sz="84028" autoAdjust="0"/>
  </p:normalViewPr>
  <p:slideViewPr>
    <p:cSldViewPr snapToGrid="0">
      <p:cViewPr varScale="1">
        <p:scale>
          <a:sx n="93" d="100"/>
          <a:sy n="93" d="100"/>
        </p:scale>
        <p:origin x="576" y="96"/>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BB7926-BFFB-4486-8108-DF2553C253F7}" type="datetimeFigureOut">
              <a:rPr lang="en-US" smtClean="0"/>
              <a:t>11/27/2016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DEB827-5557-4703-80E4-45B219C7034D}" type="slidenum">
              <a:rPr lang="en-US" smtClean="0"/>
              <a:t>‹#›</a:t>
            </a:fld>
            <a:endParaRPr lang="en-US" dirty="0"/>
          </a:p>
        </p:txBody>
      </p:sp>
    </p:spTree>
    <p:extLst>
      <p:ext uri="{BB962C8B-B14F-4D97-AF65-F5344CB8AC3E}">
        <p14:creationId xmlns:p14="http://schemas.microsoft.com/office/powerpoint/2010/main" val="2138298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[Blank??] Bought</a:t>
            </a:r>
            <a:r>
              <a:rPr lang="en-US" baseline="0"/>
              <a:t> a Sinar camera … did experiments …. </a:t>
            </a:r>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1</a:t>
            </a:fld>
            <a:endParaRPr lang="en-US" dirty="0"/>
          </a:p>
        </p:txBody>
      </p:sp>
    </p:spTree>
    <p:extLst>
      <p:ext uri="{BB962C8B-B14F-4D97-AF65-F5344CB8AC3E}">
        <p14:creationId xmlns:p14="http://schemas.microsoft.com/office/powerpoint/2010/main" val="1433806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then we introduce an sensor</a:t>
            </a:r>
            <a:r>
              <a:rPr lang="en-US" baseline="0" dirty="0"/>
              <a:t> plane, that can rotate about its independent pivot (at a distance z_o dash) from the pivot of the lens.</a:t>
            </a:r>
            <a:endParaRPr lang="en-US" dirty="0"/>
          </a:p>
          <a:p>
            <a:endParaRPr lang="en-US" dirty="0"/>
          </a:p>
          <a:p>
            <a:r>
              <a:rPr lang="en-US" dirty="0"/>
              <a:t>The pupil coordinates are highlighted</a:t>
            </a:r>
            <a:r>
              <a:rPr lang="en-US" baseline="0" dirty="0"/>
              <a:t> in red</a:t>
            </a:r>
            <a:endParaRPr lang="en-US" dirty="0"/>
          </a:p>
        </p:txBody>
      </p:sp>
      <p:sp>
        <p:nvSpPr>
          <p:cNvPr id="4" name="Slide Number Placeholder 3"/>
          <p:cNvSpPr>
            <a:spLocks noGrp="1"/>
          </p:cNvSpPr>
          <p:nvPr>
            <p:ph type="sldNum" sz="quarter" idx="10"/>
          </p:nvPr>
        </p:nvSpPr>
        <p:spPr/>
        <p:txBody>
          <a:bodyPr/>
          <a:lstStyle/>
          <a:p>
            <a:fld id="{23DEB827-5557-4703-80E4-45B219C7034D}" type="slidenum">
              <a:rPr lang="en-US" smtClean="0"/>
              <a:t>13</a:t>
            </a:fld>
            <a:endParaRPr lang="en-US" dirty="0"/>
          </a:p>
        </p:txBody>
      </p:sp>
    </p:spTree>
    <p:extLst>
      <p:ext uri="{BB962C8B-B14F-4D97-AF65-F5344CB8AC3E}">
        <p14:creationId xmlns:p14="http://schemas.microsoft.com/office/powerpoint/2010/main" val="2341562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DEB827-5557-4703-80E4-45B219C7034D}" type="slidenum">
              <a:rPr lang="en-US" smtClean="0"/>
              <a:t>14</a:t>
            </a:fld>
            <a:endParaRPr lang="en-US" dirty="0"/>
          </a:p>
        </p:txBody>
      </p:sp>
    </p:spTree>
    <p:extLst>
      <p:ext uri="{BB962C8B-B14F-4D97-AF65-F5344CB8AC3E}">
        <p14:creationId xmlns:p14="http://schemas.microsoft.com/office/powerpoint/2010/main" val="3059207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a:t>
            </a:r>
            <a:r>
              <a:rPr lang="en-US" baseline="0"/>
              <a:t> that Zemax doesn’t solve any alalytic equation like we did to find the image coordinates like we did. Instead, Zemax traces rays following the laws of optics, especially the vector form of Snell’s laws.  Ofcourse, the roots of our model can be traced back to the snell’s laws.  Therefore, we expect, if our model is accurate, the results obtained through two completely different processes should match. </a:t>
            </a:r>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15</a:t>
            </a:fld>
            <a:endParaRPr lang="en-US" dirty="0"/>
          </a:p>
        </p:txBody>
      </p:sp>
    </p:spTree>
    <p:extLst>
      <p:ext uri="{BB962C8B-B14F-4D97-AF65-F5344CB8AC3E}">
        <p14:creationId xmlns:p14="http://schemas.microsoft.com/office/powerpoint/2010/main" val="1849160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setup…</a:t>
            </a:r>
          </a:p>
          <a:p>
            <a:r>
              <a:rPr lang="en-US" dirty="0"/>
              <a:t>Although, a more extensive analysis</a:t>
            </a:r>
            <a:r>
              <a:rPr lang="en-US" baseline="0" dirty="0"/>
              <a:t> is presented in the thesis, due to interest of time we are going to </a:t>
            </a:r>
            <a:r>
              <a:rPr lang="en-US" dirty="0"/>
              <a:t>examine only three</a:t>
            </a:r>
            <a:r>
              <a:rPr lang="en-US" baseline="0" dirty="0"/>
              <a:t> rows: the top, middle and bottom rows of the images from the two grids.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23DEB827-5557-4703-80E4-45B219C7034D}" type="slidenum">
              <a:rPr lang="en-US" smtClean="0"/>
              <a:t>16</a:t>
            </a:fld>
            <a:endParaRPr lang="en-US" dirty="0"/>
          </a:p>
        </p:txBody>
      </p:sp>
    </p:spTree>
    <p:extLst>
      <p:ext uri="{BB962C8B-B14F-4D97-AF65-F5344CB8AC3E}">
        <p14:creationId xmlns:p14="http://schemas.microsoft.com/office/powerpoint/2010/main" val="15352624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a:p>
            <a:r>
              <a:rPr lang="en-US" baseline="0" dirty="0"/>
              <a:t>The important take away here are:</a:t>
            </a:r>
          </a:p>
          <a:p>
            <a:r>
              <a:rPr lang="en-US" baseline="0" dirty="0"/>
              <a:t>The rotation of the lens causes a shift and distortion of the image field.  The exact nature of the distortion depends on the location of the lens’s pivot point with respect to the center of the entrance pupil and secondly the pupil magnification.</a:t>
            </a:r>
            <a:endParaRPr lang="en-US" dirty="0"/>
          </a:p>
        </p:txBody>
      </p:sp>
      <p:sp>
        <p:nvSpPr>
          <p:cNvPr id="4" name="Slide Number Placeholder 3"/>
          <p:cNvSpPr>
            <a:spLocks noGrp="1"/>
          </p:cNvSpPr>
          <p:nvPr>
            <p:ph type="sldNum" sz="quarter" idx="10"/>
          </p:nvPr>
        </p:nvSpPr>
        <p:spPr/>
        <p:txBody>
          <a:bodyPr/>
          <a:lstStyle/>
          <a:p>
            <a:fld id="{23DEB827-5557-4703-80E4-45B219C7034D}" type="slidenum">
              <a:rPr lang="en-US" smtClean="0"/>
              <a:t>17</a:t>
            </a:fld>
            <a:endParaRPr lang="en-US" dirty="0"/>
          </a:p>
        </p:txBody>
      </p:sp>
    </p:spTree>
    <p:extLst>
      <p:ext uri="{BB962C8B-B14F-4D97-AF65-F5344CB8AC3E}">
        <p14:creationId xmlns:p14="http://schemas.microsoft.com/office/powerpoint/2010/main" val="273434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a:t>Following</a:t>
            </a:r>
            <a:r>
              <a:rPr lang="en-US" baseline="0"/>
              <a:t> similar steps as before, </a:t>
            </a:r>
            <a:r>
              <a:rPr lang="en-US"/>
              <a:t>and</a:t>
            </a:r>
            <a:r>
              <a:rPr lang="en-US" baseline="0"/>
              <a:t> </a:t>
            </a:r>
            <a:r>
              <a:rPr lang="en-US" baseline="0" dirty="0"/>
              <a:t>using the constraint that the projection of any chief ray on the optical axis in the object and image side must satisfy the Gaussian equation.  </a:t>
            </a:r>
            <a:endParaRPr lang="en-US" dirty="0"/>
          </a:p>
        </p:txBody>
      </p:sp>
      <p:sp>
        <p:nvSpPr>
          <p:cNvPr id="4" name="Slide Number Placeholder 3"/>
          <p:cNvSpPr>
            <a:spLocks noGrp="1"/>
          </p:cNvSpPr>
          <p:nvPr>
            <p:ph type="sldNum" sz="quarter" idx="10"/>
          </p:nvPr>
        </p:nvSpPr>
        <p:spPr/>
        <p:txBody>
          <a:bodyPr/>
          <a:lstStyle/>
          <a:p>
            <a:fld id="{23DEB827-5557-4703-80E4-45B219C7034D}" type="slidenum">
              <a:rPr lang="en-US" smtClean="0"/>
              <a:t>18</a:t>
            </a:fld>
            <a:endParaRPr lang="en-US" dirty="0"/>
          </a:p>
        </p:txBody>
      </p:sp>
    </p:spTree>
    <p:extLst>
      <p:ext uri="{BB962C8B-B14F-4D97-AF65-F5344CB8AC3E}">
        <p14:creationId xmlns:p14="http://schemas.microsoft.com/office/powerpoint/2010/main" val="28079151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have discussed few</a:t>
            </a:r>
            <a:r>
              <a:rPr lang="en-US" baseline="0"/>
              <a:t> standard configurations in the thesis. There relation shown here is for the case that were are going to make use of immediately, </a:t>
            </a:r>
            <a:endParaRPr lang="en-US"/>
          </a:p>
          <a:p>
            <a:endParaRPr lang="en-US"/>
          </a:p>
          <a:p>
            <a:endParaRPr lang="en-US"/>
          </a:p>
          <a:p>
            <a:r>
              <a:rPr lang="en-US"/>
              <a:t>Verification</a:t>
            </a:r>
            <a:r>
              <a:rPr lang="en-US" baseline="0"/>
              <a:t> </a:t>
            </a:r>
            <a:r>
              <a:rPr lang="en-US" baseline="0" dirty="0"/>
              <a:t>for the specific case.</a:t>
            </a:r>
            <a:endParaRPr lang="en-US" dirty="0"/>
          </a:p>
        </p:txBody>
      </p:sp>
      <p:sp>
        <p:nvSpPr>
          <p:cNvPr id="4" name="Slide Number Placeholder 3"/>
          <p:cNvSpPr>
            <a:spLocks noGrp="1"/>
          </p:cNvSpPr>
          <p:nvPr>
            <p:ph type="sldNum" sz="quarter" idx="10"/>
          </p:nvPr>
        </p:nvSpPr>
        <p:spPr/>
        <p:txBody>
          <a:bodyPr/>
          <a:lstStyle/>
          <a:p>
            <a:fld id="{23DEB827-5557-4703-80E4-45B219C7034D}" type="slidenum">
              <a:rPr lang="en-US" smtClean="0"/>
              <a:t>19</a:t>
            </a:fld>
            <a:endParaRPr lang="en-US" dirty="0"/>
          </a:p>
        </p:txBody>
      </p:sp>
    </p:spTree>
    <p:extLst>
      <p:ext uri="{BB962C8B-B14F-4D97-AF65-F5344CB8AC3E}">
        <p14:creationId xmlns:p14="http://schemas.microsoft.com/office/powerpoint/2010/main" val="3252944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20</a:t>
            </a:fld>
            <a:endParaRPr lang="en-US" dirty="0"/>
          </a:p>
        </p:txBody>
      </p:sp>
    </p:spTree>
    <p:extLst>
      <p:ext uri="{BB962C8B-B14F-4D97-AF65-F5344CB8AC3E}">
        <p14:creationId xmlns:p14="http://schemas.microsoft.com/office/powerpoint/2010/main" val="4286493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Problems ….</a:t>
            </a:r>
          </a:p>
          <a:p>
            <a:r>
              <a:rPr lang="en-US" baseline="0"/>
              <a:t>….From prior experience while setting up experiments for optical super-resolution in the lab, we attributed this distortion of the image to fact that the lens was not necessarily rotating about the center of the entrance pupil.  Now, I haven’t explained what the entrance pupil is yet, so what is the center of the entrance pupil? Well, we will get to that in a minute. But for now, let me just say that we found this point …  as shown in the figure. But, the lens in our camera always rotated about a different point. Therefore, every time we tilted the lens, the center of the entrance pupil would shift, and we had to do some adjustments—translations along the vertical and axial directions—to restore the position of the entrance pupil.</a:t>
            </a:r>
          </a:p>
          <a:p>
            <a:r>
              <a:rPr lang="en-US" baseline="0"/>
              <a:t>….but even when we rotated about the entrance pupil, we were observing a small shift of the image field. At that time, we weren’t really expecting this.  In my prior experience during optical superresolution experiments in the lab, w  The problem was we were never certain whether it was due to adjustment errors or it was for real.</a:t>
            </a:r>
          </a:p>
          <a:p>
            <a:r>
              <a:rPr lang="en-US" baseline="0"/>
              <a:t>… </a:t>
            </a:r>
          </a:p>
        </p:txBody>
      </p:sp>
      <p:sp>
        <p:nvSpPr>
          <p:cNvPr id="4" name="Slide Number Placeholder 3"/>
          <p:cNvSpPr>
            <a:spLocks noGrp="1"/>
          </p:cNvSpPr>
          <p:nvPr>
            <p:ph type="sldNum" sz="quarter" idx="10"/>
          </p:nvPr>
        </p:nvSpPr>
        <p:spPr/>
        <p:txBody>
          <a:bodyPr/>
          <a:lstStyle/>
          <a:p>
            <a:fld id="{23DEB827-5557-4703-80E4-45B219C7034D}" type="slidenum">
              <a:rPr lang="en-US" smtClean="0"/>
              <a:t>5</a:t>
            </a:fld>
            <a:endParaRPr lang="en-US" dirty="0"/>
          </a:p>
        </p:txBody>
      </p:sp>
    </p:spTree>
    <p:extLst>
      <p:ext uri="{BB962C8B-B14F-4D97-AF65-F5344CB8AC3E}">
        <p14:creationId xmlns:p14="http://schemas.microsoft.com/office/powerpoint/2010/main" val="3245828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chief ray is the ray from</a:t>
            </a:r>
            <a:r>
              <a:rPr lang="en-US" baseline="0" dirty="0"/>
              <a:t> the object point to the image point that passes through the center of the aperture.  As seen in the figure, the intersection of the chief ray with the image plane determines the height of the image point.  Therefore, for an extended object that consists of a set of points, the set of chief rays from the object space to the image plane determines the geometric properties of the image.  We can find all relationships by applying similar triangles.    </a:t>
            </a:r>
          </a:p>
          <a:p>
            <a:endParaRPr lang="en-US" baseline="0" dirty="0"/>
          </a:p>
          <a:p>
            <a:r>
              <a:rPr lang="en-US" baseline="0" dirty="0"/>
              <a:t>Furthermore, since all chief rays </a:t>
            </a:r>
          </a:p>
          <a:p>
            <a:endParaRPr lang="en-US" baseline="0" dirty="0"/>
          </a:p>
        </p:txBody>
      </p:sp>
      <p:sp>
        <p:nvSpPr>
          <p:cNvPr id="4" name="Slide Number Placeholder 3"/>
          <p:cNvSpPr>
            <a:spLocks noGrp="1"/>
          </p:cNvSpPr>
          <p:nvPr>
            <p:ph type="sldNum" sz="quarter" idx="10"/>
          </p:nvPr>
        </p:nvSpPr>
        <p:spPr/>
        <p:txBody>
          <a:bodyPr/>
          <a:lstStyle/>
          <a:p>
            <a:fld id="{23DEB827-5557-4703-80E4-45B219C7034D}" type="slidenum">
              <a:rPr lang="en-US" smtClean="0"/>
              <a:t>6</a:t>
            </a:fld>
            <a:endParaRPr lang="en-US" dirty="0"/>
          </a:p>
        </p:txBody>
      </p:sp>
    </p:spTree>
    <p:extLst>
      <p:ext uri="{BB962C8B-B14F-4D97-AF65-F5344CB8AC3E}">
        <p14:creationId xmlns:p14="http://schemas.microsoft.com/office/powerpoint/2010/main" val="2512911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chief ray is the ray from</a:t>
            </a:r>
            <a:r>
              <a:rPr lang="en-US" baseline="0" dirty="0"/>
              <a:t> the object point to the image point that passes through the center of the aperture.  As seen in the figure, the intersection of the chief ray with the image plane determines the height of the image point.  Therefore, for an extended object that consists of a set of points, the set of chief rays from the object space to the image plane determines the geometric properties of the image.  We can find all relationships by applying similar triangles.    </a:t>
            </a:r>
          </a:p>
          <a:p>
            <a:endParaRPr lang="en-US" baseline="0" dirty="0"/>
          </a:p>
          <a:p>
            <a:r>
              <a:rPr lang="en-US" baseline="0" dirty="0"/>
              <a:t>Furthermore, since the chief rays from the object converge at the center of the aperture, the center of the aperture is the “center of perspective projection” … in other words, if we  change the location of the aperture’s center, a different set of rays from the object becomes the chief rays, and we </a:t>
            </a:r>
          </a:p>
          <a:p>
            <a:endParaRPr lang="en-US" baseline="0" dirty="0"/>
          </a:p>
        </p:txBody>
      </p:sp>
      <p:sp>
        <p:nvSpPr>
          <p:cNvPr id="4" name="Slide Number Placeholder 3"/>
          <p:cNvSpPr>
            <a:spLocks noGrp="1"/>
          </p:cNvSpPr>
          <p:nvPr>
            <p:ph type="sldNum" sz="quarter" idx="10"/>
          </p:nvPr>
        </p:nvSpPr>
        <p:spPr/>
        <p:txBody>
          <a:bodyPr/>
          <a:lstStyle/>
          <a:p>
            <a:fld id="{23DEB827-5557-4703-80E4-45B219C7034D}" type="slidenum">
              <a:rPr lang="en-US" smtClean="0"/>
              <a:t>7</a:t>
            </a:fld>
            <a:endParaRPr lang="en-US" dirty="0"/>
          </a:p>
        </p:txBody>
      </p:sp>
    </p:spTree>
    <p:extLst>
      <p:ext uri="{BB962C8B-B14F-4D97-AF65-F5344CB8AC3E}">
        <p14:creationId xmlns:p14="http://schemas.microsoft.com/office/powerpoint/2010/main" val="377227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DEB827-5557-4703-80E4-45B219C7034D}" type="slidenum">
              <a:rPr lang="en-US" smtClean="0"/>
              <a:t>8</a:t>
            </a:fld>
            <a:endParaRPr lang="en-US" dirty="0"/>
          </a:p>
        </p:txBody>
      </p:sp>
    </p:spTree>
    <p:extLst>
      <p:ext uri="{BB962C8B-B14F-4D97-AF65-F5344CB8AC3E}">
        <p14:creationId xmlns:p14="http://schemas.microsoft.com/office/powerpoint/2010/main" val="3812057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a:t>
            </a:r>
            <a:r>
              <a:rPr lang="en-US" baseline="0" dirty="0"/>
              <a:t> hold a magnifying glass over some text, the text looks magnified.  Most of us will remember, the lens forms a virtual and enlarged image of the text behind the text.  Similarly, when we place refracting elements in front of the aperture, we usually see a magnified image of the physical stop that is located behind the physical stop.  </a:t>
            </a:r>
          </a:p>
          <a:p>
            <a:r>
              <a:rPr lang="en-US" baseline="0" dirty="0"/>
              <a:t>In the same way, when the chief rays from the  </a:t>
            </a:r>
            <a:endParaRPr lang="en-US" dirty="0"/>
          </a:p>
        </p:txBody>
      </p:sp>
      <p:sp>
        <p:nvSpPr>
          <p:cNvPr id="4" name="Slide Number Placeholder 3"/>
          <p:cNvSpPr>
            <a:spLocks noGrp="1"/>
          </p:cNvSpPr>
          <p:nvPr>
            <p:ph type="sldNum" sz="quarter" idx="10"/>
          </p:nvPr>
        </p:nvSpPr>
        <p:spPr/>
        <p:txBody>
          <a:bodyPr/>
          <a:lstStyle/>
          <a:p>
            <a:fld id="{23DEB827-5557-4703-80E4-45B219C7034D}" type="slidenum">
              <a:rPr lang="en-US" smtClean="0"/>
              <a:t>9</a:t>
            </a:fld>
            <a:endParaRPr lang="en-US" dirty="0"/>
          </a:p>
        </p:txBody>
      </p:sp>
    </p:spTree>
    <p:extLst>
      <p:ext uri="{BB962C8B-B14F-4D97-AF65-F5344CB8AC3E}">
        <p14:creationId xmlns:p14="http://schemas.microsoft.com/office/powerpoint/2010/main" val="1227376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Here</a:t>
            </a:r>
            <a:r>
              <a:rPr lang="en-US" baseline="0" dirty="0"/>
              <a:t> is a w</a:t>
            </a:r>
            <a:r>
              <a:rPr lang="en-US" dirty="0"/>
              <a:t>idely popular lens design</a:t>
            </a:r>
            <a:r>
              <a:rPr lang="en-US" baseline="0" dirty="0"/>
              <a:t> called the </a:t>
            </a:r>
            <a:r>
              <a:rPr lang="en-US" dirty="0"/>
              <a:t>Double Gauss</a:t>
            </a:r>
            <a:r>
              <a:rPr lang="en-US" baseline="0" dirty="0"/>
              <a:t>, with a few rays traced from the two extreme points of an object.  The image shows the chief rays, the marginal rays, and the lens consisting of refracting elements in front and behind the aperture.</a:t>
            </a:r>
          </a:p>
          <a:p>
            <a:r>
              <a:rPr lang="en-US" baseline="0" dirty="0"/>
              <a:t> </a:t>
            </a:r>
          </a:p>
          <a:p>
            <a:r>
              <a:rPr lang="en-US" baseline="0" dirty="0"/>
              <a:t>The zoomed in figure shows the location of the entrance pupil, which is the image of the aperture formed due to the lens elements on the object side, and the exit pupil, which is the image of the aperture formed due to the lens elements on the image side.  I found the locations and the size of the images using Zemax.</a:t>
            </a:r>
          </a:p>
          <a:p>
            <a:r>
              <a:rPr lang="en-US" baseline="0" dirty="0"/>
              <a:t> </a:t>
            </a:r>
          </a:p>
          <a:p>
            <a:r>
              <a:rPr lang="en-US" baseline="0" dirty="0"/>
              <a:t>Furthermore, if we concentrate on the chief rays, we can see that the chief rays from the object side entering the lens appear to converge towards the center of the entrance pupil, and the corresponding chief rays going away from the lens towards the image plane, appear to diverge from the center of the exit pupil. </a:t>
            </a:r>
          </a:p>
          <a:p>
            <a:endParaRPr lang="en-US" baseline="0" dirty="0"/>
          </a:p>
          <a:p>
            <a:r>
              <a:rPr lang="en-US" baseline="0" dirty="0"/>
              <a:t>Now, because the angle of the chief ray going towards the image plane will determine the height—and therefore the geometric properties—of the image, a question to ask is whether the chief ray entering the lens and and the corresponding chief ray exiting the lens are parallel? </a:t>
            </a:r>
            <a:endParaRPr lang="en-US" dirty="0"/>
          </a:p>
        </p:txBody>
      </p:sp>
      <p:sp>
        <p:nvSpPr>
          <p:cNvPr id="4" name="Slide Number Placeholder 3"/>
          <p:cNvSpPr>
            <a:spLocks noGrp="1"/>
          </p:cNvSpPr>
          <p:nvPr>
            <p:ph type="sldNum" sz="quarter" idx="10"/>
          </p:nvPr>
        </p:nvSpPr>
        <p:spPr/>
        <p:txBody>
          <a:bodyPr/>
          <a:lstStyle/>
          <a:p>
            <a:fld id="{23DEB827-5557-4703-80E4-45B219C7034D}" type="slidenum">
              <a:rPr lang="en-US" smtClean="0"/>
              <a:t>10</a:t>
            </a:fld>
            <a:endParaRPr lang="en-US" dirty="0"/>
          </a:p>
        </p:txBody>
      </p:sp>
    </p:spTree>
    <p:extLst>
      <p:ext uri="{BB962C8B-B14F-4D97-AF65-F5344CB8AC3E}">
        <p14:creationId xmlns:p14="http://schemas.microsoft.com/office/powerpoint/2010/main" val="2204951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get there, let</a:t>
            </a:r>
            <a:r>
              <a:rPr lang="en-US" baseline="0" dirty="0"/>
              <a:t>s introduce … how w</a:t>
            </a:r>
            <a:endParaRPr lang="en-US" dirty="0"/>
          </a:p>
          <a:p>
            <a:endParaRPr lang="en-US" dirty="0"/>
          </a:p>
          <a:p>
            <a:r>
              <a:rPr lang="en-US" dirty="0"/>
              <a:t>Talk about the abstraction</a:t>
            </a:r>
            <a:r>
              <a:rPr lang="en-US" baseline="0" dirty="0"/>
              <a:t> of lens, and the pupil magnification.</a:t>
            </a:r>
            <a:endParaRPr lang="en-US" dirty="0"/>
          </a:p>
        </p:txBody>
      </p:sp>
      <p:sp>
        <p:nvSpPr>
          <p:cNvPr id="4" name="Slide Number Placeholder 3"/>
          <p:cNvSpPr>
            <a:spLocks noGrp="1"/>
          </p:cNvSpPr>
          <p:nvPr>
            <p:ph type="sldNum" sz="quarter" idx="10"/>
          </p:nvPr>
        </p:nvSpPr>
        <p:spPr/>
        <p:txBody>
          <a:bodyPr/>
          <a:lstStyle/>
          <a:p>
            <a:fld id="{23DEB827-5557-4703-80E4-45B219C7034D}" type="slidenum">
              <a:rPr lang="en-US" smtClean="0"/>
              <a:t>11</a:t>
            </a:fld>
            <a:endParaRPr lang="en-US" dirty="0"/>
          </a:p>
        </p:txBody>
      </p:sp>
    </p:spTree>
    <p:extLst>
      <p:ext uri="{BB962C8B-B14F-4D97-AF65-F5344CB8AC3E}">
        <p14:creationId xmlns:p14="http://schemas.microsoft.com/office/powerpoint/2010/main" val="2002197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a:t>
            </a:r>
            <a:r>
              <a:rPr lang="en-US" baseline="0" dirty="0"/>
              <a:t> in bu</a:t>
            </a:r>
          </a:p>
          <a:p>
            <a:endParaRPr lang="en-US" baseline="0" dirty="0"/>
          </a:p>
          <a:p>
            <a:r>
              <a:rPr lang="en-US" baseline="0" dirty="0"/>
              <a:t>.. The pivot of the lens is the center of the camera coordinate system</a:t>
            </a:r>
          </a:p>
          <a:p>
            <a:endParaRPr lang="en-US" baseline="0" dirty="0"/>
          </a:p>
          <a:p>
            <a:r>
              <a:rPr lang="en-US" baseline="0" dirty="0"/>
              <a:t>Notice that the output direction cosine of the chief ray is unmodified if the pupil magnification is unity.  </a:t>
            </a:r>
            <a:endParaRPr lang="en-US" dirty="0"/>
          </a:p>
        </p:txBody>
      </p:sp>
      <p:sp>
        <p:nvSpPr>
          <p:cNvPr id="4" name="Slide Number Placeholder 3"/>
          <p:cNvSpPr>
            <a:spLocks noGrp="1"/>
          </p:cNvSpPr>
          <p:nvPr>
            <p:ph type="sldNum" sz="quarter" idx="10"/>
          </p:nvPr>
        </p:nvSpPr>
        <p:spPr/>
        <p:txBody>
          <a:bodyPr/>
          <a:lstStyle/>
          <a:p>
            <a:fld id="{23DEB827-5557-4703-80E4-45B219C7034D}" type="slidenum">
              <a:rPr lang="en-US" smtClean="0"/>
              <a:t>12</a:t>
            </a:fld>
            <a:endParaRPr lang="en-US" dirty="0"/>
          </a:p>
        </p:txBody>
      </p:sp>
    </p:spTree>
    <p:extLst>
      <p:ext uri="{BB962C8B-B14F-4D97-AF65-F5344CB8AC3E}">
        <p14:creationId xmlns:p14="http://schemas.microsoft.com/office/powerpoint/2010/main" val="2821212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D9501FF-ABFD-4A20-9D6D-E502A59752B5}" type="datetimeFigureOut">
              <a:rPr lang="en-US" smtClean="0"/>
              <a:t>11/27/2016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dirty="0"/>
          </a:p>
        </p:txBody>
      </p:sp>
    </p:spTree>
    <p:extLst>
      <p:ext uri="{BB962C8B-B14F-4D97-AF65-F5344CB8AC3E}">
        <p14:creationId xmlns:p14="http://schemas.microsoft.com/office/powerpoint/2010/main" val="3947328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9501FF-ABFD-4A20-9D6D-E502A59752B5}" type="datetimeFigureOut">
              <a:rPr lang="en-US" smtClean="0"/>
              <a:t>11/27/2016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dirty="0"/>
          </a:p>
        </p:txBody>
      </p:sp>
    </p:spTree>
    <p:extLst>
      <p:ext uri="{BB962C8B-B14F-4D97-AF65-F5344CB8AC3E}">
        <p14:creationId xmlns:p14="http://schemas.microsoft.com/office/powerpoint/2010/main" val="1692783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9501FF-ABFD-4A20-9D6D-E502A59752B5}" type="datetimeFigureOut">
              <a:rPr lang="en-US" smtClean="0"/>
              <a:t>11/27/2016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dirty="0"/>
          </a:p>
        </p:txBody>
      </p:sp>
    </p:spTree>
    <p:extLst>
      <p:ext uri="{BB962C8B-B14F-4D97-AF65-F5344CB8AC3E}">
        <p14:creationId xmlns:p14="http://schemas.microsoft.com/office/powerpoint/2010/main" val="49094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9501FF-ABFD-4A20-9D6D-E502A59752B5}" type="datetimeFigureOut">
              <a:rPr lang="en-US" smtClean="0"/>
              <a:t>11/27/2016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dirty="0"/>
          </a:p>
        </p:txBody>
      </p:sp>
    </p:spTree>
    <p:extLst>
      <p:ext uri="{BB962C8B-B14F-4D97-AF65-F5344CB8AC3E}">
        <p14:creationId xmlns:p14="http://schemas.microsoft.com/office/powerpoint/2010/main" val="3482915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D9501FF-ABFD-4A20-9D6D-E502A59752B5}" type="datetimeFigureOut">
              <a:rPr lang="en-US" smtClean="0"/>
              <a:t>11/27/2016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dirty="0"/>
          </a:p>
        </p:txBody>
      </p:sp>
    </p:spTree>
    <p:extLst>
      <p:ext uri="{BB962C8B-B14F-4D97-AF65-F5344CB8AC3E}">
        <p14:creationId xmlns:p14="http://schemas.microsoft.com/office/powerpoint/2010/main" val="1522660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D9501FF-ABFD-4A20-9D6D-E502A59752B5}" type="datetimeFigureOut">
              <a:rPr lang="en-US" smtClean="0"/>
              <a:t>11/27/2016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295466C-6D01-4B7B-82FE-0060F6C0E0EB}" type="slidenum">
              <a:rPr lang="en-US" smtClean="0"/>
              <a:t>‹#›</a:t>
            </a:fld>
            <a:endParaRPr lang="en-US" dirty="0"/>
          </a:p>
        </p:txBody>
      </p:sp>
    </p:spTree>
    <p:extLst>
      <p:ext uri="{BB962C8B-B14F-4D97-AF65-F5344CB8AC3E}">
        <p14:creationId xmlns:p14="http://schemas.microsoft.com/office/powerpoint/2010/main" val="4045132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D9501FF-ABFD-4A20-9D6D-E502A59752B5}" type="datetimeFigureOut">
              <a:rPr lang="en-US" smtClean="0"/>
              <a:t>11/27/2016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295466C-6D01-4B7B-82FE-0060F6C0E0EB}" type="slidenum">
              <a:rPr lang="en-US" smtClean="0"/>
              <a:t>‹#›</a:t>
            </a:fld>
            <a:endParaRPr lang="en-US" dirty="0"/>
          </a:p>
        </p:txBody>
      </p:sp>
    </p:spTree>
    <p:extLst>
      <p:ext uri="{BB962C8B-B14F-4D97-AF65-F5344CB8AC3E}">
        <p14:creationId xmlns:p14="http://schemas.microsoft.com/office/powerpoint/2010/main" val="1531152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D9501FF-ABFD-4A20-9D6D-E502A59752B5}" type="datetimeFigureOut">
              <a:rPr lang="en-US" smtClean="0"/>
              <a:t>11/27/2016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295466C-6D01-4B7B-82FE-0060F6C0E0EB}" type="slidenum">
              <a:rPr lang="en-US" smtClean="0"/>
              <a:t>‹#›</a:t>
            </a:fld>
            <a:endParaRPr lang="en-US" dirty="0"/>
          </a:p>
        </p:txBody>
      </p:sp>
    </p:spTree>
    <p:extLst>
      <p:ext uri="{BB962C8B-B14F-4D97-AF65-F5344CB8AC3E}">
        <p14:creationId xmlns:p14="http://schemas.microsoft.com/office/powerpoint/2010/main" val="1295934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9501FF-ABFD-4A20-9D6D-E502A59752B5}" type="datetimeFigureOut">
              <a:rPr lang="en-US" smtClean="0"/>
              <a:t>11/27/2016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295466C-6D01-4B7B-82FE-0060F6C0E0EB}" type="slidenum">
              <a:rPr lang="en-US" smtClean="0"/>
              <a:t>‹#›</a:t>
            </a:fld>
            <a:endParaRPr lang="en-US" dirty="0"/>
          </a:p>
        </p:txBody>
      </p:sp>
    </p:spTree>
    <p:extLst>
      <p:ext uri="{BB962C8B-B14F-4D97-AF65-F5344CB8AC3E}">
        <p14:creationId xmlns:p14="http://schemas.microsoft.com/office/powerpoint/2010/main" val="744128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D9501FF-ABFD-4A20-9D6D-E502A59752B5}" type="datetimeFigureOut">
              <a:rPr lang="en-US" smtClean="0"/>
              <a:t>11/27/2016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295466C-6D01-4B7B-82FE-0060F6C0E0EB}" type="slidenum">
              <a:rPr lang="en-US" smtClean="0"/>
              <a:t>‹#›</a:t>
            </a:fld>
            <a:endParaRPr lang="en-US" dirty="0"/>
          </a:p>
        </p:txBody>
      </p:sp>
    </p:spTree>
    <p:extLst>
      <p:ext uri="{BB962C8B-B14F-4D97-AF65-F5344CB8AC3E}">
        <p14:creationId xmlns:p14="http://schemas.microsoft.com/office/powerpoint/2010/main" val="3202653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D9501FF-ABFD-4A20-9D6D-E502A59752B5}" type="datetimeFigureOut">
              <a:rPr lang="en-US" smtClean="0"/>
              <a:t>11/27/2016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295466C-6D01-4B7B-82FE-0060F6C0E0EB}" type="slidenum">
              <a:rPr lang="en-US" smtClean="0"/>
              <a:t>‹#›</a:t>
            </a:fld>
            <a:endParaRPr lang="en-US" dirty="0"/>
          </a:p>
        </p:txBody>
      </p:sp>
    </p:spTree>
    <p:extLst>
      <p:ext uri="{BB962C8B-B14F-4D97-AF65-F5344CB8AC3E}">
        <p14:creationId xmlns:p14="http://schemas.microsoft.com/office/powerpoint/2010/main" val="4255301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9501FF-ABFD-4A20-9D6D-E502A59752B5}" type="datetimeFigureOut">
              <a:rPr lang="en-US" smtClean="0"/>
              <a:t>11/27/2016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95466C-6D01-4B7B-82FE-0060F6C0E0EB}" type="slidenum">
              <a:rPr lang="en-US" smtClean="0"/>
              <a:t>‹#›</a:t>
            </a:fld>
            <a:endParaRPr lang="en-US" dirty="0"/>
          </a:p>
        </p:txBody>
      </p:sp>
    </p:spTree>
    <p:extLst>
      <p:ext uri="{BB962C8B-B14F-4D97-AF65-F5344CB8AC3E}">
        <p14:creationId xmlns:p14="http://schemas.microsoft.com/office/powerpoint/2010/main" val="25267636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26" Type="http://schemas.openxmlformats.org/officeDocument/2006/relationships/image" Target="../media/image340.png"/><Relationship Id="rId39" Type="http://schemas.openxmlformats.org/officeDocument/2006/relationships/image" Target="../media/image43.png"/><Relationship Id="rId3" Type="http://schemas.openxmlformats.org/officeDocument/2006/relationships/image" Target="../media/image30.png"/><Relationship Id="rId34" Type="http://schemas.openxmlformats.org/officeDocument/2006/relationships/image" Target="../media/image232.png"/><Relationship Id="rId7" Type="http://schemas.openxmlformats.org/officeDocument/2006/relationships/image" Target="../media/image34.png"/><Relationship Id="rId33" Type="http://schemas.openxmlformats.org/officeDocument/2006/relationships/image" Target="../media/image221.png"/><Relationship Id="rId38" Type="http://schemas.openxmlformats.org/officeDocument/2006/relationships/image" Target="../media/image42.png"/><Relationship Id="rId2" Type="http://schemas.openxmlformats.org/officeDocument/2006/relationships/notesSlide" Target="../notesSlides/notesSlide8.xml"/><Relationship Id="rId29"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33.png"/><Relationship Id="rId32" Type="http://schemas.openxmlformats.org/officeDocument/2006/relationships/image" Target="../media/image39.png"/><Relationship Id="rId37" Type="http://schemas.openxmlformats.org/officeDocument/2006/relationships/image" Target="../media/image41.png"/><Relationship Id="rId40" Type="http://schemas.openxmlformats.org/officeDocument/2006/relationships/image" Target="../media/image371.png"/><Relationship Id="rId5" Type="http://schemas.openxmlformats.org/officeDocument/2006/relationships/image" Target="../media/image32.png"/><Relationship Id="rId28" Type="http://schemas.openxmlformats.org/officeDocument/2006/relationships/image" Target="../media/image36.png"/><Relationship Id="rId36" Type="http://schemas.openxmlformats.org/officeDocument/2006/relationships/image" Target="../media/image40.png"/><Relationship Id="rId31" Type="http://schemas.openxmlformats.org/officeDocument/2006/relationships/image" Target="../media/image38.png"/><Relationship Id="rId4" Type="http://schemas.openxmlformats.org/officeDocument/2006/relationships/image" Target="../media/image31.png"/><Relationship Id="rId27" Type="http://schemas.openxmlformats.org/officeDocument/2006/relationships/image" Target="../media/image181.png"/><Relationship Id="rId30" Type="http://schemas.openxmlformats.org/officeDocument/2006/relationships/image" Target="../media/image211.png"/><Relationship Id="rId14" Type="http://schemas.openxmlformats.org/officeDocument/2006/relationships/image" Target="../media/image150.png"/><Relationship Id="rId35" Type="http://schemas.openxmlformats.org/officeDocument/2006/relationships/image" Target="../media/image240.png"/></Relationships>
</file>

<file path=ppt/slides/_rels/slide12.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48.png"/><Relationship Id="rId18" Type="http://schemas.openxmlformats.org/officeDocument/2006/relationships/image" Target="../media/image391.png"/><Relationship Id="rId3" Type="http://schemas.openxmlformats.org/officeDocument/2006/relationships/image" Target="../media/image400.png"/><Relationship Id="rId7" Type="http://schemas.openxmlformats.org/officeDocument/2006/relationships/image" Target="../media/image46.png"/><Relationship Id="rId12" Type="http://schemas.openxmlformats.org/officeDocument/2006/relationships/image" Target="../media/image470.png"/><Relationship Id="rId17" Type="http://schemas.openxmlformats.org/officeDocument/2006/relationships/image" Target="../media/image361.png"/><Relationship Id="rId2" Type="http://schemas.openxmlformats.org/officeDocument/2006/relationships/notesSlide" Target="../notesSlides/notesSlide9.xml"/><Relationship Id="rId16" Type="http://schemas.openxmlformats.org/officeDocument/2006/relationships/image" Target="../media/image231.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460.png"/><Relationship Id="rId5" Type="http://schemas.openxmlformats.org/officeDocument/2006/relationships/image" Target="../media/image44.png"/><Relationship Id="rId15" Type="http://schemas.openxmlformats.org/officeDocument/2006/relationships/image" Target="../media/image150.png"/><Relationship Id="rId4" Type="http://schemas.openxmlformats.org/officeDocument/2006/relationships/image" Target="../media/image381.png"/><Relationship Id="rId14" Type="http://schemas.openxmlformats.org/officeDocument/2006/relationships/image" Target="../media/image49.png"/></Relationships>
</file>

<file path=ppt/slides/_rels/slide13.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18" Type="http://schemas.openxmlformats.org/officeDocument/2006/relationships/image" Target="../media/image330.png"/><Relationship Id="rId3" Type="http://schemas.openxmlformats.org/officeDocument/2006/relationships/image" Target="../media/image180.png"/><Relationship Id="rId21" Type="http://schemas.openxmlformats.org/officeDocument/2006/relationships/image" Target="../media/image360.png"/><Relationship Id="rId7" Type="http://schemas.openxmlformats.org/officeDocument/2006/relationships/image" Target="../media/image220.png"/><Relationship Id="rId12" Type="http://schemas.openxmlformats.org/officeDocument/2006/relationships/image" Target="../media/image54.png"/><Relationship Id="rId17" Type="http://schemas.openxmlformats.org/officeDocument/2006/relationships/image" Target="../media/image59.png"/><Relationship Id="rId2" Type="http://schemas.openxmlformats.org/officeDocument/2006/relationships/notesSlide" Target="../notesSlides/notesSlide10.xml"/><Relationship Id="rId16" Type="http://schemas.openxmlformats.org/officeDocument/2006/relationships/image" Target="../media/image58.png"/><Relationship Id="rId20"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210.png"/><Relationship Id="rId11" Type="http://schemas.openxmlformats.org/officeDocument/2006/relationships/image" Target="../media/image53.png"/><Relationship Id="rId5" Type="http://schemas.openxmlformats.org/officeDocument/2006/relationships/image" Target="../media/image200.png"/><Relationship Id="rId15" Type="http://schemas.openxmlformats.org/officeDocument/2006/relationships/image" Target="../media/image57.png"/><Relationship Id="rId10" Type="http://schemas.openxmlformats.org/officeDocument/2006/relationships/image" Target="../media/image52.png"/><Relationship Id="rId19" Type="http://schemas.openxmlformats.org/officeDocument/2006/relationships/image" Target="../media/image60.png"/><Relationship Id="rId4" Type="http://schemas.openxmlformats.org/officeDocument/2006/relationships/image" Target="../media/image190.png"/><Relationship Id="rId9" Type="http://schemas.openxmlformats.org/officeDocument/2006/relationships/image" Target="../media/image51.png"/><Relationship Id="rId14" Type="http://schemas.openxmlformats.org/officeDocument/2006/relationships/image" Target="../media/image56.png"/><Relationship Id="rId22" Type="http://schemas.openxmlformats.org/officeDocument/2006/relationships/image" Target="../media/image370.png"/></Relationships>
</file>

<file path=ppt/slides/_rels/slide1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2.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image" Target="../media/image69.png"/><Relationship Id="rId5" Type="http://schemas.microsoft.com/office/2007/relationships/hdphoto" Target="../media/hdphoto3.wdp"/><Relationship Id="rId10" Type="http://schemas.openxmlformats.org/officeDocument/2006/relationships/image" Target="../media/image68.png"/><Relationship Id="rId4" Type="http://schemas.openxmlformats.org/officeDocument/2006/relationships/image" Target="../media/image63.png"/><Relationship Id="rId9" Type="http://schemas.openxmlformats.org/officeDocument/2006/relationships/image" Target="../media/image67.png"/></Relationships>
</file>

<file path=ppt/slides/_rels/slide15.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image" Target="../media/image570.png"/><Relationship Id="rId21" Type="http://schemas.openxmlformats.org/officeDocument/2006/relationships/image" Target="../media/image360.png"/><Relationship Id="rId7" Type="http://schemas.openxmlformats.org/officeDocument/2006/relationships/image" Target="../media/image74.png"/><Relationship Id="rId12" Type="http://schemas.openxmlformats.org/officeDocument/2006/relationships/image" Target="../media/image79.png"/><Relationship Id="rId25" Type="http://schemas.microsoft.com/office/2007/relationships/hdphoto" Target="../media/hdphoto4.wdp"/><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73.png"/><Relationship Id="rId11" Type="http://schemas.openxmlformats.org/officeDocument/2006/relationships/image" Target="../media/image78.png"/><Relationship Id="rId24" Type="http://schemas.openxmlformats.org/officeDocument/2006/relationships/image" Target="../media/image85.png"/><Relationship Id="rId5" Type="http://schemas.openxmlformats.org/officeDocument/2006/relationships/image" Target="../media/image72.png"/><Relationship Id="rId15" Type="http://schemas.openxmlformats.org/officeDocument/2006/relationships/image" Target="../media/image82.png"/><Relationship Id="rId23" Type="http://schemas.openxmlformats.org/officeDocument/2006/relationships/image" Target="../media/image84.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81.png"/><Relationship Id="rId22" Type="http://schemas.openxmlformats.org/officeDocument/2006/relationships/image" Target="../media/image83.png"/></Relationships>
</file>

<file path=ppt/slides/_rels/slide17.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820.png"/></Relationships>
</file>

<file path=ppt/slides/_rels/slide18.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png"/><Relationship Id="rId26" Type="http://schemas.openxmlformats.org/officeDocument/2006/relationships/image" Target="../media/image990.png"/><Relationship Id="rId3" Type="http://schemas.openxmlformats.org/officeDocument/2006/relationships/image" Target="../media/image97.png"/><Relationship Id="rId21" Type="http://schemas.openxmlformats.org/officeDocument/2006/relationships/image" Target="../media/image360.png"/><Relationship Id="rId7" Type="http://schemas.openxmlformats.org/officeDocument/2006/relationships/image" Target="../media/image101.png"/><Relationship Id="rId12" Type="http://schemas.openxmlformats.org/officeDocument/2006/relationships/image" Target="../media/image106.png"/><Relationship Id="rId25" Type="http://schemas.openxmlformats.org/officeDocument/2006/relationships/image" Target="../media/image980.png"/><Relationship Id="rId2" Type="http://schemas.openxmlformats.org/officeDocument/2006/relationships/notesSlide" Target="../notesSlides/notesSlide15.xml"/><Relationship Id="rId16" Type="http://schemas.openxmlformats.org/officeDocument/2006/relationships/image" Target="../media/image109.png"/><Relationship Id="rId1" Type="http://schemas.openxmlformats.org/officeDocument/2006/relationships/slideLayout" Target="../slideLayouts/slideLayout7.xml"/><Relationship Id="rId6" Type="http://schemas.openxmlformats.org/officeDocument/2006/relationships/image" Target="../media/image100.png"/><Relationship Id="rId11" Type="http://schemas.openxmlformats.org/officeDocument/2006/relationships/image" Target="../media/image105.png"/><Relationship Id="rId24" Type="http://schemas.openxmlformats.org/officeDocument/2006/relationships/image" Target="../media/image970.png"/><Relationship Id="rId5" Type="http://schemas.openxmlformats.org/officeDocument/2006/relationships/image" Target="../media/image99.png"/><Relationship Id="rId15" Type="http://schemas.openxmlformats.org/officeDocument/2006/relationships/image" Target="../media/image108.png"/><Relationship Id="rId23" Type="http://schemas.openxmlformats.org/officeDocument/2006/relationships/image" Target="../media/image110.png"/><Relationship Id="rId28" Type="http://schemas.openxmlformats.org/officeDocument/2006/relationships/image" Target="../media/image1010.png"/><Relationship Id="rId10" Type="http://schemas.openxmlformats.org/officeDocument/2006/relationships/image" Target="../media/image104.png"/><Relationship Id="rId4" Type="http://schemas.openxmlformats.org/officeDocument/2006/relationships/image" Target="../media/image98.png"/><Relationship Id="rId9" Type="http://schemas.openxmlformats.org/officeDocument/2006/relationships/image" Target="../media/image103.png"/><Relationship Id="rId14" Type="http://schemas.openxmlformats.org/officeDocument/2006/relationships/image" Target="../media/image940.png"/><Relationship Id="rId22" Type="http://schemas.openxmlformats.org/officeDocument/2006/relationships/image" Target="../media/image950.png"/><Relationship Id="rId27" Type="http://schemas.openxmlformats.org/officeDocument/2006/relationships/image" Target="../media/image1000.png"/></Relationships>
</file>

<file path=ppt/slides/_rels/slide19.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1.png"/><Relationship Id="rId3" Type="http://schemas.openxmlformats.org/officeDocument/2006/relationships/image" Target="../media/image111.png"/><Relationship Id="rId7" Type="http://schemas.openxmlformats.org/officeDocument/2006/relationships/image" Target="../media/image115.png"/><Relationship Id="rId12" Type="http://schemas.openxmlformats.org/officeDocument/2006/relationships/image" Target="../media/image120.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png"/><Relationship Id="rId15" Type="http://schemas.openxmlformats.org/officeDocument/2006/relationships/image" Target="../media/image1140.png"/><Relationship Id="rId10" Type="http://schemas.openxmlformats.org/officeDocument/2006/relationships/image" Target="../media/image118.png"/><Relationship Id="rId4" Type="http://schemas.openxmlformats.org/officeDocument/2006/relationships/image" Target="../media/image112.png"/><Relationship Id="rId9" Type="http://schemas.openxmlformats.org/officeDocument/2006/relationships/image" Target="../media/image117.png"/><Relationship Id="rId14" Type="http://schemas.openxmlformats.org/officeDocument/2006/relationships/image" Target="../media/image1130.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1150.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16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380.png"/><Relationship Id="rId1" Type="http://schemas.openxmlformats.org/officeDocument/2006/relationships/slideLayout" Target="../slideLayouts/slideLayout7.xml"/><Relationship Id="rId4" Type="http://schemas.openxmlformats.org/officeDocument/2006/relationships/image" Target="../media/image122.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6.jpg"/><Relationship Id="rId4" Type="http://schemas.openxmlformats.org/officeDocument/2006/relationships/image" Target="../media/image15.jpg"/></Relationships>
</file>

<file path=ppt/slides/_rels/slide6.xml.rels><?xml version="1.0" encoding="UTF-8" standalone="yes"?>
<Relationships xmlns="http://schemas.openxmlformats.org/package/2006/relationships"><Relationship Id="rId8" Type="http://schemas.openxmlformats.org/officeDocument/2006/relationships/image" Target="../media/image610.png"/><Relationship Id="rId3" Type="http://schemas.openxmlformats.org/officeDocument/2006/relationships/image" Target="../media/image1.png"/><Relationship Id="rId7" Type="http://schemas.openxmlformats.org/officeDocument/2006/relationships/image" Target="../media/image5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8.jpeg"/><Relationship Id="rId10" Type="http://schemas.openxmlformats.org/officeDocument/2006/relationships/image" Target="../media/image8.png"/><Relationship Id="rId4" Type="http://schemas.openxmlformats.org/officeDocument/2006/relationships/image" Target="../media/image17.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jp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34510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164592" y="167635"/>
            <a:ext cx="12051056" cy="892552"/>
          </a:xfrm>
          <a:prstGeom prst="rect">
            <a:avLst/>
          </a:prstGeom>
          <a:noFill/>
        </p:spPr>
        <p:txBody>
          <a:bodyPr wrap="none" rtlCol="0">
            <a:spAutoFit/>
          </a:bodyPr>
          <a:lstStyle/>
          <a:p>
            <a:r>
              <a:rPr lang="en-US" sz="2600" b="1" dirty="0">
                <a:solidFill>
                  <a:srgbClr val="FF3F7A"/>
                </a:solidFill>
                <a:latin typeface="Euclid" panose="02020503060505020303" pitchFamily="18" charset="0"/>
              </a:rPr>
              <a:t>The “entrance pupil” is the image of the stop formed by the front lens elements</a:t>
            </a:r>
          </a:p>
          <a:p>
            <a:r>
              <a:rPr lang="en-US" sz="2600" b="1" dirty="0">
                <a:solidFill>
                  <a:srgbClr val="FF3F7A"/>
                </a:solidFill>
                <a:latin typeface="Euclid" panose="02020503060505020303" pitchFamily="18" charset="0"/>
              </a:rPr>
              <a:t>and the “exit pupil” is the image of the stop formed by the rear lens elements </a:t>
            </a:r>
          </a:p>
        </p:txBody>
      </p:sp>
      <p:grpSp>
        <p:nvGrpSpPr>
          <p:cNvPr id="4" name="Group 3"/>
          <p:cNvGrpSpPr/>
          <p:nvPr/>
        </p:nvGrpSpPr>
        <p:grpSpPr>
          <a:xfrm>
            <a:off x="2835669" y="3532740"/>
            <a:ext cx="9431677" cy="3252083"/>
            <a:chOff x="2969231" y="3512192"/>
            <a:chExt cx="9431677" cy="3252083"/>
          </a:xfrm>
        </p:grpSpPr>
        <p:grpSp>
          <p:nvGrpSpPr>
            <p:cNvPr id="87" name="Group 86"/>
            <p:cNvGrpSpPr/>
            <p:nvPr/>
          </p:nvGrpSpPr>
          <p:grpSpPr>
            <a:xfrm>
              <a:off x="4150023" y="4342569"/>
              <a:ext cx="6660225" cy="2283353"/>
              <a:chOff x="3524036" y="3270184"/>
              <a:chExt cx="7952198" cy="2726283"/>
            </a:xfrm>
          </p:grpSpPr>
          <p:pic>
            <p:nvPicPr>
              <p:cNvPr id="3" name="Picture 2"/>
              <p:cNvPicPr>
                <a:picLocks noChangeAspect="1"/>
              </p:cNvPicPr>
              <p:nvPr/>
            </p:nvPicPr>
            <p:blipFill rotWithShape="1">
              <a:blip r:embed="rId3"/>
              <a:srcRect t="12587" b="17275"/>
              <a:stretch/>
            </p:blipFill>
            <p:spPr>
              <a:xfrm>
                <a:off x="3524036" y="3270184"/>
                <a:ext cx="7952198" cy="2726283"/>
              </a:xfrm>
              <a:prstGeom prst="rect">
                <a:avLst/>
              </a:prstGeom>
            </p:spPr>
          </p:pic>
          <p:grpSp>
            <p:nvGrpSpPr>
              <p:cNvPr id="40" name="Group 39"/>
              <p:cNvGrpSpPr/>
              <p:nvPr/>
            </p:nvGrpSpPr>
            <p:grpSpPr>
              <a:xfrm>
                <a:off x="7655442" y="3731806"/>
                <a:ext cx="96723" cy="1795202"/>
                <a:chOff x="7655442" y="3681006"/>
                <a:chExt cx="96723" cy="1795202"/>
              </a:xfrm>
            </p:grpSpPr>
            <p:grpSp>
              <p:nvGrpSpPr>
                <p:cNvPr id="34" name="Group 33"/>
                <p:cNvGrpSpPr/>
                <p:nvPr/>
              </p:nvGrpSpPr>
              <p:grpSpPr>
                <a:xfrm flipH="1">
                  <a:off x="7655442" y="3681006"/>
                  <a:ext cx="96723" cy="318768"/>
                  <a:chOff x="4946650" y="1840171"/>
                  <a:chExt cx="133350" cy="439479"/>
                </a:xfrm>
              </p:grpSpPr>
              <p:cxnSp>
                <p:nvCxnSpPr>
                  <p:cNvPr id="38" name="Straight Connector 37"/>
                  <p:cNvCxnSpPr/>
                  <p:nvPr/>
                </p:nvCxnSpPr>
                <p:spPr>
                  <a:xfrm flipH="1">
                    <a:off x="5013325" y="1840171"/>
                    <a:ext cx="0" cy="439479"/>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4946650" y="2279650"/>
                    <a:ext cx="133350"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flipH="1" flipV="1">
                  <a:off x="7655442" y="5157440"/>
                  <a:ext cx="96723" cy="318768"/>
                  <a:chOff x="4946650" y="1840171"/>
                  <a:chExt cx="133350" cy="439479"/>
                </a:xfrm>
              </p:grpSpPr>
              <p:cxnSp>
                <p:nvCxnSpPr>
                  <p:cNvPr id="36" name="Straight Connector 35"/>
                  <p:cNvCxnSpPr/>
                  <p:nvPr/>
                </p:nvCxnSpPr>
                <p:spPr>
                  <a:xfrm flipH="1">
                    <a:off x="5013325" y="1840171"/>
                    <a:ext cx="0" cy="439479"/>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4946650" y="2279650"/>
                    <a:ext cx="133350"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grpSp>
            <p:nvGrpSpPr>
              <p:cNvPr id="54" name="Group 53"/>
              <p:cNvGrpSpPr/>
              <p:nvPr/>
            </p:nvGrpSpPr>
            <p:grpSpPr>
              <a:xfrm>
                <a:off x="6672894" y="3270184"/>
                <a:ext cx="96723" cy="2726283"/>
                <a:chOff x="6704644" y="3219384"/>
                <a:chExt cx="96723" cy="2726283"/>
              </a:xfrm>
            </p:grpSpPr>
            <p:cxnSp>
              <p:nvCxnSpPr>
                <p:cNvPr id="32" name="Straight Connector 31"/>
                <p:cNvCxnSpPr/>
                <p:nvPr/>
              </p:nvCxnSpPr>
              <p:spPr>
                <a:xfrm flipH="1">
                  <a:off x="6755071" y="3550468"/>
                  <a:ext cx="0" cy="2066544"/>
                </a:xfrm>
                <a:prstGeom prst="line">
                  <a:avLst/>
                </a:prstGeom>
                <a:ln>
                  <a:solidFill>
                    <a:schemeClr val="bg1">
                      <a:lumMod val="50000"/>
                      <a:alpha val="7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flipH="1">
                  <a:off x="6704644" y="3219384"/>
                  <a:ext cx="96723" cy="318768"/>
                  <a:chOff x="4946650" y="1840171"/>
                  <a:chExt cx="133350" cy="439479"/>
                </a:xfrm>
              </p:grpSpPr>
              <p:cxnSp>
                <p:nvCxnSpPr>
                  <p:cNvPr id="46" name="Straight Connector 45"/>
                  <p:cNvCxnSpPr/>
                  <p:nvPr/>
                </p:nvCxnSpPr>
                <p:spPr>
                  <a:xfrm flipH="1">
                    <a:off x="5013325" y="1840171"/>
                    <a:ext cx="0" cy="439479"/>
                  </a:xfrm>
                  <a:prstGeom prst="line">
                    <a:avLst/>
                  </a:prstGeom>
                  <a:ln w="222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4946650" y="2279650"/>
                    <a:ext cx="133350" cy="0"/>
                  </a:xfrm>
                  <a:prstGeom prst="line">
                    <a:avLst/>
                  </a:prstGeom>
                  <a:ln w="222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flipH="1" flipV="1">
                  <a:off x="6704644" y="5626899"/>
                  <a:ext cx="96723" cy="318768"/>
                  <a:chOff x="4946650" y="1840171"/>
                  <a:chExt cx="133350" cy="439479"/>
                </a:xfrm>
              </p:grpSpPr>
              <p:cxnSp>
                <p:nvCxnSpPr>
                  <p:cNvPr id="44" name="Straight Connector 43"/>
                  <p:cNvCxnSpPr/>
                  <p:nvPr/>
                </p:nvCxnSpPr>
                <p:spPr>
                  <a:xfrm flipH="1">
                    <a:off x="5013325" y="1840171"/>
                    <a:ext cx="0" cy="439479"/>
                  </a:xfrm>
                  <a:prstGeom prst="line">
                    <a:avLst/>
                  </a:prstGeom>
                  <a:ln w="222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4946650" y="2279650"/>
                    <a:ext cx="133350" cy="0"/>
                  </a:xfrm>
                  <a:prstGeom prst="line">
                    <a:avLst/>
                  </a:prstGeom>
                  <a:ln w="222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55" name="Group 54"/>
              <p:cNvGrpSpPr/>
              <p:nvPr/>
            </p:nvGrpSpPr>
            <p:grpSpPr>
              <a:xfrm>
                <a:off x="8865709" y="3334886"/>
                <a:ext cx="96723" cy="2603412"/>
                <a:chOff x="8865709" y="3284086"/>
                <a:chExt cx="96723" cy="2603412"/>
              </a:xfrm>
            </p:grpSpPr>
            <p:cxnSp>
              <p:nvCxnSpPr>
                <p:cNvPr id="29" name="Straight Connector 28"/>
                <p:cNvCxnSpPr/>
                <p:nvPr/>
              </p:nvCxnSpPr>
              <p:spPr>
                <a:xfrm flipH="1">
                  <a:off x="8914071" y="3617143"/>
                  <a:ext cx="0" cy="1938528"/>
                </a:xfrm>
                <a:prstGeom prst="line">
                  <a:avLst/>
                </a:prstGeom>
                <a:ln>
                  <a:solidFill>
                    <a:schemeClr val="bg1">
                      <a:lumMod val="50000"/>
                      <a:alpha val="7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flipH="1">
                  <a:off x="8865709" y="3284086"/>
                  <a:ext cx="96723" cy="318768"/>
                  <a:chOff x="4946650" y="1840171"/>
                  <a:chExt cx="133350" cy="439479"/>
                </a:xfrm>
              </p:grpSpPr>
              <p:cxnSp>
                <p:nvCxnSpPr>
                  <p:cNvPr id="49" name="Straight Connector 48"/>
                  <p:cNvCxnSpPr/>
                  <p:nvPr/>
                </p:nvCxnSpPr>
                <p:spPr>
                  <a:xfrm flipH="1">
                    <a:off x="5013325" y="1840171"/>
                    <a:ext cx="0" cy="439479"/>
                  </a:xfrm>
                  <a:prstGeom prst="line">
                    <a:avLst/>
                  </a:prstGeom>
                  <a:ln w="222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946650" y="2279650"/>
                    <a:ext cx="133350" cy="0"/>
                  </a:xfrm>
                  <a:prstGeom prst="line">
                    <a:avLst/>
                  </a:prstGeom>
                  <a:ln w="222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flipH="1" flipV="1">
                  <a:off x="8865709" y="5568730"/>
                  <a:ext cx="96723" cy="318768"/>
                  <a:chOff x="4946650" y="1840171"/>
                  <a:chExt cx="133350" cy="439479"/>
                </a:xfrm>
              </p:grpSpPr>
              <p:cxnSp>
                <p:nvCxnSpPr>
                  <p:cNvPr id="52" name="Straight Connector 51"/>
                  <p:cNvCxnSpPr/>
                  <p:nvPr/>
                </p:nvCxnSpPr>
                <p:spPr>
                  <a:xfrm flipH="1">
                    <a:off x="5013325" y="1840171"/>
                    <a:ext cx="0" cy="439479"/>
                  </a:xfrm>
                  <a:prstGeom prst="line">
                    <a:avLst/>
                  </a:prstGeom>
                  <a:ln w="222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4946650" y="2279650"/>
                    <a:ext cx="133350" cy="0"/>
                  </a:xfrm>
                  <a:prstGeom prst="line">
                    <a:avLst/>
                  </a:prstGeom>
                  <a:ln w="222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82" name="Group 81"/>
              <p:cNvGrpSpPr/>
              <p:nvPr/>
            </p:nvGrpSpPr>
            <p:grpSpPr>
              <a:xfrm>
                <a:off x="3535680" y="3975100"/>
                <a:ext cx="5381439" cy="659230"/>
                <a:chOff x="3535680" y="3924300"/>
                <a:chExt cx="5381439" cy="659230"/>
              </a:xfrm>
            </p:grpSpPr>
            <p:cxnSp>
              <p:nvCxnSpPr>
                <p:cNvPr id="57" name="Incoming chief ray"/>
                <p:cNvCxnSpPr>
                  <a:cxnSpLocks noChangeAspect="1"/>
                </p:cNvCxnSpPr>
                <p:nvPr/>
              </p:nvCxnSpPr>
              <p:spPr>
                <a:xfrm>
                  <a:off x="3535680" y="3924300"/>
                  <a:ext cx="1719739" cy="211276"/>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cxnSp>
              <p:nvCxnSpPr>
                <p:cNvPr id="69" name="virtualIncoming chief ray"/>
                <p:cNvCxnSpPr>
                  <a:cxnSpLocks noChangeAspect="1"/>
                </p:cNvCxnSpPr>
                <p:nvPr/>
              </p:nvCxnSpPr>
              <p:spPr>
                <a:xfrm>
                  <a:off x="5257800" y="4133970"/>
                  <a:ext cx="3659319" cy="449560"/>
                </a:xfrm>
                <a:prstGeom prst="line">
                  <a:avLst/>
                </a:prstGeom>
                <a:ln w="15875">
                  <a:solidFill>
                    <a:srgbClr val="F52080"/>
                  </a:solidFill>
                  <a:prstDash val="dash"/>
                </a:ln>
              </p:spPr>
              <p:style>
                <a:lnRef idx="1">
                  <a:schemeClr val="accent1"/>
                </a:lnRef>
                <a:fillRef idx="0">
                  <a:schemeClr val="accent1"/>
                </a:fillRef>
                <a:effectRef idx="0">
                  <a:schemeClr val="accent1"/>
                </a:effectRef>
                <a:fontRef idx="minor">
                  <a:schemeClr val="tx1"/>
                </a:fontRef>
              </p:style>
            </p:cxnSp>
            <p:sp>
              <p:nvSpPr>
                <p:cNvPr id="80" name="Isosceles Triangle 79"/>
                <p:cNvSpPr>
                  <a:spLocks noChangeAspect="1"/>
                </p:cNvSpPr>
                <p:nvPr/>
              </p:nvSpPr>
              <p:spPr>
                <a:xfrm rot="5844565">
                  <a:off x="4230572" y="3956270"/>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3" name="Group 82"/>
              <p:cNvGrpSpPr/>
              <p:nvPr/>
            </p:nvGrpSpPr>
            <p:grpSpPr>
              <a:xfrm>
                <a:off x="6716840" y="4631946"/>
                <a:ext cx="4752253" cy="586169"/>
                <a:chOff x="6716840" y="4581146"/>
                <a:chExt cx="4752253" cy="586169"/>
              </a:xfrm>
            </p:grpSpPr>
            <p:cxnSp>
              <p:nvCxnSpPr>
                <p:cNvPr id="63" name="outgoing chief ray"/>
                <p:cNvCxnSpPr>
                  <a:cxnSpLocks noChangeAspect="1"/>
                </p:cNvCxnSpPr>
                <p:nvPr/>
              </p:nvCxnSpPr>
              <p:spPr>
                <a:xfrm flipH="1" flipV="1">
                  <a:off x="9754402" y="4957763"/>
                  <a:ext cx="1714691" cy="209552"/>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cxnSp>
              <p:nvCxnSpPr>
                <p:cNvPr id="70" name="virtualoutgoing chief ray"/>
                <p:cNvCxnSpPr>
                  <a:cxnSpLocks noChangeAspect="1"/>
                </p:cNvCxnSpPr>
                <p:nvPr/>
              </p:nvCxnSpPr>
              <p:spPr>
                <a:xfrm flipH="1" flipV="1">
                  <a:off x="6716840" y="4581146"/>
                  <a:ext cx="3041523" cy="371700"/>
                </a:xfrm>
                <a:prstGeom prst="line">
                  <a:avLst/>
                </a:prstGeom>
                <a:ln w="15875">
                  <a:solidFill>
                    <a:srgbClr val="F52080"/>
                  </a:solidFill>
                  <a:prstDash val="dash"/>
                </a:ln>
              </p:spPr>
              <p:style>
                <a:lnRef idx="1">
                  <a:schemeClr val="accent1"/>
                </a:lnRef>
                <a:fillRef idx="0">
                  <a:schemeClr val="accent1"/>
                </a:fillRef>
                <a:effectRef idx="0">
                  <a:schemeClr val="accent1"/>
                </a:effectRef>
                <a:fontRef idx="minor">
                  <a:schemeClr val="tx1"/>
                </a:fontRef>
              </p:style>
            </p:cxnSp>
            <p:sp>
              <p:nvSpPr>
                <p:cNvPr id="81" name="Isosceles Triangle 80"/>
                <p:cNvSpPr>
                  <a:spLocks noChangeAspect="1"/>
                </p:cNvSpPr>
                <p:nvPr/>
              </p:nvSpPr>
              <p:spPr>
                <a:xfrm rot="5844565">
                  <a:off x="10450520" y="4987284"/>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88" name="Rectangle 87"/>
            <p:cNvSpPr/>
            <p:nvPr/>
          </p:nvSpPr>
          <p:spPr>
            <a:xfrm>
              <a:off x="6950936" y="3870166"/>
              <a:ext cx="1724815" cy="369332"/>
            </a:xfrm>
            <a:prstGeom prst="rect">
              <a:avLst/>
            </a:prstGeom>
          </p:spPr>
          <p:txBody>
            <a:bodyPr wrap="square">
              <a:spAutoFit/>
            </a:bodyPr>
            <a:lstStyle/>
            <a:p>
              <a:r>
                <a:rPr lang="en-US" dirty="0">
                  <a:solidFill>
                    <a:schemeClr val="tx1">
                      <a:lumMod val="75000"/>
                      <a:lumOff val="25000"/>
                    </a:schemeClr>
                  </a:solidFill>
                  <a:latin typeface="Euclid" panose="02020503060505020303" pitchFamily="18" charset="0"/>
                  <a:ea typeface="Segoe UI Symbol" pitchFamily="34" charset="0"/>
                </a:rPr>
                <a:t>Entrance pupil</a:t>
              </a:r>
              <a:endParaRPr lang="en-US" dirty="0">
                <a:solidFill>
                  <a:schemeClr val="tx1">
                    <a:lumMod val="75000"/>
                    <a:lumOff val="25000"/>
                  </a:schemeClr>
                </a:solidFill>
              </a:endParaRPr>
            </a:p>
          </p:txBody>
        </p:sp>
        <p:sp>
          <p:nvSpPr>
            <p:cNvPr id="89" name="Arc 88"/>
            <p:cNvSpPr/>
            <p:nvPr/>
          </p:nvSpPr>
          <p:spPr>
            <a:xfrm>
              <a:off x="7938000" y="3970883"/>
              <a:ext cx="729549" cy="750237"/>
            </a:xfrm>
            <a:prstGeom prst="arc">
              <a:avLst>
                <a:gd name="adj1" fmla="val 18778600"/>
                <a:gd name="adj2" fmla="val 234645"/>
              </a:avLst>
            </a:prstGeom>
            <a:ln w="6350">
              <a:solidFill>
                <a:schemeClr val="tx1">
                  <a:lumMod val="65000"/>
                  <a:lumOff val="35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0" name="Rectangle 89"/>
            <p:cNvSpPr/>
            <p:nvPr/>
          </p:nvSpPr>
          <p:spPr>
            <a:xfrm>
              <a:off x="7071263" y="3512192"/>
              <a:ext cx="1387297" cy="369332"/>
            </a:xfrm>
            <a:prstGeom prst="rect">
              <a:avLst/>
            </a:prstGeom>
          </p:spPr>
          <p:txBody>
            <a:bodyPr wrap="square">
              <a:spAutoFit/>
            </a:bodyPr>
            <a:lstStyle/>
            <a:p>
              <a:r>
                <a:rPr lang="en-US" dirty="0">
                  <a:solidFill>
                    <a:schemeClr val="tx1">
                      <a:lumMod val="75000"/>
                      <a:lumOff val="25000"/>
                    </a:schemeClr>
                  </a:solidFill>
                  <a:latin typeface="Euclid" panose="02020503060505020303" pitchFamily="18" charset="0"/>
                  <a:ea typeface="Segoe UI Symbol" pitchFamily="34" charset="0"/>
                </a:rPr>
                <a:t>Exit pupil</a:t>
              </a:r>
            </a:p>
          </p:txBody>
        </p:sp>
        <p:sp>
          <p:nvSpPr>
            <p:cNvPr id="91" name="Arc 90"/>
            <p:cNvSpPr/>
            <p:nvPr/>
          </p:nvSpPr>
          <p:spPr>
            <a:xfrm>
              <a:off x="6844648" y="3621045"/>
              <a:ext cx="1178379" cy="1139442"/>
            </a:xfrm>
            <a:prstGeom prst="arc">
              <a:avLst>
                <a:gd name="adj1" fmla="val 10724335"/>
                <a:gd name="adj2" fmla="val 14464663"/>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4" name="Oval 93"/>
            <p:cNvSpPr>
              <a:spLocks noChangeAspect="1"/>
            </p:cNvSpPr>
            <p:nvPr/>
          </p:nvSpPr>
          <p:spPr>
            <a:xfrm>
              <a:off x="6797570" y="5450024"/>
              <a:ext cx="68926" cy="68926"/>
            </a:xfrm>
            <a:prstGeom prst="ellipse">
              <a:avLst/>
            </a:prstGeom>
            <a:solidFill>
              <a:srgbClr val="FFFF00"/>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ectangle 94"/>
            <p:cNvSpPr/>
            <p:nvPr/>
          </p:nvSpPr>
          <p:spPr>
            <a:xfrm>
              <a:off x="7282307" y="4439565"/>
              <a:ext cx="726350" cy="369332"/>
            </a:xfrm>
            <a:prstGeom prst="rect">
              <a:avLst/>
            </a:prstGeom>
          </p:spPr>
          <p:txBody>
            <a:bodyPr wrap="square">
              <a:spAutoFit/>
            </a:bodyPr>
            <a:lstStyle/>
            <a:p>
              <a:pPr algn="ctr"/>
              <a:r>
                <a:rPr lang="en-US" dirty="0">
                  <a:solidFill>
                    <a:schemeClr val="tx1">
                      <a:lumMod val="75000"/>
                      <a:lumOff val="25000"/>
                    </a:schemeClr>
                  </a:solidFill>
                  <a:latin typeface="Euclid" panose="02020503060505020303" pitchFamily="18" charset="0"/>
                  <a:ea typeface="Segoe UI Symbol" pitchFamily="34" charset="0"/>
                </a:rPr>
                <a:t>Stop</a:t>
              </a:r>
            </a:p>
          </p:txBody>
        </p:sp>
        <p:sp>
          <p:nvSpPr>
            <p:cNvPr id="96" name="Oval 95"/>
            <p:cNvSpPr>
              <a:spLocks noChangeAspect="1"/>
            </p:cNvSpPr>
            <p:nvPr/>
          </p:nvSpPr>
          <p:spPr>
            <a:xfrm>
              <a:off x="8629759" y="5456584"/>
              <a:ext cx="68926" cy="68926"/>
            </a:xfrm>
            <a:prstGeom prst="ellipse">
              <a:avLst/>
            </a:prstGeom>
            <a:solidFill>
              <a:srgbClr val="FFFF00"/>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8" name="Straight Arrow Connector 97"/>
            <p:cNvCxnSpPr/>
            <p:nvPr/>
          </p:nvCxnSpPr>
          <p:spPr>
            <a:xfrm flipV="1">
              <a:off x="5358797" y="5519956"/>
              <a:ext cx="1438761" cy="1023705"/>
            </a:xfrm>
            <a:prstGeom prst="straightConnector1">
              <a:avLst/>
            </a:prstGeom>
            <a:ln w="6350">
              <a:solidFill>
                <a:schemeClr val="tx1">
                  <a:lumMod val="85000"/>
                  <a:lumOff val="15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9" name="Rectangle 98"/>
                <p:cNvSpPr/>
                <p:nvPr/>
              </p:nvSpPr>
              <p:spPr>
                <a:xfrm>
                  <a:off x="2969231" y="6387056"/>
                  <a:ext cx="2457787" cy="377219"/>
                </a:xfrm>
                <a:prstGeom prst="rect">
                  <a:avLst/>
                </a:prstGeom>
              </p:spPr>
              <p:txBody>
                <a:bodyPr wrap="square">
                  <a:spAutoFit/>
                </a:bodyPr>
                <a:lstStyle/>
                <a:p>
                  <a:r>
                    <a:rPr lang="en-US" dirty="0">
                      <a:solidFill>
                        <a:schemeClr val="tx1">
                          <a:lumMod val="85000"/>
                          <a:lumOff val="15000"/>
                        </a:schemeClr>
                      </a:solidFill>
                      <a:latin typeface="Times New Roman" panose="02020603050405020304" pitchFamily="18" charset="0"/>
                      <a:ea typeface="Segoe UI Symbol" pitchFamily="34" charset="0"/>
                      <a:cs typeface="Times New Roman" panose="02020603050405020304" pitchFamily="18" charset="0"/>
                    </a:rPr>
                    <a:t>Center of exit pupil (</a:t>
                  </a:r>
                  <a14:m>
                    <m:oMath xmlns:m="http://schemas.openxmlformats.org/officeDocument/2006/math">
                      <m:acc>
                        <m:accPr>
                          <m:chr m:val="́"/>
                          <m:ctrlPr>
                            <a:rPr lang="en-US" b="0" i="1" smtClean="0">
                              <a:solidFill>
                                <a:schemeClr val="tx1">
                                  <a:lumMod val="85000"/>
                                  <a:lumOff val="15000"/>
                                </a:schemeClr>
                              </a:solidFill>
                              <a:latin typeface="Cambria Math" panose="02040503050406030204" pitchFamily="18" charset="0"/>
                              <a:ea typeface="Segoe UI Symbol" pitchFamily="34" charset="0"/>
                              <a:cs typeface="Times New Roman" panose="02020603050405020304" pitchFamily="18" charset="0"/>
                            </a:rPr>
                          </m:ctrlPr>
                        </m:accPr>
                        <m:e>
                          <m:r>
                            <a:rPr lang="en-US" b="0" i="1" smtClean="0">
                              <a:solidFill>
                                <a:schemeClr val="tx1">
                                  <a:lumMod val="85000"/>
                                  <a:lumOff val="15000"/>
                                </a:schemeClr>
                              </a:solidFill>
                              <a:latin typeface="Cambria Math" panose="02040503050406030204" pitchFamily="18" charset="0"/>
                              <a:ea typeface="Segoe UI Symbol" pitchFamily="34" charset="0"/>
                              <a:cs typeface="Times New Roman" panose="02020603050405020304" pitchFamily="18" charset="0"/>
                            </a:rPr>
                            <m:t>𝐸</m:t>
                          </m:r>
                        </m:e>
                      </m:acc>
                    </m:oMath>
                  </a14:m>
                  <a:r>
                    <a:rPr lang="en-US" dirty="0">
                      <a:solidFill>
                        <a:schemeClr val="tx1">
                          <a:lumMod val="85000"/>
                          <a:lumOff val="15000"/>
                        </a:schemeClr>
                      </a:solidFill>
                      <a:latin typeface="Times New Roman" panose="02020603050405020304" pitchFamily="18" charset="0"/>
                      <a:ea typeface="Segoe UI Symbol" pitchFamily="34" charset="0"/>
                      <a:cs typeface="Times New Roman" panose="02020603050405020304" pitchFamily="18" charset="0"/>
                    </a:rPr>
                    <a:t>)</a:t>
                  </a:r>
                  <a:endParaRPr lang="en-US" dirty="0">
                    <a:solidFill>
                      <a:schemeClr val="tx1">
                        <a:lumMod val="85000"/>
                        <a:lumOff val="15000"/>
                      </a:schemeClr>
                    </a:solidFill>
                    <a:latin typeface="Times New Roman" panose="02020603050405020304" pitchFamily="18" charset="0"/>
                    <a:cs typeface="Times New Roman" panose="02020603050405020304" pitchFamily="18" charset="0"/>
                  </a:endParaRPr>
                </a:p>
              </p:txBody>
            </p:sp>
          </mc:Choice>
          <mc:Fallback>
            <p:sp>
              <p:nvSpPr>
                <p:cNvPr id="99" name="Rectangle 98"/>
                <p:cNvSpPr>
                  <a:spLocks noRot="1" noChangeAspect="1" noMove="1" noResize="1" noEditPoints="1" noAdjustHandles="1" noChangeArrowheads="1" noChangeShapeType="1" noTextEdit="1"/>
                </p:cNvSpPr>
                <p:nvPr/>
              </p:nvSpPr>
              <p:spPr>
                <a:xfrm>
                  <a:off x="2969231" y="6387056"/>
                  <a:ext cx="2457787" cy="377219"/>
                </a:xfrm>
                <a:prstGeom prst="rect">
                  <a:avLst/>
                </a:prstGeom>
                <a:blipFill>
                  <a:blip r:embed="rId4"/>
                  <a:stretch>
                    <a:fillRect l="-1985" t="-6452" b="-2580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1" name="Rectangle 100"/>
                <p:cNvSpPr/>
                <p:nvPr/>
              </p:nvSpPr>
              <p:spPr>
                <a:xfrm>
                  <a:off x="9589610" y="4492578"/>
                  <a:ext cx="2811298" cy="369332"/>
                </a:xfrm>
                <a:prstGeom prst="rect">
                  <a:avLst/>
                </a:prstGeom>
              </p:spPr>
              <p:txBody>
                <a:bodyPr wrap="square">
                  <a:spAutoFit/>
                </a:bodyPr>
                <a:lstStyle/>
                <a:p>
                  <a:r>
                    <a:rPr lang="en-US" dirty="0">
                      <a:solidFill>
                        <a:schemeClr val="tx1">
                          <a:lumMod val="85000"/>
                          <a:lumOff val="15000"/>
                        </a:schemeClr>
                      </a:solidFill>
                      <a:latin typeface="Times New Roman" panose="02020603050405020304" pitchFamily="18" charset="0"/>
                      <a:ea typeface="Segoe UI Symbol" pitchFamily="34" charset="0"/>
                      <a:cs typeface="Times New Roman" panose="02020603050405020304" pitchFamily="18" charset="0"/>
                    </a:rPr>
                    <a:t>Center of entrance pupil (</a:t>
                  </a:r>
                  <a14:m>
                    <m:oMath xmlns:m="http://schemas.openxmlformats.org/officeDocument/2006/math">
                      <m:r>
                        <a:rPr lang="en-US" b="0" i="1" smtClean="0">
                          <a:solidFill>
                            <a:schemeClr val="tx1">
                              <a:lumMod val="85000"/>
                              <a:lumOff val="15000"/>
                            </a:schemeClr>
                          </a:solidFill>
                          <a:latin typeface="Cambria Math" panose="02040503050406030204" pitchFamily="18" charset="0"/>
                          <a:ea typeface="Segoe UI Symbol" pitchFamily="34" charset="0"/>
                          <a:cs typeface="Times New Roman" panose="02020603050405020304" pitchFamily="18" charset="0"/>
                        </a:rPr>
                        <m:t>𝐸</m:t>
                      </m:r>
                    </m:oMath>
                  </a14:m>
                  <a:r>
                    <a:rPr lang="en-US" dirty="0">
                      <a:solidFill>
                        <a:schemeClr val="tx1">
                          <a:lumMod val="85000"/>
                          <a:lumOff val="15000"/>
                        </a:schemeClr>
                      </a:solidFill>
                      <a:latin typeface="Times New Roman" panose="02020603050405020304" pitchFamily="18" charset="0"/>
                      <a:ea typeface="Segoe UI Symbol" pitchFamily="34" charset="0"/>
                      <a:cs typeface="Times New Roman" panose="02020603050405020304" pitchFamily="18" charset="0"/>
                    </a:rPr>
                    <a:t>)</a:t>
                  </a:r>
                  <a:endParaRPr lang="en-US" dirty="0">
                    <a:solidFill>
                      <a:schemeClr val="tx1">
                        <a:lumMod val="85000"/>
                        <a:lumOff val="15000"/>
                      </a:schemeClr>
                    </a:solidFill>
                    <a:latin typeface="Times New Roman" panose="02020603050405020304" pitchFamily="18" charset="0"/>
                    <a:cs typeface="Times New Roman" panose="02020603050405020304" pitchFamily="18" charset="0"/>
                  </a:endParaRPr>
                </a:p>
              </p:txBody>
            </p:sp>
          </mc:Choice>
          <mc:Fallback>
            <p:sp>
              <p:nvSpPr>
                <p:cNvPr id="101" name="Rectangle 100"/>
                <p:cNvSpPr>
                  <a:spLocks noRot="1" noChangeAspect="1" noMove="1" noResize="1" noEditPoints="1" noAdjustHandles="1" noChangeArrowheads="1" noChangeShapeType="1" noTextEdit="1"/>
                </p:cNvSpPr>
                <p:nvPr/>
              </p:nvSpPr>
              <p:spPr>
                <a:xfrm>
                  <a:off x="9589610" y="4492578"/>
                  <a:ext cx="2811298" cy="369332"/>
                </a:xfrm>
                <a:prstGeom prst="rect">
                  <a:avLst/>
                </a:prstGeom>
                <a:blipFill>
                  <a:blip r:embed="rId5"/>
                  <a:stretch>
                    <a:fillRect l="-1735" t="-8197" r="-434" b="-24590"/>
                  </a:stretch>
                </a:blipFill>
              </p:spPr>
              <p:txBody>
                <a:bodyPr/>
                <a:lstStyle/>
                <a:p>
                  <a:r>
                    <a:rPr lang="en-US">
                      <a:noFill/>
                    </a:rPr>
                    <a:t> </a:t>
                  </a:r>
                </a:p>
              </p:txBody>
            </p:sp>
          </mc:Fallback>
        </mc:AlternateContent>
        <p:cxnSp>
          <p:nvCxnSpPr>
            <p:cNvPr id="102" name="Straight Arrow Connector 101"/>
            <p:cNvCxnSpPr/>
            <p:nvPr/>
          </p:nvCxnSpPr>
          <p:spPr>
            <a:xfrm flipH="1">
              <a:off x="8701945" y="4668544"/>
              <a:ext cx="931918" cy="776374"/>
            </a:xfrm>
            <a:prstGeom prst="straightConnector1">
              <a:avLst/>
            </a:prstGeom>
            <a:ln w="6350">
              <a:solidFill>
                <a:schemeClr val="tx1">
                  <a:lumMod val="85000"/>
                  <a:lumOff val="15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4389873" y="4400173"/>
              <a:ext cx="1000595" cy="353943"/>
            </a:xfrm>
            <a:prstGeom prst="rect">
              <a:avLst/>
            </a:prstGeom>
            <a:noFill/>
          </p:spPr>
          <p:txBody>
            <a:bodyPr wrap="none" rtlCol="0">
              <a:spAutoFit/>
            </a:bodyPr>
            <a:lstStyle/>
            <a:p>
              <a:r>
                <a:rPr lang="en-US" sz="1700" dirty="0">
                  <a:solidFill>
                    <a:schemeClr val="tx1">
                      <a:lumMod val="65000"/>
                      <a:lumOff val="35000"/>
                    </a:schemeClr>
                  </a:solidFill>
                  <a:latin typeface="Times New Roman" panose="02020603050405020304" pitchFamily="18" charset="0"/>
                  <a:cs typeface="Times New Roman" panose="02020603050405020304" pitchFamily="18" charset="0"/>
                </a:rPr>
                <a:t>Chief ray</a:t>
              </a:r>
            </a:p>
          </p:txBody>
        </p:sp>
        <p:sp>
          <p:nvSpPr>
            <p:cNvPr id="74" name="Arc 73"/>
            <p:cNvSpPr/>
            <p:nvPr/>
          </p:nvSpPr>
          <p:spPr>
            <a:xfrm>
              <a:off x="4382722" y="4338593"/>
              <a:ext cx="1044296" cy="1150325"/>
            </a:xfrm>
            <a:prstGeom prst="arc">
              <a:avLst>
                <a:gd name="adj1" fmla="val 10724335"/>
                <a:gd name="adj2" fmla="val 12674867"/>
              </a:avLst>
            </a:prstGeom>
            <a:ln w="6350">
              <a:solidFill>
                <a:schemeClr val="tx1">
                  <a:lumMod val="50000"/>
                  <a:lumOff val="50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4" name="Group 13"/>
          <p:cNvGrpSpPr/>
          <p:nvPr/>
        </p:nvGrpSpPr>
        <p:grpSpPr>
          <a:xfrm>
            <a:off x="332354" y="1065655"/>
            <a:ext cx="11024305" cy="2515147"/>
            <a:chOff x="332354" y="1065655"/>
            <a:chExt cx="11024305" cy="2515147"/>
          </a:xfrm>
        </p:grpSpPr>
        <p:pic>
          <p:nvPicPr>
            <p:cNvPr id="2" name="Picture 1"/>
            <p:cNvPicPr>
              <a:picLocks noChangeAspect="1"/>
            </p:cNvPicPr>
            <p:nvPr/>
          </p:nvPicPr>
          <p:blipFill>
            <a:blip r:embed="rId6"/>
            <a:stretch>
              <a:fillRect/>
            </a:stretch>
          </p:blipFill>
          <p:spPr>
            <a:xfrm>
              <a:off x="992653" y="1065655"/>
              <a:ext cx="9795214" cy="2213931"/>
            </a:xfrm>
            <a:prstGeom prst="rect">
              <a:avLst/>
            </a:prstGeom>
          </p:spPr>
        </p:pic>
        <p:grpSp>
          <p:nvGrpSpPr>
            <p:cNvPr id="11" name="Group 10"/>
            <p:cNvGrpSpPr/>
            <p:nvPr/>
          </p:nvGrpSpPr>
          <p:grpSpPr>
            <a:xfrm>
              <a:off x="7975602" y="1734545"/>
              <a:ext cx="96723" cy="1033195"/>
              <a:chOff x="7975602" y="1605338"/>
              <a:chExt cx="96723" cy="1033195"/>
            </a:xfrm>
          </p:grpSpPr>
          <p:grpSp>
            <p:nvGrpSpPr>
              <p:cNvPr id="5" name="Group 4"/>
              <p:cNvGrpSpPr/>
              <p:nvPr/>
            </p:nvGrpSpPr>
            <p:grpSpPr>
              <a:xfrm flipH="1">
                <a:off x="7975602" y="1605338"/>
                <a:ext cx="96723" cy="318768"/>
                <a:chOff x="4946650" y="1840171"/>
                <a:chExt cx="133350" cy="439479"/>
              </a:xfrm>
            </p:grpSpPr>
            <p:cxnSp>
              <p:nvCxnSpPr>
                <p:cNvPr id="9" name="Straight Connector 8"/>
                <p:cNvCxnSpPr/>
                <p:nvPr/>
              </p:nvCxnSpPr>
              <p:spPr>
                <a:xfrm flipH="1">
                  <a:off x="5013325" y="1840171"/>
                  <a:ext cx="0" cy="439479"/>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946650" y="2279650"/>
                  <a:ext cx="133350"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flipH="1" flipV="1">
                <a:off x="7975602" y="2319765"/>
                <a:ext cx="96723" cy="318768"/>
                <a:chOff x="4946650" y="1840171"/>
                <a:chExt cx="133350" cy="439479"/>
              </a:xfrm>
            </p:grpSpPr>
            <p:cxnSp>
              <p:nvCxnSpPr>
                <p:cNvPr id="7" name="Straight Connector 6"/>
                <p:cNvCxnSpPr/>
                <p:nvPr/>
              </p:nvCxnSpPr>
              <p:spPr>
                <a:xfrm flipH="1">
                  <a:off x="5013325" y="1840171"/>
                  <a:ext cx="0" cy="439479"/>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4946650" y="2279650"/>
                  <a:ext cx="133350"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cxnSp>
          <p:nvCxnSpPr>
            <p:cNvPr id="13" name="Straight Arrow Connector 12"/>
            <p:cNvCxnSpPr/>
            <p:nvPr/>
          </p:nvCxnSpPr>
          <p:spPr>
            <a:xfrm flipH="1" flipV="1">
              <a:off x="1081085" y="1346297"/>
              <a:ext cx="0" cy="896112"/>
            </a:xfrm>
            <a:prstGeom prst="straightConnector1">
              <a:avLst/>
            </a:prstGeom>
            <a:ln w="31750">
              <a:solidFill>
                <a:schemeClr val="tx1">
                  <a:lumMod val="75000"/>
                  <a:lumOff val="25000"/>
                </a:schemeClr>
              </a:solidFill>
              <a:headEnd type="none" w="sm" len="sm"/>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a:off x="10577032" y="2247171"/>
              <a:ext cx="0" cy="365760"/>
            </a:xfrm>
            <a:prstGeom prst="straightConnector1">
              <a:avLst/>
            </a:prstGeom>
            <a:ln w="25400">
              <a:solidFill>
                <a:schemeClr val="tx1">
                  <a:lumMod val="75000"/>
                  <a:lumOff val="25000"/>
                </a:schemeClr>
              </a:solidFill>
              <a:headEnd type="none" w="sm" len="sm"/>
              <a:tailEnd type="triangle"/>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749535" y="3180692"/>
              <a:ext cx="3889270" cy="400110"/>
            </a:xfrm>
            <a:prstGeom prst="rect">
              <a:avLst/>
            </a:prstGeom>
            <a:noFill/>
          </p:spPr>
          <p:txBody>
            <a:bodyPr wrap="none" rtlCol="0">
              <a:spAutoFit/>
            </a:bodyPr>
            <a:lstStyle/>
            <a:p>
              <a:r>
                <a:rPr lang="en-US" sz="2000" dirty="0">
                  <a:solidFill>
                    <a:schemeClr val="tx1">
                      <a:lumMod val="75000"/>
                      <a:lumOff val="25000"/>
                    </a:schemeClr>
                  </a:solidFill>
                </a:rPr>
                <a:t>A double gauss lens (f = 102 </a:t>
              </a:r>
              <a:r>
                <a:rPr lang="en-US" sz="2000" i="1" dirty="0">
                  <a:solidFill>
                    <a:schemeClr val="tx1">
                      <a:lumMod val="75000"/>
                      <a:lumOff val="25000"/>
                    </a:schemeClr>
                  </a:solidFill>
                  <a:latin typeface="Times New Roman" panose="02020603050405020304" pitchFamily="18" charset="0"/>
                  <a:cs typeface="Times New Roman" panose="02020603050405020304" pitchFamily="18" charset="0"/>
                </a:rPr>
                <a:t>mm</a:t>
              </a:r>
              <a:r>
                <a:rPr lang="en-US" sz="2000" dirty="0">
                  <a:solidFill>
                    <a:schemeClr val="tx1">
                      <a:lumMod val="75000"/>
                      <a:lumOff val="25000"/>
                    </a:schemeClr>
                  </a:solidFill>
                </a:rPr>
                <a:t>)  </a:t>
              </a:r>
              <a:r>
                <a:rPr lang="en-US" sz="2000" dirty="0">
                  <a:solidFill>
                    <a:srgbClr val="FE3288"/>
                  </a:solidFill>
                </a:rPr>
                <a:t>▴ </a:t>
              </a:r>
              <a:endParaRPr lang="en-US" sz="2000" dirty="0">
                <a:solidFill>
                  <a:schemeClr val="tx1">
                    <a:lumMod val="75000"/>
                    <a:lumOff val="25000"/>
                  </a:schemeClr>
                </a:solidFill>
              </a:endParaRPr>
            </a:p>
          </p:txBody>
        </p:sp>
        <p:cxnSp>
          <p:nvCxnSpPr>
            <p:cNvPr id="108" name="Straight Connector 107"/>
            <p:cNvCxnSpPr>
              <a:cxnSpLocks/>
            </p:cNvCxnSpPr>
            <p:nvPr/>
          </p:nvCxnSpPr>
          <p:spPr>
            <a:xfrm>
              <a:off x="8394935" y="2747461"/>
              <a:ext cx="0" cy="172690"/>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flipH="1" flipV="1">
              <a:off x="1072769" y="2833806"/>
              <a:ext cx="7315200" cy="0"/>
            </a:xfrm>
            <a:prstGeom prst="straightConnector1">
              <a:avLst/>
            </a:prstGeom>
            <a:ln w="12700">
              <a:solidFill>
                <a:schemeClr val="tx1">
                  <a:lumMod val="65000"/>
                  <a:lumOff val="35000"/>
                </a:schemeClr>
              </a:solidFill>
              <a:headEnd type="none" w="med" len="med"/>
              <a:tailEnd type="arrow" w="sm" len="sm"/>
            </a:ln>
          </p:spPr>
          <p:style>
            <a:lnRef idx="1">
              <a:schemeClr val="dk1"/>
            </a:lnRef>
            <a:fillRef idx="0">
              <a:schemeClr val="dk1"/>
            </a:fillRef>
            <a:effectRef idx="0">
              <a:schemeClr val="dk1"/>
            </a:effectRef>
            <a:fontRef idx="minor">
              <a:schemeClr val="tx1"/>
            </a:fontRef>
          </p:style>
        </p:cxnSp>
        <p:cxnSp>
          <p:nvCxnSpPr>
            <p:cNvPr id="112" name="Straight Connector 111"/>
            <p:cNvCxnSpPr>
              <a:cxnSpLocks/>
            </p:cNvCxnSpPr>
            <p:nvPr/>
          </p:nvCxnSpPr>
          <p:spPr>
            <a:xfrm>
              <a:off x="1079735" y="2747461"/>
              <a:ext cx="0" cy="172690"/>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3519527" y="2566812"/>
              <a:ext cx="998991" cy="353943"/>
            </a:xfrm>
            <a:prstGeom prst="rect">
              <a:avLst/>
            </a:prstGeom>
            <a:noFill/>
          </p:spPr>
          <p:txBody>
            <a:bodyPr wrap="none" rtlCol="0">
              <a:spAutoFit/>
            </a:bodyPr>
            <a:lstStyle/>
            <a:p>
              <a:r>
                <a:rPr lang="en-US" sz="1700" dirty="0">
                  <a:solidFill>
                    <a:schemeClr val="tx1">
                      <a:lumMod val="75000"/>
                      <a:lumOff val="25000"/>
                    </a:schemeClr>
                  </a:solidFill>
                  <a:latin typeface="Times New Roman" panose="02020603050405020304" pitchFamily="18" charset="0"/>
                  <a:cs typeface="Times New Roman" panose="02020603050405020304" pitchFamily="18" charset="0"/>
                </a:rPr>
                <a:t>~361 </a:t>
              </a:r>
              <a:r>
                <a:rPr lang="en-US" sz="1700" i="1" dirty="0">
                  <a:solidFill>
                    <a:schemeClr val="tx1">
                      <a:lumMod val="75000"/>
                      <a:lumOff val="25000"/>
                    </a:schemeClr>
                  </a:solidFill>
                  <a:latin typeface="Times New Roman" panose="02020603050405020304" pitchFamily="18" charset="0"/>
                  <a:cs typeface="Times New Roman" panose="02020603050405020304" pitchFamily="18" charset="0"/>
                </a:rPr>
                <a:t>mm</a:t>
              </a:r>
            </a:p>
          </p:txBody>
        </p:sp>
        <p:sp>
          <p:nvSpPr>
            <p:cNvPr id="118" name="TextBox 117"/>
            <p:cNvSpPr txBox="1"/>
            <p:nvPr/>
          </p:nvSpPr>
          <p:spPr>
            <a:xfrm>
              <a:off x="9018844" y="2700915"/>
              <a:ext cx="998991" cy="353943"/>
            </a:xfrm>
            <a:prstGeom prst="rect">
              <a:avLst/>
            </a:prstGeom>
            <a:noFill/>
          </p:spPr>
          <p:txBody>
            <a:bodyPr wrap="none" rtlCol="0">
              <a:spAutoFit/>
            </a:bodyPr>
            <a:lstStyle/>
            <a:p>
              <a:r>
                <a:rPr lang="en-US" sz="1700" dirty="0">
                  <a:solidFill>
                    <a:schemeClr val="tx1">
                      <a:lumMod val="75000"/>
                      <a:lumOff val="25000"/>
                    </a:schemeClr>
                  </a:solidFill>
                  <a:latin typeface="Times New Roman" panose="02020603050405020304" pitchFamily="18" charset="0"/>
                  <a:cs typeface="Times New Roman" panose="02020603050405020304" pitchFamily="18" charset="0"/>
                </a:rPr>
                <a:t>~144 </a:t>
              </a:r>
              <a:r>
                <a:rPr lang="en-US" sz="1700" i="1" dirty="0">
                  <a:solidFill>
                    <a:schemeClr val="tx1">
                      <a:lumMod val="75000"/>
                      <a:lumOff val="25000"/>
                    </a:schemeClr>
                  </a:solidFill>
                  <a:latin typeface="Times New Roman" panose="02020603050405020304" pitchFamily="18" charset="0"/>
                  <a:cs typeface="Times New Roman" panose="02020603050405020304" pitchFamily="18" charset="0"/>
                </a:rPr>
                <a:t>mm</a:t>
              </a:r>
            </a:p>
          </p:txBody>
        </p:sp>
        <p:grpSp>
          <p:nvGrpSpPr>
            <p:cNvPr id="120" name="Group 119"/>
            <p:cNvGrpSpPr/>
            <p:nvPr/>
          </p:nvGrpSpPr>
          <p:grpSpPr>
            <a:xfrm>
              <a:off x="7680560" y="2895900"/>
              <a:ext cx="2892063" cy="172690"/>
              <a:chOff x="7680560" y="2766693"/>
              <a:chExt cx="2892063" cy="172690"/>
            </a:xfrm>
          </p:grpSpPr>
          <p:cxnSp>
            <p:nvCxnSpPr>
              <p:cNvPr id="106" name="Straight Connector 105"/>
              <p:cNvCxnSpPr>
                <a:cxnSpLocks/>
              </p:cNvCxnSpPr>
              <p:nvPr/>
            </p:nvCxnSpPr>
            <p:spPr>
              <a:xfrm flipH="1">
                <a:off x="7680560" y="2766693"/>
                <a:ext cx="0" cy="172690"/>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flipV="1">
                <a:off x="7683119" y="2853038"/>
                <a:ext cx="2889504" cy="0"/>
              </a:xfrm>
              <a:prstGeom prst="straightConnector1">
                <a:avLst/>
              </a:prstGeom>
              <a:ln w="12700">
                <a:solidFill>
                  <a:schemeClr val="tx1">
                    <a:lumMod val="65000"/>
                    <a:lumOff val="35000"/>
                  </a:schemeClr>
                </a:solidFill>
                <a:headEnd type="none" w="med" len="med"/>
                <a:tailEnd type="arrow" w="sm" len="sm"/>
              </a:ln>
            </p:spPr>
            <p:style>
              <a:lnRef idx="1">
                <a:schemeClr val="dk1"/>
              </a:lnRef>
              <a:fillRef idx="0">
                <a:schemeClr val="dk1"/>
              </a:fillRef>
              <a:effectRef idx="0">
                <a:schemeClr val="dk1"/>
              </a:effectRef>
              <a:fontRef idx="minor">
                <a:schemeClr val="tx1"/>
              </a:fontRef>
            </p:style>
          </p:cxnSp>
          <p:cxnSp>
            <p:nvCxnSpPr>
              <p:cNvPr id="119" name="Straight Connector 118"/>
              <p:cNvCxnSpPr>
                <a:cxnSpLocks/>
              </p:cNvCxnSpPr>
              <p:nvPr/>
            </p:nvCxnSpPr>
            <p:spPr>
              <a:xfrm flipH="1">
                <a:off x="10566000" y="2766693"/>
                <a:ext cx="0" cy="172690"/>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1" name="TextBox 70"/>
            <p:cNvSpPr txBox="1"/>
            <p:nvPr/>
          </p:nvSpPr>
          <p:spPr>
            <a:xfrm>
              <a:off x="332354" y="1640464"/>
              <a:ext cx="800219"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Object</a:t>
              </a:r>
            </a:p>
          </p:txBody>
        </p:sp>
        <p:sp>
          <p:nvSpPr>
            <p:cNvPr id="72" name="TextBox 71"/>
            <p:cNvSpPr txBox="1"/>
            <p:nvPr/>
          </p:nvSpPr>
          <p:spPr>
            <a:xfrm>
              <a:off x="10594912" y="2238516"/>
              <a:ext cx="761747"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Image</a:t>
              </a:r>
            </a:p>
          </p:txBody>
        </p:sp>
        <p:sp>
          <p:nvSpPr>
            <p:cNvPr id="75" name="Rectangle 74"/>
            <p:cNvSpPr/>
            <p:nvPr/>
          </p:nvSpPr>
          <p:spPr>
            <a:xfrm>
              <a:off x="8071525" y="1158268"/>
              <a:ext cx="1834465" cy="369332"/>
            </a:xfrm>
            <a:prstGeom prst="rect">
              <a:avLst/>
            </a:prstGeom>
          </p:spPr>
          <p:txBody>
            <a:bodyPr wrap="square">
              <a:spAutoFit/>
            </a:bodyPr>
            <a:lstStyle/>
            <a:p>
              <a:r>
                <a:rPr lang="en-US" dirty="0">
                  <a:solidFill>
                    <a:schemeClr val="tx1">
                      <a:lumMod val="85000"/>
                      <a:lumOff val="15000"/>
                    </a:schemeClr>
                  </a:solidFill>
                  <a:latin typeface="Euclid" panose="02020503060505020303" pitchFamily="18" charset="0"/>
                  <a:ea typeface="Segoe UI Symbol" pitchFamily="34" charset="0"/>
                </a:rPr>
                <a:t>Aperture (stop)</a:t>
              </a:r>
            </a:p>
          </p:txBody>
        </p:sp>
        <p:sp>
          <p:nvSpPr>
            <p:cNvPr id="76" name="Arc 75"/>
            <p:cNvSpPr/>
            <p:nvPr/>
          </p:nvSpPr>
          <p:spPr>
            <a:xfrm>
              <a:off x="8023027" y="1161653"/>
              <a:ext cx="970813" cy="1069381"/>
            </a:xfrm>
            <a:prstGeom prst="arc">
              <a:avLst>
                <a:gd name="adj1" fmla="val 10724335"/>
                <a:gd name="adj2" fmla="val 13225381"/>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7" name="TextBox 76"/>
            <p:cNvSpPr txBox="1"/>
            <p:nvPr/>
          </p:nvSpPr>
          <p:spPr>
            <a:xfrm>
              <a:off x="4445798" y="1104324"/>
              <a:ext cx="1000595" cy="353943"/>
            </a:xfrm>
            <a:prstGeom prst="rect">
              <a:avLst/>
            </a:prstGeom>
            <a:noFill/>
          </p:spPr>
          <p:txBody>
            <a:bodyPr wrap="none" rtlCol="0">
              <a:spAutoFit/>
            </a:bodyPr>
            <a:lstStyle/>
            <a:p>
              <a:r>
                <a:rPr lang="en-US" sz="1700" dirty="0">
                  <a:solidFill>
                    <a:schemeClr val="tx1">
                      <a:lumMod val="65000"/>
                      <a:lumOff val="35000"/>
                    </a:schemeClr>
                  </a:solidFill>
                  <a:latin typeface="Times New Roman" panose="02020603050405020304" pitchFamily="18" charset="0"/>
                  <a:cs typeface="Times New Roman" panose="02020603050405020304" pitchFamily="18" charset="0"/>
                </a:rPr>
                <a:t>Chief ray</a:t>
              </a:r>
            </a:p>
          </p:txBody>
        </p:sp>
        <p:sp>
          <p:nvSpPr>
            <p:cNvPr id="78" name="Arc 77"/>
            <p:cNvSpPr/>
            <p:nvPr/>
          </p:nvSpPr>
          <p:spPr>
            <a:xfrm rot="890340">
              <a:off x="4357796" y="1138723"/>
              <a:ext cx="1044296" cy="1150325"/>
            </a:xfrm>
            <a:prstGeom prst="arc">
              <a:avLst>
                <a:gd name="adj1" fmla="val 9655553"/>
                <a:gd name="adj2" fmla="val 12674867"/>
              </a:avLst>
            </a:prstGeom>
            <a:ln w="6350">
              <a:solidFill>
                <a:schemeClr val="tx1">
                  <a:lumMod val="50000"/>
                  <a:lumOff val="50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9" name="TextBox 78"/>
            <p:cNvSpPr txBox="1"/>
            <p:nvPr/>
          </p:nvSpPr>
          <p:spPr>
            <a:xfrm>
              <a:off x="2667705" y="1600714"/>
              <a:ext cx="1000595" cy="353943"/>
            </a:xfrm>
            <a:prstGeom prst="rect">
              <a:avLst/>
            </a:prstGeom>
            <a:noFill/>
          </p:spPr>
          <p:txBody>
            <a:bodyPr wrap="none" rtlCol="0">
              <a:spAutoFit/>
            </a:bodyPr>
            <a:lstStyle/>
            <a:p>
              <a:r>
                <a:rPr lang="en-US" sz="1700" dirty="0">
                  <a:solidFill>
                    <a:schemeClr val="tx1">
                      <a:lumMod val="65000"/>
                      <a:lumOff val="35000"/>
                    </a:schemeClr>
                  </a:solidFill>
                  <a:latin typeface="Times New Roman" panose="02020603050405020304" pitchFamily="18" charset="0"/>
                  <a:cs typeface="Times New Roman" panose="02020603050405020304" pitchFamily="18" charset="0"/>
                </a:rPr>
                <a:t>Chief ray</a:t>
              </a:r>
            </a:p>
          </p:txBody>
        </p:sp>
        <p:sp>
          <p:nvSpPr>
            <p:cNvPr id="84" name="Arc 83"/>
            <p:cNvSpPr/>
            <p:nvPr/>
          </p:nvSpPr>
          <p:spPr>
            <a:xfrm rot="890340">
              <a:off x="2590854" y="1645387"/>
              <a:ext cx="1044296" cy="1150325"/>
            </a:xfrm>
            <a:prstGeom prst="arc">
              <a:avLst>
                <a:gd name="adj1" fmla="val 9655553"/>
                <a:gd name="adj2" fmla="val 12674867"/>
              </a:avLst>
            </a:prstGeom>
            <a:ln w="6350">
              <a:solidFill>
                <a:schemeClr val="tx1">
                  <a:lumMod val="50000"/>
                  <a:lumOff val="50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226485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Rectangle 290"/>
          <p:cNvSpPr/>
          <p:nvPr/>
        </p:nvSpPr>
        <p:spPr>
          <a:xfrm>
            <a:off x="7885893" y="5318267"/>
            <a:ext cx="1212387" cy="721100"/>
          </a:xfrm>
          <a:prstGeom prst="rect">
            <a:avLst/>
          </a:prstGeom>
          <a:solidFill>
            <a:schemeClr val="bg1">
              <a:lumMod val="9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164592" y="167635"/>
            <a:ext cx="10971837" cy="492443"/>
          </a:xfrm>
          <a:prstGeom prst="rect">
            <a:avLst/>
          </a:prstGeom>
          <a:noFill/>
        </p:spPr>
        <p:txBody>
          <a:bodyPr wrap="square" rtlCol="0">
            <a:spAutoFit/>
          </a:bodyPr>
          <a:lstStyle/>
          <a:p>
            <a:r>
              <a:rPr lang="en-US" sz="2600" b="1" dirty="0">
                <a:solidFill>
                  <a:srgbClr val="FF3F7A"/>
                </a:solidFill>
                <a:latin typeface="Euclid" panose="02020503060505020303" pitchFamily="18" charset="0"/>
              </a:rPr>
              <a:t>Nothing in optics makes sense except in the light of the pupils</a:t>
            </a:r>
          </a:p>
        </p:txBody>
      </p:sp>
      <p:sp>
        <p:nvSpPr>
          <p:cNvPr id="244" name="Oval 243"/>
          <p:cNvSpPr/>
          <p:nvPr/>
        </p:nvSpPr>
        <p:spPr>
          <a:xfrm>
            <a:off x="8052409" y="5602954"/>
            <a:ext cx="278147" cy="27814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9" name="Group 288"/>
          <p:cNvGrpSpPr/>
          <p:nvPr/>
        </p:nvGrpSpPr>
        <p:grpSpPr>
          <a:xfrm>
            <a:off x="507836" y="4562673"/>
            <a:ext cx="2355642" cy="1890820"/>
            <a:chOff x="558636" y="4372173"/>
            <a:chExt cx="2355642" cy="1890820"/>
          </a:xfrm>
        </p:grpSpPr>
        <p:cxnSp>
          <p:nvCxnSpPr>
            <p:cNvPr id="256" name="Straight Arrow Connector 255"/>
            <p:cNvCxnSpPr/>
            <p:nvPr/>
          </p:nvCxnSpPr>
          <p:spPr>
            <a:xfrm flipV="1">
              <a:off x="1508768" y="4449877"/>
              <a:ext cx="0" cy="1079767"/>
            </a:xfrm>
            <a:prstGeom prst="straightConnector1">
              <a:avLst/>
            </a:prstGeom>
            <a:ln w="1270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57" name="Straight Arrow Connector 256"/>
            <p:cNvCxnSpPr/>
            <p:nvPr/>
          </p:nvCxnSpPr>
          <p:spPr>
            <a:xfrm rot="5400000" flipV="1">
              <a:off x="2044176" y="4985525"/>
              <a:ext cx="0" cy="1079767"/>
            </a:xfrm>
            <a:prstGeom prst="straightConnector1">
              <a:avLst/>
            </a:prstGeom>
            <a:ln w="1270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58" name="Straight Arrow Connector 257"/>
            <p:cNvCxnSpPr/>
            <p:nvPr/>
          </p:nvCxnSpPr>
          <p:spPr>
            <a:xfrm rot="13860000" flipV="1">
              <a:off x="1191369" y="5377117"/>
              <a:ext cx="0" cy="822960"/>
            </a:xfrm>
            <a:prstGeom prst="straightConnector1">
              <a:avLst/>
            </a:prstGeom>
            <a:ln w="1270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263" name="Arc 262"/>
            <p:cNvSpPr/>
            <p:nvPr/>
          </p:nvSpPr>
          <p:spPr>
            <a:xfrm rot="1527214">
              <a:off x="1451429" y="5314234"/>
              <a:ext cx="436085" cy="436085"/>
            </a:xfrm>
            <a:prstGeom prst="arc">
              <a:avLst>
                <a:gd name="adj1" fmla="val 16200000"/>
                <a:gd name="adj2" fmla="val 19826671"/>
              </a:avLst>
            </a:prstGeom>
            <a:ln>
              <a:solidFill>
                <a:schemeClr val="tx1">
                  <a:lumMod val="75000"/>
                  <a:lumOff val="25000"/>
                </a:schemeClr>
              </a:solidFill>
              <a:head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4" name="Arc 263"/>
            <p:cNvSpPr/>
            <p:nvPr/>
          </p:nvSpPr>
          <p:spPr>
            <a:xfrm>
              <a:off x="1139326" y="5091593"/>
              <a:ext cx="611708" cy="611708"/>
            </a:xfrm>
            <a:prstGeom prst="arc">
              <a:avLst>
                <a:gd name="adj1" fmla="val 16902169"/>
                <a:gd name="adj2" fmla="val 20851948"/>
              </a:avLst>
            </a:prstGeom>
            <a:ln>
              <a:solidFill>
                <a:schemeClr val="tx1">
                  <a:lumMod val="75000"/>
                  <a:lumOff val="25000"/>
                </a:schemeClr>
              </a:solidFill>
              <a:headEnd w="sm" len="sm"/>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260" name="Straight Arrow Connector 259"/>
            <p:cNvCxnSpPr/>
            <p:nvPr/>
          </p:nvCxnSpPr>
          <p:spPr>
            <a:xfrm flipV="1">
              <a:off x="1515912" y="4908190"/>
              <a:ext cx="818398" cy="615606"/>
            </a:xfrm>
            <a:prstGeom prst="straightConnector1">
              <a:avLst/>
            </a:prstGeom>
            <a:ln w="19050">
              <a:solidFill>
                <a:srgbClr val="F52080"/>
              </a:solidFill>
              <a:tailEnd type="triangle" w="med" len="lg"/>
            </a:ln>
            <a:effectLst/>
          </p:spPr>
          <p:style>
            <a:lnRef idx="1">
              <a:schemeClr val="accent1"/>
            </a:lnRef>
            <a:fillRef idx="0">
              <a:schemeClr val="accent1"/>
            </a:fillRef>
            <a:effectRef idx="0">
              <a:schemeClr val="accent1"/>
            </a:effectRef>
            <a:fontRef idx="minor">
              <a:schemeClr val="tx1"/>
            </a:fontRef>
          </p:style>
        </p:cxnSp>
        <p:sp>
          <p:nvSpPr>
            <p:cNvPr id="265" name="Arc 264"/>
            <p:cNvSpPr/>
            <p:nvPr/>
          </p:nvSpPr>
          <p:spPr>
            <a:xfrm rot="5809645">
              <a:off x="1105504" y="4977400"/>
              <a:ext cx="655083" cy="655083"/>
            </a:xfrm>
            <a:prstGeom prst="arc">
              <a:avLst/>
            </a:prstGeom>
            <a:ln w="6350">
              <a:solidFill>
                <a:schemeClr val="tx1">
                  <a:lumMod val="75000"/>
                  <a:lumOff val="25000"/>
                </a:schemeClr>
              </a:solidFill>
              <a:headEnd type="arrow" w="sm" len="sm"/>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275" name="TextBox 274"/>
                <p:cNvSpPr txBox="1"/>
                <p:nvPr/>
              </p:nvSpPr>
              <p:spPr>
                <a:xfrm>
                  <a:off x="1422049" y="5525850"/>
                  <a:ext cx="4400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en-US" dirty="0"/>
                </a:p>
              </p:txBody>
            </p:sp>
          </mc:Choice>
          <mc:Fallback>
            <p:sp>
              <p:nvSpPr>
                <p:cNvPr id="275" name="TextBox 274"/>
                <p:cNvSpPr txBox="1">
                  <a:spLocks noRot="1" noChangeAspect="1" noMove="1" noResize="1" noEditPoints="1" noAdjustHandles="1" noChangeArrowheads="1" noChangeShapeType="1" noTextEdit="1"/>
                </p:cNvSpPr>
                <p:nvPr/>
              </p:nvSpPr>
              <p:spPr>
                <a:xfrm>
                  <a:off x="1422049" y="5525850"/>
                  <a:ext cx="440087"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7" name="TextBox 276"/>
                <p:cNvSpPr txBox="1"/>
                <p:nvPr/>
              </p:nvSpPr>
              <p:spPr>
                <a:xfrm>
                  <a:off x="1516223" y="4897439"/>
                  <a:ext cx="4400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oMath>
                    </m:oMathPara>
                  </a14:m>
                  <a:endParaRPr lang="en-US" dirty="0"/>
                </a:p>
              </p:txBody>
            </p:sp>
          </mc:Choice>
          <mc:Fallback>
            <p:sp>
              <p:nvSpPr>
                <p:cNvPr id="277" name="TextBox 276"/>
                <p:cNvSpPr txBox="1">
                  <a:spLocks noRot="1" noChangeAspect="1" noMove="1" noResize="1" noEditPoints="1" noAdjustHandles="1" noChangeArrowheads="1" noChangeShapeType="1" noTextEdit="1"/>
                </p:cNvSpPr>
                <p:nvPr/>
              </p:nvSpPr>
              <p:spPr>
                <a:xfrm>
                  <a:off x="1516223" y="4897439"/>
                  <a:ext cx="440087"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8" name="TextBox 277"/>
                <p:cNvSpPr txBox="1"/>
                <p:nvPr/>
              </p:nvSpPr>
              <p:spPr>
                <a:xfrm>
                  <a:off x="1764794" y="5230937"/>
                  <a:ext cx="4400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oMath>
                    </m:oMathPara>
                  </a14:m>
                  <a:endParaRPr lang="en-US" dirty="0"/>
                </a:p>
              </p:txBody>
            </p:sp>
          </mc:Choice>
          <mc:Fallback>
            <p:sp>
              <p:nvSpPr>
                <p:cNvPr id="278" name="TextBox 277"/>
                <p:cNvSpPr txBox="1">
                  <a:spLocks noRot="1" noChangeAspect="1" noMove="1" noResize="1" noEditPoints="1" noAdjustHandles="1" noChangeArrowheads="1" noChangeShapeType="1" noTextEdit="1"/>
                </p:cNvSpPr>
                <p:nvPr/>
              </p:nvSpPr>
              <p:spPr>
                <a:xfrm>
                  <a:off x="1764794" y="5230937"/>
                  <a:ext cx="440087"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9" name="TextBox 278"/>
                <p:cNvSpPr txBox="1"/>
                <p:nvPr/>
              </p:nvSpPr>
              <p:spPr>
                <a:xfrm>
                  <a:off x="558636" y="5893661"/>
                  <a:ext cx="4400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p:sp>
              <p:nvSpPr>
                <p:cNvPr id="279" name="TextBox 278"/>
                <p:cNvSpPr txBox="1">
                  <a:spLocks noRot="1" noChangeAspect="1" noMove="1" noResize="1" noEditPoints="1" noAdjustHandles="1" noChangeArrowheads="1" noChangeShapeType="1" noTextEdit="1"/>
                </p:cNvSpPr>
                <p:nvPr/>
              </p:nvSpPr>
              <p:spPr>
                <a:xfrm>
                  <a:off x="558636" y="5893661"/>
                  <a:ext cx="440087"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0" name="TextBox 279"/>
                <p:cNvSpPr txBox="1"/>
                <p:nvPr/>
              </p:nvSpPr>
              <p:spPr>
                <a:xfrm>
                  <a:off x="2474191" y="5338829"/>
                  <a:ext cx="4400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p:sp>
              <p:nvSpPr>
                <p:cNvPr id="280" name="TextBox 279"/>
                <p:cNvSpPr txBox="1">
                  <a:spLocks noRot="1" noChangeAspect="1" noMove="1" noResize="1" noEditPoints="1" noAdjustHandles="1" noChangeArrowheads="1" noChangeShapeType="1" noTextEdit="1"/>
                </p:cNvSpPr>
                <p:nvPr/>
              </p:nvSpPr>
              <p:spPr>
                <a:xfrm>
                  <a:off x="2474191" y="5338829"/>
                  <a:ext cx="440087" cy="369332"/>
                </a:xfrm>
                <a:prstGeom prst="rect">
                  <a:avLst/>
                </a:prstGeom>
                <a:blipFill>
                  <a:blip r:embed="rId7"/>
                  <a:stretch>
                    <a:fillRect b="-65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1" name="TextBox 280"/>
                <p:cNvSpPr txBox="1"/>
                <p:nvPr/>
              </p:nvSpPr>
              <p:spPr>
                <a:xfrm>
                  <a:off x="1109868" y="4372173"/>
                  <a:ext cx="4400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oMath>
                    </m:oMathPara>
                  </a14:m>
                  <a:endParaRPr lang="en-US" dirty="0"/>
                </a:p>
              </p:txBody>
            </p:sp>
          </mc:Choice>
          <mc:Fallback>
            <p:sp>
              <p:nvSpPr>
                <p:cNvPr id="281" name="TextBox 280"/>
                <p:cNvSpPr txBox="1">
                  <a:spLocks noRot="1" noChangeAspect="1" noMove="1" noResize="1" noEditPoints="1" noAdjustHandles="1" noChangeArrowheads="1" noChangeShapeType="1" noTextEdit="1"/>
                </p:cNvSpPr>
                <p:nvPr/>
              </p:nvSpPr>
              <p:spPr>
                <a:xfrm>
                  <a:off x="1109868" y="4372173"/>
                  <a:ext cx="440087" cy="369332"/>
                </a:xfrm>
                <a:prstGeom prst="rect">
                  <a:avLst/>
                </a:prstGeom>
                <a:blipFill>
                  <a:blip r:embed="rId8"/>
                  <a:stretch>
                    <a:fillRect/>
                  </a:stretch>
                </a:blipFill>
              </p:spPr>
              <p:txBody>
                <a:bodyPr/>
                <a:lstStyle/>
                <a:p>
                  <a:r>
                    <a:rPr lang="en-US">
                      <a:noFill/>
                    </a:rPr>
                    <a:t> </a:t>
                  </a:r>
                </a:p>
              </p:txBody>
            </p:sp>
          </mc:Fallback>
        </mc:AlternateContent>
      </p:grpSp>
      <p:grpSp>
        <p:nvGrpSpPr>
          <p:cNvPr id="290" name="Group 289"/>
          <p:cNvGrpSpPr/>
          <p:nvPr/>
        </p:nvGrpSpPr>
        <p:grpSpPr>
          <a:xfrm>
            <a:off x="2558671" y="5221083"/>
            <a:ext cx="3296992" cy="769442"/>
            <a:chOff x="2787271" y="5030583"/>
            <a:chExt cx="3296992" cy="769442"/>
          </a:xfrm>
        </p:grpSpPr>
        <mc:AlternateContent xmlns:mc="http://schemas.openxmlformats.org/markup-compatibility/2006" xmlns:a14="http://schemas.microsoft.com/office/drawing/2010/main">
          <mc:Choice Requires="a14">
            <p:sp>
              <p:nvSpPr>
                <p:cNvPr id="282" name="TextBox 281"/>
                <p:cNvSpPr txBox="1"/>
                <p:nvPr/>
              </p:nvSpPr>
              <p:spPr>
                <a:xfrm>
                  <a:off x="2787271" y="5430693"/>
                  <a:ext cx="32969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lumMod val="65000"/>
                                <a:lumOff val="35000"/>
                              </a:schemeClr>
                            </a:solidFill>
                            <a:latin typeface="Cambria Math" panose="02040503050406030204" pitchFamily="18" charset="0"/>
                          </a:rPr>
                          <m:t>𝒍</m:t>
                        </m:r>
                        <m:r>
                          <a:rPr lang="en-US" b="0" i="1" smtClean="0">
                            <a:solidFill>
                              <a:schemeClr val="tx1">
                                <a:lumMod val="65000"/>
                                <a:lumOff val="35000"/>
                              </a:schemeClr>
                            </a:solidFill>
                            <a:latin typeface="Cambria Math" panose="02040503050406030204" pitchFamily="18" charset="0"/>
                          </a:rPr>
                          <m:t>= &lt;</m:t>
                        </m:r>
                        <m:func>
                          <m:funcPr>
                            <m:ctrlPr>
                              <a:rPr lang="en-US" b="0" i="1" smtClean="0">
                                <a:solidFill>
                                  <a:schemeClr val="tx1">
                                    <a:lumMod val="65000"/>
                                    <a:lumOff val="35000"/>
                                  </a:schemeClr>
                                </a:solidFill>
                                <a:latin typeface="Cambria Math" panose="02040503050406030204" pitchFamily="18" charset="0"/>
                              </a:rPr>
                            </m:ctrlPr>
                          </m:funcPr>
                          <m:fName>
                            <m:r>
                              <m:rPr>
                                <m:sty m:val="p"/>
                              </m:rPr>
                              <a:rPr lang="en-US" b="0" i="0" smtClean="0">
                                <a:solidFill>
                                  <a:schemeClr val="tx1">
                                    <a:lumMod val="65000"/>
                                    <a:lumOff val="35000"/>
                                  </a:schemeClr>
                                </a:solidFill>
                                <a:latin typeface="Cambria Math" panose="02040503050406030204" pitchFamily="18" charset="0"/>
                              </a:rPr>
                              <m:t>cos</m:t>
                            </m:r>
                          </m:fName>
                          <m:e>
                            <m:r>
                              <a:rPr lang="en-US" b="0" i="1" smtClean="0">
                                <a:solidFill>
                                  <a:schemeClr val="tx1">
                                    <a:lumMod val="65000"/>
                                    <a:lumOff val="35000"/>
                                  </a:schemeClr>
                                </a:solidFill>
                                <a:latin typeface="Cambria Math" panose="02040503050406030204" pitchFamily="18" charset="0"/>
                              </a:rPr>
                              <m:t>𝑎</m:t>
                            </m:r>
                          </m:e>
                        </m:func>
                        <m:r>
                          <a:rPr lang="en-US" b="0" i="1" smtClean="0">
                            <a:solidFill>
                              <a:schemeClr val="tx1">
                                <a:lumMod val="65000"/>
                                <a:lumOff val="35000"/>
                              </a:schemeClr>
                            </a:solidFill>
                            <a:latin typeface="Cambria Math" panose="02040503050406030204" pitchFamily="18" charset="0"/>
                          </a:rPr>
                          <m:t>,</m:t>
                        </m:r>
                        <m:func>
                          <m:funcPr>
                            <m:ctrlPr>
                              <a:rPr lang="en-US" b="0" i="1" smtClean="0">
                                <a:solidFill>
                                  <a:schemeClr val="tx1">
                                    <a:lumMod val="65000"/>
                                    <a:lumOff val="35000"/>
                                  </a:schemeClr>
                                </a:solidFill>
                                <a:latin typeface="Cambria Math" panose="02040503050406030204" pitchFamily="18" charset="0"/>
                              </a:rPr>
                            </m:ctrlPr>
                          </m:funcPr>
                          <m:fName>
                            <m:r>
                              <m:rPr>
                                <m:sty m:val="p"/>
                              </m:rPr>
                              <a:rPr lang="en-US" b="0" i="0" smtClean="0">
                                <a:solidFill>
                                  <a:schemeClr val="tx1">
                                    <a:lumMod val="65000"/>
                                    <a:lumOff val="35000"/>
                                  </a:schemeClr>
                                </a:solidFill>
                                <a:latin typeface="Cambria Math" panose="02040503050406030204" pitchFamily="18" charset="0"/>
                              </a:rPr>
                              <m:t>cos</m:t>
                            </m:r>
                          </m:fName>
                          <m:e>
                            <m:r>
                              <a:rPr lang="en-US" b="0" i="1" smtClean="0">
                                <a:solidFill>
                                  <a:schemeClr val="tx1">
                                    <a:lumMod val="65000"/>
                                    <a:lumOff val="35000"/>
                                  </a:schemeClr>
                                </a:solidFill>
                                <a:latin typeface="Cambria Math" panose="02040503050406030204" pitchFamily="18" charset="0"/>
                              </a:rPr>
                              <m:t>𝑏</m:t>
                            </m:r>
                          </m:e>
                        </m:func>
                        <m:r>
                          <a:rPr lang="en-US" b="0" i="1" smtClean="0">
                            <a:solidFill>
                              <a:schemeClr val="tx1">
                                <a:lumMod val="65000"/>
                                <a:lumOff val="35000"/>
                              </a:schemeClr>
                            </a:solidFill>
                            <a:latin typeface="Cambria Math" panose="02040503050406030204" pitchFamily="18" charset="0"/>
                          </a:rPr>
                          <m:t>,</m:t>
                        </m:r>
                        <m:func>
                          <m:funcPr>
                            <m:ctrlPr>
                              <a:rPr lang="en-US" b="0" i="1" smtClean="0">
                                <a:solidFill>
                                  <a:schemeClr val="tx1">
                                    <a:lumMod val="65000"/>
                                    <a:lumOff val="35000"/>
                                  </a:schemeClr>
                                </a:solidFill>
                                <a:latin typeface="Cambria Math" panose="02040503050406030204" pitchFamily="18" charset="0"/>
                              </a:rPr>
                            </m:ctrlPr>
                          </m:funcPr>
                          <m:fName>
                            <m:r>
                              <m:rPr>
                                <m:sty m:val="p"/>
                              </m:rPr>
                              <a:rPr lang="en-US" b="0" i="0" smtClean="0">
                                <a:solidFill>
                                  <a:schemeClr val="tx1">
                                    <a:lumMod val="65000"/>
                                    <a:lumOff val="35000"/>
                                  </a:schemeClr>
                                </a:solidFill>
                                <a:latin typeface="Cambria Math" panose="02040503050406030204" pitchFamily="18" charset="0"/>
                              </a:rPr>
                              <m:t>cos</m:t>
                            </m:r>
                          </m:fName>
                          <m:e>
                            <m:r>
                              <a:rPr lang="en-US" b="0" i="1" smtClean="0">
                                <a:solidFill>
                                  <a:schemeClr val="tx1">
                                    <a:lumMod val="65000"/>
                                    <a:lumOff val="35000"/>
                                  </a:schemeClr>
                                </a:solidFill>
                                <a:latin typeface="Cambria Math" panose="02040503050406030204" pitchFamily="18" charset="0"/>
                              </a:rPr>
                              <m:t>𝑐</m:t>
                            </m:r>
                          </m:e>
                        </m:func>
                        <m:r>
                          <a:rPr lang="en-US" b="0" i="1" smtClean="0">
                            <a:solidFill>
                              <a:schemeClr val="tx1">
                                <a:lumMod val="65000"/>
                                <a:lumOff val="35000"/>
                              </a:schemeClr>
                            </a:solidFill>
                            <a:latin typeface="Cambria Math" panose="02040503050406030204" pitchFamily="18" charset="0"/>
                          </a:rPr>
                          <m:t>&gt; </m:t>
                        </m:r>
                      </m:oMath>
                    </m:oMathPara>
                  </a14:m>
                  <a:endParaRPr lang="en-US" dirty="0">
                    <a:solidFill>
                      <a:schemeClr val="tx1">
                        <a:lumMod val="65000"/>
                        <a:lumOff val="35000"/>
                      </a:schemeClr>
                    </a:solidFill>
                  </a:endParaRPr>
                </a:p>
              </p:txBody>
            </p:sp>
          </mc:Choice>
          <mc:Fallback xmlns="">
            <p:sp>
              <p:nvSpPr>
                <p:cNvPr id="282" name="TextBox 281"/>
                <p:cNvSpPr txBox="1">
                  <a:spLocks noRot="1" noChangeAspect="1" noMove="1" noResize="1" noEditPoints="1" noAdjustHandles="1" noChangeArrowheads="1" noChangeShapeType="1" noTextEdit="1"/>
                </p:cNvSpPr>
                <p:nvPr/>
              </p:nvSpPr>
              <p:spPr>
                <a:xfrm>
                  <a:off x="2787271" y="5430693"/>
                  <a:ext cx="3296992" cy="369332"/>
                </a:xfrm>
                <a:prstGeom prst="rect">
                  <a:avLst/>
                </a:prstGeom>
                <a:blipFill>
                  <a:blip r:embed="rId26"/>
                  <a:stretch>
                    <a:fillRect/>
                  </a:stretch>
                </a:blipFill>
              </p:spPr>
              <p:txBody>
                <a:bodyPr/>
                <a:lstStyle/>
                <a:p>
                  <a:r>
                    <a:rPr lang="en-US">
                      <a:noFill/>
                    </a:rPr>
                    <a:t> </a:t>
                  </a:r>
                </a:p>
              </p:txBody>
            </p:sp>
          </mc:Fallback>
        </mc:AlternateContent>
        <p:sp>
          <p:nvSpPr>
            <p:cNvPr id="283" name="TextBox 282"/>
            <p:cNvSpPr txBox="1"/>
            <p:nvPr/>
          </p:nvSpPr>
          <p:spPr>
            <a:xfrm>
              <a:off x="3068039" y="5030583"/>
              <a:ext cx="1869423" cy="400110"/>
            </a:xfrm>
            <a:prstGeom prst="rect">
              <a:avLst/>
            </a:prstGeom>
            <a:noFill/>
          </p:spPr>
          <p:txBody>
            <a:bodyPr wrap="none" rtlCol="0">
              <a:spAutoFit/>
            </a:bodyPr>
            <a:lstStyle/>
            <a:p>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Direction cosine</a:t>
              </a:r>
            </a:p>
          </p:txBody>
        </p:sp>
      </p:grpSp>
      <p:grpSp>
        <p:nvGrpSpPr>
          <p:cNvPr id="3" name="Group 2"/>
          <p:cNvGrpSpPr/>
          <p:nvPr/>
        </p:nvGrpSpPr>
        <p:grpSpPr>
          <a:xfrm>
            <a:off x="751080" y="859838"/>
            <a:ext cx="10280977" cy="3375525"/>
            <a:chOff x="751080" y="859838"/>
            <a:chExt cx="10280977" cy="3375525"/>
          </a:xfrm>
        </p:grpSpPr>
        <p:sp>
          <p:nvSpPr>
            <p:cNvPr id="246" name="Oval 245"/>
            <p:cNvSpPr/>
            <p:nvPr/>
          </p:nvSpPr>
          <p:spPr>
            <a:xfrm>
              <a:off x="8522146" y="3171666"/>
              <a:ext cx="278147" cy="27814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78" name="TextBox 177"/>
                <p:cNvSpPr txBox="1"/>
                <p:nvPr/>
              </p:nvSpPr>
              <p:spPr>
                <a:xfrm rot="630840">
                  <a:off x="8509805" y="3140922"/>
                  <a:ext cx="290464" cy="319831"/>
                </a:xfrm>
                <a:prstGeom prst="rect">
                  <a:avLst/>
                </a:prstGeom>
                <a:noFill/>
              </p:spPr>
              <p:txBody>
                <a:bodyPr wrap="none" rtlCol="0">
                  <a:spAutoFit/>
                </a:bodyPr>
                <a:lstStyle>
                  <a:defPPr>
                    <a:defRPr lang="en-US"/>
                  </a:defPPr>
                  <a:lvl1pPr>
                    <a:defRPr sz="1200" b="0" i="1">
                      <a:solidFill>
                        <a:srgbClr val="C00000"/>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acc>
                          <m:accPr>
                            <m:chr m:val="́"/>
                            <m:ctrlPr>
                              <a:rPr lang="en-US" sz="1400" b="1" i="1" smtClean="0">
                                <a:solidFill>
                                  <a:srgbClr val="F52080"/>
                                </a:solidFill>
                                <a:latin typeface="Cambria Math" panose="02040503050406030204" pitchFamily="18" charset="0"/>
                              </a:rPr>
                            </m:ctrlPr>
                          </m:accPr>
                          <m:e>
                            <m:r>
                              <a:rPr lang="en-US" sz="1400" b="1" i="1" smtClean="0">
                                <a:solidFill>
                                  <a:srgbClr val="F52080"/>
                                </a:solidFill>
                                <a:latin typeface="Cambria Math" panose="02040503050406030204" pitchFamily="18" charset="0"/>
                              </a:rPr>
                              <m:t>𝒍</m:t>
                            </m:r>
                          </m:e>
                        </m:acc>
                      </m:oMath>
                    </m:oMathPara>
                  </a14:m>
                  <a:endParaRPr lang="en-US" sz="1400" dirty="0"/>
                </a:p>
              </p:txBody>
            </p:sp>
          </mc:Choice>
          <mc:Fallback xmlns="">
            <p:sp>
              <p:nvSpPr>
                <p:cNvPr id="178" name="TextBox 177"/>
                <p:cNvSpPr txBox="1">
                  <a:spLocks noRot="1" noChangeAspect="1" noMove="1" noResize="1" noEditPoints="1" noAdjustHandles="1" noChangeArrowheads="1" noChangeShapeType="1" noTextEdit="1"/>
                </p:cNvSpPr>
                <p:nvPr/>
              </p:nvSpPr>
              <p:spPr>
                <a:xfrm rot="630840">
                  <a:off x="8509805" y="3140922"/>
                  <a:ext cx="290464" cy="319831"/>
                </a:xfrm>
                <a:prstGeom prst="rect">
                  <a:avLst/>
                </a:prstGeom>
                <a:blipFill>
                  <a:blip r:embed="rId27"/>
                  <a:stretch>
                    <a:fillRect/>
                  </a:stretch>
                </a:blipFill>
              </p:spPr>
              <p:txBody>
                <a:bodyPr/>
                <a:lstStyle/>
                <a:p>
                  <a:r>
                    <a:rPr lang="en-US">
                      <a:noFill/>
                    </a:rPr>
                    <a:t> </a:t>
                  </a:r>
                </a:p>
              </p:txBody>
            </p:sp>
          </mc:Fallback>
        </mc:AlternateContent>
        <p:sp>
          <p:nvSpPr>
            <p:cNvPr id="248" name="Oval 247"/>
            <p:cNvSpPr/>
            <p:nvPr/>
          </p:nvSpPr>
          <p:spPr>
            <a:xfrm>
              <a:off x="6854437" y="3857586"/>
              <a:ext cx="278147" cy="27814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7" name="Oval 246"/>
            <p:cNvSpPr/>
            <p:nvPr/>
          </p:nvSpPr>
          <p:spPr>
            <a:xfrm>
              <a:off x="6005458" y="3855533"/>
              <a:ext cx="278147" cy="27814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5" name="Oval 244"/>
            <p:cNvSpPr/>
            <p:nvPr/>
          </p:nvSpPr>
          <p:spPr>
            <a:xfrm>
              <a:off x="4081843" y="2273253"/>
              <a:ext cx="278147" cy="27814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166" name="TextBox 165"/>
                <p:cNvSpPr txBox="1"/>
                <p:nvPr/>
              </p:nvSpPr>
              <p:spPr>
                <a:xfrm rot="21480000">
                  <a:off x="4313166" y="2532969"/>
                  <a:ext cx="39870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𝜔</m:t>
                        </m:r>
                      </m:oMath>
                    </m:oMathPara>
                  </a14:m>
                  <a:endParaRPr lang="en-US" dirty="0"/>
                </a:p>
              </p:txBody>
            </p:sp>
          </mc:Choice>
          <mc:Fallback>
            <p:sp>
              <p:nvSpPr>
                <p:cNvPr id="166" name="TextBox 165"/>
                <p:cNvSpPr txBox="1">
                  <a:spLocks noRot="1" noChangeAspect="1" noMove="1" noResize="1" noEditPoints="1" noAdjustHandles="1" noChangeArrowheads="1" noChangeShapeType="1" noTextEdit="1"/>
                </p:cNvSpPr>
                <p:nvPr/>
              </p:nvSpPr>
              <p:spPr>
                <a:xfrm rot="21480000">
                  <a:off x="4313166" y="2532969"/>
                  <a:ext cx="398708" cy="369332"/>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7" name="TextBox 166"/>
                <p:cNvSpPr txBox="1"/>
                <p:nvPr/>
              </p:nvSpPr>
              <p:spPr>
                <a:xfrm>
                  <a:off x="8221096" y="2746965"/>
                  <a:ext cx="4400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𝜔</m:t>
                            </m:r>
                          </m:e>
                        </m:acc>
                      </m:oMath>
                    </m:oMathPara>
                  </a14:m>
                  <a:endParaRPr lang="en-US" dirty="0"/>
                </a:p>
              </p:txBody>
            </p:sp>
          </mc:Choice>
          <mc:Fallback>
            <p:sp>
              <p:nvSpPr>
                <p:cNvPr id="167" name="TextBox 166"/>
                <p:cNvSpPr txBox="1">
                  <a:spLocks noRot="1" noChangeAspect="1" noMove="1" noResize="1" noEditPoints="1" noAdjustHandles="1" noChangeArrowheads="1" noChangeShapeType="1" noTextEdit="1"/>
                </p:cNvSpPr>
                <p:nvPr/>
              </p:nvSpPr>
              <p:spPr>
                <a:xfrm>
                  <a:off x="8221096" y="2746965"/>
                  <a:ext cx="440087" cy="369332"/>
                </a:xfrm>
                <a:prstGeom prst="rect">
                  <a:avLst/>
                </a:prstGeom>
                <a:blipFill>
                  <a:blip r:embed="rId29"/>
                  <a:stretch>
                    <a:fillRect t="-6667" r="-23611"/>
                  </a:stretch>
                </a:blipFill>
              </p:spPr>
              <p:txBody>
                <a:bodyPr/>
                <a:lstStyle/>
                <a:p>
                  <a:r>
                    <a:rPr lang="en-US">
                      <a:noFill/>
                    </a:rPr>
                    <a:t> </a:t>
                  </a:r>
                </a:p>
              </p:txBody>
            </p:sp>
          </mc:Fallback>
        </mc:AlternateContent>
        <p:sp>
          <p:nvSpPr>
            <p:cNvPr id="168" name="Freeform: Shape 167"/>
            <p:cNvSpPr/>
            <p:nvPr/>
          </p:nvSpPr>
          <p:spPr>
            <a:xfrm rot="2720583">
              <a:off x="2088009" y="2130483"/>
              <a:ext cx="932873" cy="914400"/>
            </a:xfrm>
            <a:custGeom>
              <a:avLst/>
              <a:gdLst>
                <a:gd name="connsiteX0" fmla="*/ 0 w 932873"/>
                <a:gd name="connsiteY0" fmla="*/ 0 h 914400"/>
                <a:gd name="connsiteX1" fmla="*/ 341746 w 932873"/>
                <a:gd name="connsiteY1" fmla="*/ 138545 h 914400"/>
                <a:gd name="connsiteX2" fmla="*/ 554182 w 932873"/>
                <a:gd name="connsiteY2" fmla="*/ 701964 h 914400"/>
                <a:gd name="connsiteX3" fmla="*/ 932873 w 932873"/>
                <a:gd name="connsiteY3" fmla="*/ 914400 h 914400"/>
                <a:gd name="connsiteX4" fmla="*/ 932873 w 932873"/>
                <a:gd name="connsiteY4" fmla="*/ 9144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873" h="914400">
                  <a:moveTo>
                    <a:pt x="0" y="0"/>
                  </a:moveTo>
                  <a:cubicBezTo>
                    <a:pt x="124691" y="10775"/>
                    <a:pt x="249382" y="21551"/>
                    <a:pt x="341746" y="138545"/>
                  </a:cubicBezTo>
                  <a:cubicBezTo>
                    <a:pt x="434110" y="255539"/>
                    <a:pt x="455661" y="572655"/>
                    <a:pt x="554182" y="701964"/>
                  </a:cubicBezTo>
                  <a:cubicBezTo>
                    <a:pt x="652703" y="831273"/>
                    <a:pt x="932873" y="914400"/>
                    <a:pt x="932873" y="914400"/>
                  </a:cubicBezTo>
                  <a:lnTo>
                    <a:pt x="932873" y="914400"/>
                  </a:lnTo>
                </a:path>
              </a:pathLst>
            </a:cu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9" name="z-axis of world frame"/>
            <p:cNvCxnSpPr/>
            <p:nvPr/>
          </p:nvCxnSpPr>
          <p:spPr>
            <a:xfrm>
              <a:off x="3200852" y="2827825"/>
              <a:ext cx="6435817" cy="0"/>
            </a:xfrm>
            <a:prstGeom prst="line">
              <a:avLst/>
            </a:prstGeom>
            <a:ln w="15875">
              <a:solidFill>
                <a:srgbClr val="00B0F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5" name="Arc 174"/>
            <p:cNvSpPr>
              <a:spLocks noChangeAspect="1"/>
            </p:cNvSpPr>
            <p:nvPr/>
          </p:nvSpPr>
          <p:spPr>
            <a:xfrm rot="485672">
              <a:off x="4680420" y="2451547"/>
              <a:ext cx="716754" cy="716754"/>
            </a:xfrm>
            <a:prstGeom prst="arc">
              <a:avLst>
                <a:gd name="adj1" fmla="val 10165016"/>
                <a:gd name="adj2" fmla="val 11620081"/>
              </a:avLst>
            </a:prstGeom>
            <a:ln w="12700">
              <a:solidFill>
                <a:schemeClr val="tx1">
                  <a:lumMod val="75000"/>
                  <a:lumOff val="25000"/>
                </a:schemeClr>
              </a:solidFill>
              <a:headEnd type="none" w="sm" len="sm"/>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6" name="Arc 175"/>
            <p:cNvSpPr>
              <a:spLocks noChangeAspect="1"/>
            </p:cNvSpPr>
            <p:nvPr/>
          </p:nvSpPr>
          <p:spPr>
            <a:xfrm rot="21480000">
              <a:off x="7462440" y="2554828"/>
              <a:ext cx="716754" cy="716754"/>
            </a:xfrm>
            <a:prstGeom prst="arc">
              <a:avLst>
                <a:gd name="adj1" fmla="val 21001610"/>
                <a:gd name="adj2" fmla="val 768586"/>
              </a:avLst>
            </a:prstGeom>
            <a:ln w="12700">
              <a:solidFill>
                <a:schemeClr val="tx1">
                  <a:lumMod val="75000"/>
                  <a:lumOff val="25000"/>
                </a:schemeClr>
              </a:solidFill>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77" name="TextBox 176"/>
                <p:cNvSpPr txBox="1"/>
                <p:nvPr/>
              </p:nvSpPr>
              <p:spPr>
                <a:xfrm rot="523114">
                  <a:off x="4068244" y="2227661"/>
                  <a:ext cx="322523" cy="3693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F52080"/>
                            </a:solidFill>
                            <a:latin typeface="Cambria Math" panose="02040503050406030204" pitchFamily="18" charset="0"/>
                          </a:rPr>
                          <m:t>𝒍</m:t>
                        </m:r>
                      </m:oMath>
                    </m:oMathPara>
                  </a14:m>
                  <a:endParaRPr lang="en-US" dirty="0">
                    <a:solidFill>
                      <a:srgbClr val="C00000"/>
                    </a:solidFill>
                  </a:endParaRPr>
                </a:p>
              </p:txBody>
            </p:sp>
          </mc:Choice>
          <mc:Fallback xmlns="">
            <p:sp>
              <p:nvSpPr>
                <p:cNvPr id="177" name="TextBox 176"/>
                <p:cNvSpPr txBox="1">
                  <a:spLocks noRot="1" noChangeAspect="1" noMove="1" noResize="1" noEditPoints="1" noAdjustHandles="1" noChangeArrowheads="1" noChangeShapeType="1" noTextEdit="1"/>
                </p:cNvSpPr>
                <p:nvPr/>
              </p:nvSpPr>
              <p:spPr>
                <a:xfrm rot="523114">
                  <a:off x="4068244" y="2227661"/>
                  <a:ext cx="322523" cy="369333"/>
                </a:xfrm>
                <a:prstGeom prst="rect">
                  <a:avLst/>
                </a:prstGeom>
                <a:blipFill>
                  <a:blip r:embed="rId30"/>
                  <a:stretch>
                    <a:fillRect/>
                  </a:stretch>
                </a:blipFill>
              </p:spPr>
              <p:txBody>
                <a:bodyPr/>
                <a:lstStyle/>
                <a:p>
                  <a:r>
                    <a:rPr lang="en-US">
                      <a:noFill/>
                    </a:rPr>
                    <a:t> </a:t>
                  </a:r>
                </a:p>
              </p:txBody>
            </p:sp>
          </mc:Fallback>
        </mc:AlternateContent>
        <p:sp>
          <p:nvSpPr>
            <p:cNvPr id="179" name="Oval 178"/>
            <p:cNvSpPr>
              <a:spLocks noChangeAspect="1"/>
            </p:cNvSpPr>
            <p:nvPr/>
          </p:nvSpPr>
          <p:spPr>
            <a:xfrm rot="21480000">
              <a:off x="2628653" y="2313523"/>
              <a:ext cx="89594" cy="8959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2" name="Straight Connector 181"/>
            <p:cNvCxnSpPr/>
            <p:nvPr/>
          </p:nvCxnSpPr>
          <p:spPr>
            <a:xfrm>
              <a:off x="2673600" y="2362655"/>
              <a:ext cx="3017227" cy="457550"/>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183" name="Isosceles Triangle 182"/>
            <p:cNvSpPr>
              <a:spLocks noChangeAspect="1"/>
            </p:cNvSpPr>
            <p:nvPr/>
          </p:nvSpPr>
          <p:spPr>
            <a:xfrm rot="5896507">
              <a:off x="4120693" y="2529265"/>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4" name="Straight Connector 183"/>
            <p:cNvCxnSpPr/>
            <p:nvPr/>
          </p:nvCxnSpPr>
          <p:spPr>
            <a:xfrm>
              <a:off x="7421506" y="2836308"/>
              <a:ext cx="2172074" cy="444725"/>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185" name="Isosceles Triangle 184"/>
            <p:cNvSpPr>
              <a:spLocks noChangeAspect="1"/>
            </p:cNvSpPr>
            <p:nvPr/>
          </p:nvSpPr>
          <p:spPr>
            <a:xfrm rot="6072638">
              <a:off x="8683006" y="3049231"/>
              <a:ext cx="117015" cy="117012"/>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4" name="Straight Arrow Connector 223"/>
            <p:cNvCxnSpPr/>
            <p:nvPr/>
          </p:nvCxnSpPr>
          <p:spPr>
            <a:xfrm>
              <a:off x="5690827" y="1778059"/>
              <a:ext cx="0" cy="2103120"/>
            </a:xfrm>
            <a:prstGeom prst="straightConnector1">
              <a:avLst/>
            </a:prstGeom>
            <a:ln w="190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5" name="Straight Arrow Connector 224"/>
            <p:cNvCxnSpPr/>
            <p:nvPr/>
          </p:nvCxnSpPr>
          <p:spPr>
            <a:xfrm>
              <a:off x="7427856" y="1639105"/>
              <a:ext cx="0" cy="2377440"/>
            </a:xfrm>
            <a:prstGeom prst="straightConnector1">
              <a:avLst/>
            </a:prstGeom>
            <a:ln w="190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87" name="Group 186"/>
            <p:cNvGrpSpPr/>
            <p:nvPr/>
          </p:nvGrpSpPr>
          <p:grpSpPr>
            <a:xfrm>
              <a:off x="6193376" y="2097076"/>
              <a:ext cx="1101120" cy="1016088"/>
              <a:chOff x="7873327" y="939668"/>
              <a:chExt cx="688367" cy="635210"/>
            </a:xfrm>
          </p:grpSpPr>
          <p:grpSp>
            <p:nvGrpSpPr>
              <p:cNvPr id="205" name="Group 204"/>
              <p:cNvGrpSpPr/>
              <p:nvPr/>
            </p:nvGrpSpPr>
            <p:grpSpPr>
              <a:xfrm>
                <a:off x="7873327" y="939668"/>
                <a:ext cx="688367" cy="635210"/>
                <a:chOff x="2979384" y="2375743"/>
                <a:chExt cx="688367" cy="635210"/>
              </a:xfrm>
            </p:grpSpPr>
            <p:cxnSp>
              <p:nvCxnSpPr>
                <p:cNvPr id="207" name="Straight Arrow Connector 206"/>
                <p:cNvCxnSpPr/>
                <p:nvPr/>
              </p:nvCxnSpPr>
              <p:spPr>
                <a:xfrm flipV="1">
                  <a:off x="3190593" y="2469213"/>
                  <a:ext cx="0" cy="365760"/>
                </a:xfrm>
                <a:prstGeom prst="straightConnector1">
                  <a:avLst/>
                </a:prstGeom>
                <a:ln w="12700">
                  <a:solidFill>
                    <a:srgbClr val="00B050"/>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a:off x="3191740" y="2831612"/>
                  <a:ext cx="365760" cy="0"/>
                </a:xfrm>
                <a:prstGeom prst="line">
                  <a:avLst/>
                </a:prstGeom>
                <a:ln w="12700">
                  <a:solidFill>
                    <a:srgbClr val="1C87FC"/>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09" name="TextBox 208"/>
                    <p:cNvSpPr txBox="1"/>
                    <p:nvPr/>
                  </p:nvSpPr>
                  <p:spPr>
                    <a:xfrm>
                      <a:off x="3420027" y="2808926"/>
                      <a:ext cx="247724" cy="2020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1C87FC"/>
                                    </a:solidFill>
                                    <a:latin typeface="Cambria Math" panose="02040503050406030204" pitchFamily="18" charset="0"/>
                                  </a:rPr>
                                </m:ctrlPr>
                              </m:sSubPr>
                              <m:e>
                                <m:acc>
                                  <m:accPr>
                                    <m:chr m:val="̂"/>
                                    <m:ctrlPr>
                                      <a:rPr lang="en-US" sz="1500" b="0" i="1" smtClean="0">
                                        <a:solidFill>
                                          <a:srgbClr val="1C87FC"/>
                                        </a:solidFill>
                                        <a:latin typeface="Cambria Math" panose="02040503050406030204" pitchFamily="18" charset="0"/>
                                      </a:rPr>
                                    </m:ctrlPr>
                                  </m:accPr>
                                  <m:e>
                                    <m:r>
                                      <a:rPr lang="en-US" sz="1500" b="0" i="1" smtClean="0">
                                        <a:solidFill>
                                          <a:srgbClr val="1C87FC"/>
                                        </a:solidFill>
                                        <a:latin typeface="Cambria Math" panose="02040503050406030204" pitchFamily="18" charset="0"/>
                                      </a:rPr>
                                      <m:t>𝑐</m:t>
                                    </m:r>
                                  </m:e>
                                </m:acc>
                              </m:e>
                              <m:sub>
                                <m:r>
                                  <a:rPr lang="en-US" sz="1500" b="0" i="1" smtClean="0">
                                    <a:solidFill>
                                      <a:srgbClr val="1C87FC"/>
                                    </a:solidFill>
                                    <a:latin typeface="Cambria Math" panose="02040503050406030204" pitchFamily="18" charset="0"/>
                                  </a:rPr>
                                  <m:t>𝑧</m:t>
                                </m:r>
                              </m:sub>
                            </m:sSub>
                          </m:oMath>
                        </m:oMathPara>
                      </a14:m>
                      <a:endParaRPr lang="en-US" sz="1500" dirty="0">
                        <a:solidFill>
                          <a:srgbClr val="1C87FC"/>
                        </a:solidFill>
                      </a:endParaRPr>
                    </a:p>
                  </p:txBody>
                </p:sp>
              </mc:Choice>
              <mc:Fallback>
                <p:sp>
                  <p:nvSpPr>
                    <p:cNvPr id="209" name="TextBox 208"/>
                    <p:cNvSpPr txBox="1">
                      <a:spLocks noRot="1" noChangeAspect="1" noMove="1" noResize="1" noEditPoints="1" noAdjustHandles="1" noChangeArrowheads="1" noChangeShapeType="1" noTextEdit="1"/>
                    </p:cNvSpPr>
                    <p:nvPr/>
                  </p:nvSpPr>
                  <p:spPr>
                    <a:xfrm>
                      <a:off x="3420027" y="2808926"/>
                      <a:ext cx="247724" cy="202027"/>
                    </a:xfrm>
                    <a:prstGeom prst="rect">
                      <a:avLst/>
                    </a:prstGeom>
                    <a:blipFill>
                      <a:blip r:embed="rId31"/>
                      <a:stretch>
                        <a:fillRect t="-1887" r="-230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0" name="TextBox 209"/>
                    <p:cNvSpPr txBox="1"/>
                    <p:nvPr/>
                  </p:nvSpPr>
                  <p:spPr>
                    <a:xfrm>
                      <a:off x="2979384" y="2375743"/>
                      <a:ext cx="256943" cy="2133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00B050"/>
                                    </a:solidFill>
                                    <a:latin typeface="Cambria Math" panose="02040503050406030204" pitchFamily="18" charset="0"/>
                                  </a:rPr>
                                </m:ctrlPr>
                              </m:sSubPr>
                              <m:e>
                                <m:acc>
                                  <m:accPr>
                                    <m:chr m:val="̂"/>
                                    <m:ctrlPr>
                                      <a:rPr lang="en-US" sz="1500" b="0" i="1" smtClean="0">
                                        <a:solidFill>
                                          <a:srgbClr val="00B050"/>
                                        </a:solidFill>
                                        <a:latin typeface="Cambria Math" panose="02040503050406030204" pitchFamily="18" charset="0"/>
                                      </a:rPr>
                                    </m:ctrlPr>
                                  </m:accPr>
                                  <m:e>
                                    <m:r>
                                      <a:rPr lang="en-US" sz="1500" b="0" i="1" smtClean="0">
                                        <a:solidFill>
                                          <a:srgbClr val="00B050"/>
                                        </a:solidFill>
                                        <a:latin typeface="Cambria Math" panose="02040503050406030204" pitchFamily="18" charset="0"/>
                                      </a:rPr>
                                      <m:t>𝑐</m:t>
                                    </m:r>
                                  </m:e>
                                </m:acc>
                              </m:e>
                              <m:sub>
                                <m:r>
                                  <a:rPr lang="en-US" sz="1500" b="0" i="1" smtClean="0">
                                    <a:solidFill>
                                      <a:srgbClr val="00B050"/>
                                    </a:solidFill>
                                    <a:latin typeface="Cambria Math" panose="02040503050406030204" pitchFamily="18" charset="0"/>
                                  </a:rPr>
                                  <m:t>𝑦</m:t>
                                </m:r>
                              </m:sub>
                            </m:sSub>
                          </m:oMath>
                        </m:oMathPara>
                      </a14:m>
                      <a:endParaRPr lang="en-US" sz="1500" dirty="0">
                        <a:solidFill>
                          <a:srgbClr val="00B050"/>
                        </a:solidFill>
                      </a:endParaRPr>
                    </a:p>
                  </p:txBody>
                </p:sp>
              </mc:Choice>
              <mc:Fallback>
                <p:sp>
                  <p:nvSpPr>
                    <p:cNvPr id="210" name="TextBox 209"/>
                    <p:cNvSpPr txBox="1">
                      <a:spLocks noRot="1" noChangeAspect="1" noMove="1" noResize="1" noEditPoints="1" noAdjustHandles="1" noChangeArrowheads="1" noChangeShapeType="1" noTextEdit="1"/>
                    </p:cNvSpPr>
                    <p:nvPr/>
                  </p:nvSpPr>
                  <p:spPr>
                    <a:xfrm>
                      <a:off x="2979384" y="2375743"/>
                      <a:ext cx="256943" cy="213372"/>
                    </a:xfrm>
                    <a:prstGeom prst="rect">
                      <a:avLst/>
                    </a:prstGeom>
                    <a:blipFill>
                      <a:blip r:embed="rId32"/>
                      <a:stretch>
                        <a:fillRect r="-20896"/>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06" name="TextBox 205" hidden="1"/>
                  <p:cNvSpPr txBox="1"/>
                  <p:nvPr/>
                </p:nvSpPr>
                <p:spPr>
                  <a:xfrm>
                    <a:off x="8060686" y="1187609"/>
                    <a:ext cx="244475" cy="1924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i="1" smtClean="0">
                                  <a:latin typeface="Cambria Math" panose="02040503050406030204" pitchFamily="18" charset="0"/>
                                </a:rPr>
                              </m:ctrlPr>
                            </m:dPr>
                            <m:e>
                              <m:r>
                                <a:rPr lang="en-US" sz="1400" b="0" i="1" smtClean="0">
                                  <a:latin typeface="Cambria Math" panose="02040503050406030204" pitchFamily="18" charset="0"/>
                                </a:rPr>
                                <m:t>𝐶</m:t>
                              </m:r>
                            </m:e>
                          </m:d>
                        </m:oMath>
                      </m:oMathPara>
                    </a14:m>
                    <a:endParaRPr lang="en-US" sz="1400" dirty="0"/>
                  </a:p>
                </p:txBody>
              </p:sp>
            </mc:Choice>
            <mc:Fallback xmlns="">
              <p:sp>
                <p:nvSpPr>
                  <p:cNvPr id="218" name="TextBox 217" hidden="1"/>
                  <p:cNvSpPr txBox="1">
                    <a:spLocks noRot="1" noChangeAspect="1" noMove="1" noResize="1" noEditPoints="1" noAdjustHandles="1" noChangeArrowheads="1" noChangeShapeType="1" noTextEdit="1"/>
                  </p:cNvSpPr>
                  <p:nvPr/>
                </p:nvSpPr>
                <p:spPr>
                  <a:xfrm>
                    <a:off x="8060686" y="1187609"/>
                    <a:ext cx="244475" cy="192407"/>
                  </a:xfrm>
                  <a:prstGeom prst="rect">
                    <a:avLst/>
                  </a:prstGeom>
                  <a:blipFill>
                    <a:blip r:embed="rId14"/>
                    <a:stretch>
                      <a:fillRect/>
                    </a:stretch>
                  </a:blipFill>
                </p:spPr>
                <p:txBody>
                  <a:bodyPr/>
                  <a:lstStyle/>
                  <a:p>
                    <a:r>
                      <a:rPr lang="en-US">
                        <a:noFill/>
                      </a:rPr>
                      <a:t> </a:t>
                    </a:r>
                  </a:p>
                </p:txBody>
              </p:sp>
            </mc:Fallback>
          </mc:AlternateContent>
        </p:grpSp>
        <p:grpSp>
          <p:nvGrpSpPr>
            <p:cNvPr id="188" name="Origi-pivot"/>
            <p:cNvGrpSpPr/>
            <p:nvPr/>
          </p:nvGrpSpPr>
          <p:grpSpPr>
            <a:xfrm>
              <a:off x="6480354" y="2785493"/>
              <a:ext cx="100583" cy="100583"/>
              <a:chOff x="3007294" y="4027686"/>
              <a:chExt cx="62880" cy="62880"/>
            </a:xfrm>
          </p:grpSpPr>
          <p:sp>
            <p:nvSpPr>
              <p:cNvPr id="203" name="Oval 202"/>
              <p:cNvSpPr/>
              <p:nvPr/>
            </p:nvSpPr>
            <p:spPr>
              <a:xfrm>
                <a:off x="3007294" y="4027686"/>
                <a:ext cx="62880" cy="628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4" name="Oval 203"/>
              <p:cNvSpPr/>
              <p:nvPr/>
            </p:nvSpPr>
            <p:spPr>
              <a:xfrm>
                <a:off x="3024772" y="4045162"/>
                <a:ext cx="28582" cy="285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0" name="TextBox 189"/>
            <p:cNvSpPr txBox="1"/>
            <p:nvPr/>
          </p:nvSpPr>
          <p:spPr>
            <a:xfrm>
              <a:off x="3359039" y="1901324"/>
              <a:ext cx="1694823" cy="369332"/>
            </a:xfrm>
            <a:prstGeom prst="rect">
              <a:avLst/>
            </a:prstGeom>
            <a:noFill/>
          </p:spPr>
          <p:txBody>
            <a:bodyPr wrap="none" rtlCol="0">
              <a:spAutoFit/>
            </a:bodyPr>
            <a:lstStyle/>
            <a:p>
              <a:r>
                <a:rPr lang="en-US" dirty="0">
                  <a:solidFill>
                    <a:schemeClr val="tx1">
                      <a:lumMod val="65000"/>
                      <a:lumOff val="35000"/>
                    </a:schemeClr>
                  </a:solidFill>
                </a:rPr>
                <a:t>Chief ray (input)</a:t>
              </a:r>
            </a:p>
          </p:txBody>
        </p:sp>
        <p:grpSp>
          <p:nvGrpSpPr>
            <p:cNvPr id="249" name="Group 248"/>
            <p:cNvGrpSpPr/>
            <p:nvPr/>
          </p:nvGrpSpPr>
          <p:grpSpPr>
            <a:xfrm>
              <a:off x="751080" y="2319307"/>
              <a:ext cx="5771987" cy="1813496"/>
              <a:chOff x="757430" y="2401857"/>
              <a:chExt cx="5771987" cy="1813496"/>
            </a:xfrm>
          </p:grpSpPr>
          <p:sp>
            <p:nvSpPr>
              <p:cNvPr id="201" name="TextBox 200"/>
              <p:cNvSpPr txBox="1"/>
              <p:nvPr/>
            </p:nvSpPr>
            <p:spPr>
              <a:xfrm>
                <a:off x="757430" y="3846021"/>
                <a:ext cx="461536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Lens pivot &amp; origin of camera coordinate frame</a:t>
                </a:r>
              </a:p>
            </p:txBody>
          </p:sp>
          <p:sp>
            <p:nvSpPr>
              <p:cNvPr id="202" name="Arc 201"/>
              <p:cNvSpPr/>
              <p:nvPr/>
            </p:nvSpPr>
            <p:spPr>
              <a:xfrm flipH="1">
                <a:off x="3870588" y="2401857"/>
                <a:ext cx="2658829" cy="1659133"/>
              </a:xfrm>
              <a:prstGeom prst="arc">
                <a:avLst>
                  <a:gd name="adj1" fmla="val 5738474"/>
                  <a:gd name="adj2" fmla="val 10657488"/>
                </a:avLst>
              </a:prstGeom>
              <a:ln w="6350">
                <a:solidFill>
                  <a:schemeClr val="tx1">
                    <a:lumMod val="65000"/>
                    <a:lumOff val="35000"/>
                  </a:schemeClr>
                </a:solidFill>
                <a:headEnd type="none"/>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192" name="Rectangle 191"/>
                <p:cNvSpPr/>
                <p:nvPr/>
              </p:nvSpPr>
              <p:spPr>
                <a:xfrm>
                  <a:off x="2319556" y="2144960"/>
                  <a:ext cx="354584" cy="3847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1900" b="1">
                            <a:solidFill>
                              <a:srgbClr val="3A9AFF"/>
                            </a:solidFill>
                            <a:latin typeface="Cambria Math" panose="02040503050406030204" pitchFamily="18" charset="0"/>
                          </a:rPr>
                          <m:t>x</m:t>
                        </m:r>
                      </m:oMath>
                    </m:oMathPara>
                  </a14:m>
                  <a:endParaRPr lang="en-US" sz="1900" dirty="0"/>
                </a:p>
              </p:txBody>
            </p:sp>
          </mc:Choice>
          <mc:Fallback xmlns="">
            <p:sp>
              <p:nvSpPr>
                <p:cNvPr id="192" name="Rectangle 191"/>
                <p:cNvSpPr>
                  <a:spLocks noRot="1" noChangeAspect="1" noMove="1" noResize="1" noEditPoints="1" noAdjustHandles="1" noChangeArrowheads="1" noChangeShapeType="1" noTextEdit="1"/>
                </p:cNvSpPr>
                <p:nvPr/>
              </p:nvSpPr>
              <p:spPr>
                <a:xfrm>
                  <a:off x="2319556" y="2144960"/>
                  <a:ext cx="354584" cy="384721"/>
                </a:xfrm>
                <a:prstGeom prst="rect">
                  <a:avLst/>
                </a:prstGeom>
                <a:blipFill>
                  <a:blip r:embed="rId33"/>
                  <a:stretch>
                    <a:fillRect/>
                  </a:stretch>
                </a:blipFill>
              </p:spPr>
              <p:txBody>
                <a:bodyPr/>
                <a:lstStyle/>
                <a:p>
                  <a:r>
                    <a:rPr lang="en-US">
                      <a:noFill/>
                    </a:rPr>
                    <a:t> </a:t>
                  </a:r>
                </a:p>
              </p:txBody>
            </p:sp>
          </mc:Fallback>
        </mc:AlternateContent>
        <p:grpSp>
          <p:nvGrpSpPr>
            <p:cNvPr id="193" name="Group 192"/>
            <p:cNvGrpSpPr/>
            <p:nvPr/>
          </p:nvGrpSpPr>
          <p:grpSpPr>
            <a:xfrm>
              <a:off x="3864238" y="1082117"/>
              <a:ext cx="1822850" cy="1042078"/>
              <a:chOff x="598950" y="3240514"/>
              <a:chExt cx="1822850" cy="1042078"/>
            </a:xfrm>
          </p:grpSpPr>
          <p:sp>
            <p:nvSpPr>
              <p:cNvPr id="199" name="Rectangle 198"/>
              <p:cNvSpPr/>
              <p:nvPr/>
            </p:nvSpPr>
            <p:spPr>
              <a:xfrm>
                <a:off x="598950" y="3240514"/>
                <a:ext cx="1702607" cy="369332"/>
              </a:xfrm>
              <a:prstGeom prst="rect">
                <a:avLst/>
              </a:prstGeom>
            </p:spPr>
            <p:txBody>
              <a:bodyPr wrap="square">
                <a:spAutoFit/>
              </a:bodyPr>
              <a:lstStyle/>
              <a:p>
                <a:r>
                  <a:rPr lang="en-US" dirty="0">
                    <a:solidFill>
                      <a:srgbClr val="17B2B6"/>
                    </a:solidFill>
                    <a:latin typeface="Euclid" panose="02020503060505020303" pitchFamily="18" charset="0"/>
                    <a:ea typeface="Segoe UI Symbol" pitchFamily="34" charset="0"/>
                  </a:rPr>
                  <a:t>Entrance pupil</a:t>
                </a:r>
                <a:endParaRPr lang="en-US" dirty="0">
                  <a:solidFill>
                    <a:srgbClr val="17B2B6"/>
                  </a:solidFill>
                </a:endParaRPr>
              </a:p>
            </p:txBody>
          </p:sp>
          <p:sp>
            <p:nvSpPr>
              <p:cNvPr id="200" name="Arc 199"/>
              <p:cNvSpPr/>
              <p:nvPr/>
            </p:nvSpPr>
            <p:spPr>
              <a:xfrm>
                <a:off x="1550731" y="3386822"/>
                <a:ext cx="871069" cy="895770"/>
              </a:xfrm>
              <a:prstGeom prst="arc">
                <a:avLst>
                  <a:gd name="adj1" fmla="val 17834929"/>
                  <a:gd name="adj2" fmla="val 234645"/>
                </a:avLst>
              </a:prstGeom>
              <a:ln w="6350">
                <a:solidFill>
                  <a:schemeClr val="tx1">
                    <a:lumMod val="65000"/>
                    <a:lumOff val="35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94" name="Group 193"/>
            <p:cNvGrpSpPr/>
            <p:nvPr/>
          </p:nvGrpSpPr>
          <p:grpSpPr>
            <a:xfrm>
              <a:off x="7427856" y="859838"/>
              <a:ext cx="1517127" cy="1303263"/>
              <a:chOff x="8709431" y="3533129"/>
              <a:chExt cx="1517127" cy="1303263"/>
            </a:xfrm>
          </p:grpSpPr>
          <p:sp>
            <p:nvSpPr>
              <p:cNvPr id="197" name="Rectangle 196"/>
              <p:cNvSpPr/>
              <p:nvPr/>
            </p:nvSpPr>
            <p:spPr>
              <a:xfrm>
                <a:off x="9001301" y="3533129"/>
                <a:ext cx="1225257" cy="369332"/>
              </a:xfrm>
              <a:prstGeom prst="rect">
                <a:avLst/>
              </a:prstGeom>
            </p:spPr>
            <p:txBody>
              <a:bodyPr wrap="square">
                <a:spAutoFit/>
              </a:bodyPr>
              <a:lstStyle/>
              <a:p>
                <a:r>
                  <a:rPr lang="en-US" dirty="0">
                    <a:solidFill>
                      <a:srgbClr val="17B2B6"/>
                    </a:solidFill>
                    <a:latin typeface="Euclid" panose="02020503060505020303" pitchFamily="18" charset="0"/>
                    <a:ea typeface="Segoe UI Symbol" pitchFamily="34" charset="0"/>
                  </a:rPr>
                  <a:t>Exit pupil</a:t>
                </a:r>
              </a:p>
            </p:txBody>
          </p:sp>
          <p:sp>
            <p:nvSpPr>
              <p:cNvPr id="198" name="Arc 197"/>
              <p:cNvSpPr/>
              <p:nvPr/>
            </p:nvSpPr>
            <p:spPr>
              <a:xfrm>
                <a:off x="8709431" y="3686067"/>
                <a:ext cx="1044296" cy="1150325"/>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195" name="Arc 194"/>
            <p:cNvSpPr/>
            <p:nvPr/>
          </p:nvSpPr>
          <p:spPr>
            <a:xfrm>
              <a:off x="3364588" y="1872992"/>
              <a:ext cx="1044296" cy="1150325"/>
            </a:xfrm>
            <a:prstGeom prst="arc">
              <a:avLst>
                <a:gd name="adj1" fmla="val 10724335"/>
                <a:gd name="adj2" fmla="val 12674867"/>
              </a:avLst>
            </a:prstGeom>
            <a:ln w="6350">
              <a:solidFill>
                <a:schemeClr val="tx1">
                  <a:lumMod val="50000"/>
                  <a:lumOff val="50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6" name="Isosceles Triangle 195"/>
            <p:cNvSpPr/>
            <p:nvPr/>
          </p:nvSpPr>
          <p:spPr>
            <a:xfrm>
              <a:off x="6432834" y="2924194"/>
              <a:ext cx="199728" cy="259289"/>
            </a:xfrm>
            <a:prstGeom prst="triangl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Oval 173"/>
            <p:cNvSpPr/>
            <p:nvPr/>
          </p:nvSpPr>
          <p:spPr>
            <a:xfrm rot="540000">
              <a:off x="7390755" y="2783028"/>
              <a:ext cx="89594" cy="89594"/>
            </a:xfrm>
            <a:prstGeom prst="ellipse">
              <a:avLst/>
            </a:prstGeom>
            <a:solidFill>
              <a:schemeClr val="tx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1" name="Group 180"/>
            <p:cNvGrpSpPr/>
            <p:nvPr/>
          </p:nvGrpSpPr>
          <p:grpSpPr>
            <a:xfrm rot="540000">
              <a:off x="5645634" y="2782527"/>
              <a:ext cx="95745" cy="94184"/>
              <a:chOff x="2398201" y="3875962"/>
              <a:chExt cx="59855" cy="58879"/>
            </a:xfrm>
          </p:grpSpPr>
          <p:sp>
            <p:nvSpPr>
              <p:cNvPr id="211" name="Oval 210"/>
              <p:cNvSpPr/>
              <p:nvPr/>
            </p:nvSpPr>
            <p:spPr>
              <a:xfrm>
                <a:off x="2402046" y="3878831"/>
                <a:ext cx="56010" cy="56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p:cNvSpPr/>
              <p:nvPr/>
            </p:nvSpPr>
            <p:spPr>
              <a:xfrm flipH="1">
                <a:off x="2398201" y="3875962"/>
                <a:ext cx="56009" cy="56010"/>
              </a:xfrm>
              <a:prstGeom prst="ellipse">
                <a:avLst/>
              </a:prstGeom>
              <a:solidFill>
                <a:srgbClr val="CC0000">
                  <a:alpha val="0"/>
                </a:srgbClr>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221" name="Rectangle 220"/>
                <p:cNvSpPr/>
                <p:nvPr/>
              </p:nvSpPr>
              <p:spPr>
                <a:xfrm>
                  <a:off x="5621089" y="2493504"/>
                  <a:ext cx="39087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solidFill>
                              <a:schemeClr val="tx1">
                                <a:lumMod val="85000"/>
                                <a:lumOff val="15000"/>
                              </a:schemeClr>
                            </a:solidFill>
                            <a:latin typeface="Cambria Math" panose="02040503050406030204" pitchFamily="18" charset="0"/>
                            <a:ea typeface="Segoe UI Symbol" pitchFamily="34" charset="0"/>
                            <a:cs typeface="Times New Roman" panose="02020603050405020304" pitchFamily="18" charset="0"/>
                          </a:rPr>
                          <m:t>𝐸</m:t>
                        </m:r>
                      </m:oMath>
                    </m:oMathPara>
                  </a14:m>
                  <a:endParaRPr lang="en-US" dirty="0"/>
                </a:p>
              </p:txBody>
            </p:sp>
          </mc:Choice>
          <mc:Fallback xmlns="">
            <p:sp>
              <p:nvSpPr>
                <p:cNvPr id="221" name="Rectangle 220"/>
                <p:cNvSpPr>
                  <a:spLocks noRot="1" noChangeAspect="1" noMove="1" noResize="1" noEditPoints="1" noAdjustHandles="1" noChangeArrowheads="1" noChangeShapeType="1" noTextEdit="1"/>
                </p:cNvSpPr>
                <p:nvPr/>
              </p:nvSpPr>
              <p:spPr>
                <a:xfrm>
                  <a:off x="5621089" y="2493504"/>
                  <a:ext cx="390876" cy="369332"/>
                </a:xfrm>
                <a:prstGeom prst="rect">
                  <a:avLst/>
                </a:prstGeom>
                <a:blipFill>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2" name="Rectangle 221"/>
                <p:cNvSpPr/>
                <p:nvPr/>
              </p:nvSpPr>
              <p:spPr>
                <a:xfrm>
                  <a:off x="7350322" y="2493504"/>
                  <a:ext cx="390876" cy="3772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solidFill>
                                  <a:schemeClr val="tx1">
                                    <a:lumMod val="85000"/>
                                    <a:lumOff val="15000"/>
                                  </a:schemeClr>
                                </a:solidFill>
                                <a:latin typeface="Cambria Math" panose="02040503050406030204" pitchFamily="18" charset="0"/>
                                <a:ea typeface="Segoe UI Symbol" pitchFamily="34" charset="0"/>
                                <a:cs typeface="Times New Roman" panose="02020603050405020304" pitchFamily="18" charset="0"/>
                              </a:rPr>
                            </m:ctrlPr>
                          </m:accPr>
                          <m:e>
                            <m:r>
                              <a:rPr lang="en-US" i="1" smtClean="0">
                                <a:solidFill>
                                  <a:schemeClr val="tx1">
                                    <a:lumMod val="85000"/>
                                    <a:lumOff val="15000"/>
                                  </a:schemeClr>
                                </a:solidFill>
                                <a:latin typeface="Cambria Math" panose="02040503050406030204" pitchFamily="18" charset="0"/>
                                <a:ea typeface="Segoe UI Symbol" pitchFamily="34" charset="0"/>
                                <a:cs typeface="Times New Roman" panose="02020603050405020304" pitchFamily="18" charset="0"/>
                              </a:rPr>
                              <m:t>𝐸</m:t>
                            </m:r>
                          </m:e>
                        </m:acc>
                      </m:oMath>
                    </m:oMathPara>
                  </a14:m>
                  <a:endParaRPr lang="en-US" dirty="0"/>
                </a:p>
              </p:txBody>
            </p:sp>
          </mc:Choice>
          <mc:Fallback xmlns="">
            <p:sp>
              <p:nvSpPr>
                <p:cNvPr id="222" name="Rectangle 221"/>
                <p:cNvSpPr>
                  <a:spLocks noRot="1" noChangeAspect="1" noMove="1" noResize="1" noEditPoints="1" noAdjustHandles="1" noChangeArrowheads="1" noChangeShapeType="1" noTextEdit="1"/>
                </p:cNvSpPr>
                <p:nvPr/>
              </p:nvSpPr>
              <p:spPr>
                <a:xfrm>
                  <a:off x="7350322" y="2493504"/>
                  <a:ext cx="390876" cy="377219"/>
                </a:xfrm>
                <a:prstGeom prst="rect">
                  <a:avLst/>
                </a:prstGeom>
                <a:blipFill>
                  <a:blip r:embed="rId35"/>
                  <a:stretch>
                    <a:fillRect t="-8065" r="-20313"/>
                  </a:stretch>
                </a:blipFill>
              </p:spPr>
              <p:txBody>
                <a:bodyPr/>
                <a:lstStyle/>
                <a:p>
                  <a:r>
                    <a:rPr lang="en-US">
                      <a:noFill/>
                    </a:rPr>
                    <a:t> </a:t>
                  </a:r>
                </a:p>
              </p:txBody>
            </p:sp>
          </mc:Fallback>
        </mc:AlternateContent>
        <p:sp>
          <p:nvSpPr>
            <p:cNvPr id="226" name="TextBox 225"/>
            <p:cNvSpPr txBox="1"/>
            <p:nvPr/>
          </p:nvSpPr>
          <p:spPr>
            <a:xfrm>
              <a:off x="8650421" y="2549137"/>
              <a:ext cx="1231427" cy="353943"/>
            </a:xfrm>
            <a:prstGeom prst="rect">
              <a:avLst/>
            </a:prstGeom>
            <a:noFill/>
          </p:spPr>
          <p:txBody>
            <a:bodyPr wrap="none" rtlCol="0">
              <a:spAutoFit/>
            </a:bodyPr>
            <a:lstStyle/>
            <a:p>
              <a:r>
                <a:rPr lang="en-US" sz="1700" dirty="0">
                  <a:solidFill>
                    <a:schemeClr val="tx1">
                      <a:lumMod val="85000"/>
                      <a:lumOff val="15000"/>
                    </a:schemeClr>
                  </a:solidFill>
                  <a:latin typeface="Times New Roman" panose="02020603050405020304" pitchFamily="18" charset="0"/>
                  <a:cs typeface="Times New Roman" panose="02020603050405020304" pitchFamily="18" charset="0"/>
                </a:rPr>
                <a:t>Optical axis</a:t>
              </a:r>
            </a:p>
          </p:txBody>
        </p:sp>
        <p:grpSp>
          <p:nvGrpSpPr>
            <p:cNvPr id="239" name="Group 238"/>
            <p:cNvGrpSpPr/>
            <p:nvPr/>
          </p:nvGrpSpPr>
          <p:grpSpPr>
            <a:xfrm>
              <a:off x="5688086" y="4052483"/>
              <a:ext cx="1739770" cy="182880"/>
              <a:chOff x="5688086" y="3858808"/>
              <a:chExt cx="1739770" cy="182880"/>
            </a:xfrm>
          </p:grpSpPr>
          <p:grpSp>
            <p:nvGrpSpPr>
              <p:cNvPr id="234" name="Group 233"/>
              <p:cNvGrpSpPr/>
              <p:nvPr/>
            </p:nvGrpSpPr>
            <p:grpSpPr>
              <a:xfrm>
                <a:off x="5688086" y="3858808"/>
                <a:ext cx="841250" cy="182880"/>
                <a:chOff x="5688086" y="3860785"/>
                <a:chExt cx="841250" cy="182880"/>
              </a:xfrm>
            </p:grpSpPr>
            <p:cxnSp>
              <p:nvCxnSpPr>
                <p:cNvPr id="231" name="Straight Arrow Connector 230"/>
                <p:cNvCxnSpPr/>
                <p:nvPr/>
              </p:nvCxnSpPr>
              <p:spPr>
                <a:xfrm rot="10800000" flipV="1">
                  <a:off x="5688086" y="3952226"/>
                  <a:ext cx="841250" cy="0"/>
                </a:xfrm>
                <a:prstGeom prst="straightConnector1">
                  <a:avLst/>
                </a:prstGeom>
                <a:ln w="12700">
                  <a:solidFill>
                    <a:schemeClr val="tx1">
                      <a:lumMod val="50000"/>
                      <a:lumOff val="50000"/>
                    </a:schemeClr>
                  </a:solidFill>
                  <a:headEnd type="arrow" w="sm" len="med"/>
                  <a:tailEnd type="arrow" w="sm" len="med"/>
                </a:ln>
              </p:spPr>
              <p:style>
                <a:lnRef idx="1">
                  <a:schemeClr val="dk1"/>
                </a:lnRef>
                <a:fillRef idx="0">
                  <a:schemeClr val="dk1"/>
                </a:fillRef>
                <a:effectRef idx="0">
                  <a:schemeClr val="dk1"/>
                </a:effectRef>
                <a:fontRef idx="minor">
                  <a:schemeClr val="tx1"/>
                </a:fontRef>
              </p:style>
            </p:cxnSp>
            <p:cxnSp>
              <p:nvCxnSpPr>
                <p:cNvPr id="233" name="Straight Connector 232"/>
                <p:cNvCxnSpPr/>
                <p:nvPr/>
              </p:nvCxnSpPr>
              <p:spPr>
                <a:xfrm rot="5400000">
                  <a:off x="5597521" y="3952225"/>
                  <a:ext cx="182880" cy="0"/>
                </a:xfrm>
                <a:prstGeom prst="line">
                  <a:avLst/>
                </a:prstGeom>
                <a:ln w="12700">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235" name="Group 234"/>
              <p:cNvGrpSpPr/>
              <p:nvPr/>
            </p:nvGrpSpPr>
            <p:grpSpPr>
              <a:xfrm>
                <a:off x="6530744" y="3858808"/>
                <a:ext cx="897112" cy="182880"/>
                <a:chOff x="5636399" y="3860785"/>
                <a:chExt cx="897112" cy="182880"/>
              </a:xfrm>
            </p:grpSpPr>
            <p:cxnSp>
              <p:nvCxnSpPr>
                <p:cNvPr id="236" name="Straight Arrow Connector 235"/>
                <p:cNvCxnSpPr/>
                <p:nvPr/>
              </p:nvCxnSpPr>
              <p:spPr>
                <a:xfrm rot="10800000" flipV="1">
                  <a:off x="5636399" y="3952226"/>
                  <a:ext cx="896112" cy="0"/>
                </a:xfrm>
                <a:prstGeom prst="straightConnector1">
                  <a:avLst/>
                </a:prstGeom>
                <a:ln w="12700">
                  <a:solidFill>
                    <a:schemeClr val="tx1">
                      <a:lumMod val="50000"/>
                      <a:lumOff val="50000"/>
                    </a:schemeClr>
                  </a:solidFill>
                  <a:headEnd type="arrow" w="sm" len="med"/>
                  <a:tailEnd type="arrow" w="sm" len="med"/>
                </a:ln>
              </p:spPr>
              <p:style>
                <a:lnRef idx="1">
                  <a:schemeClr val="dk1"/>
                </a:lnRef>
                <a:fillRef idx="0">
                  <a:schemeClr val="dk1"/>
                </a:fillRef>
                <a:effectRef idx="0">
                  <a:schemeClr val="dk1"/>
                </a:effectRef>
                <a:fontRef idx="minor">
                  <a:schemeClr val="tx1"/>
                </a:fontRef>
              </p:style>
            </p:cxnSp>
            <p:cxnSp>
              <p:nvCxnSpPr>
                <p:cNvPr id="237" name="Straight Connector 236"/>
                <p:cNvCxnSpPr/>
                <p:nvPr/>
              </p:nvCxnSpPr>
              <p:spPr>
                <a:xfrm rot="5400000">
                  <a:off x="6442071" y="3952225"/>
                  <a:ext cx="182880" cy="0"/>
                </a:xfrm>
                <a:prstGeom prst="line">
                  <a:avLst/>
                </a:prstGeom>
                <a:ln w="12700">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5400000">
                  <a:off x="5546721" y="3952225"/>
                  <a:ext cx="182880" cy="0"/>
                </a:xfrm>
                <a:prstGeom prst="line">
                  <a:avLst/>
                </a:prstGeom>
                <a:ln w="12700">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mc:Choice xmlns:a14="http://schemas.microsoft.com/office/drawing/2010/main" Requires="a14">
            <p:sp>
              <p:nvSpPr>
                <p:cNvPr id="240" name="TextBox 239"/>
                <p:cNvSpPr txBox="1"/>
                <p:nvPr/>
              </p:nvSpPr>
              <p:spPr>
                <a:xfrm>
                  <a:off x="6789180" y="3788646"/>
                  <a:ext cx="440087" cy="3845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𝑒</m:t>
                                </m:r>
                              </m:sub>
                            </m:sSub>
                          </m:e>
                        </m:acc>
                      </m:oMath>
                    </m:oMathPara>
                  </a14:m>
                  <a:endParaRPr lang="en-US" dirty="0"/>
                </a:p>
              </p:txBody>
            </p:sp>
          </mc:Choice>
          <mc:Fallback>
            <p:sp>
              <p:nvSpPr>
                <p:cNvPr id="240" name="TextBox 239"/>
                <p:cNvSpPr txBox="1">
                  <a:spLocks noRot="1" noChangeAspect="1" noMove="1" noResize="1" noEditPoints="1" noAdjustHandles="1" noChangeArrowheads="1" noChangeShapeType="1" noTextEdit="1"/>
                </p:cNvSpPr>
                <p:nvPr/>
              </p:nvSpPr>
              <p:spPr>
                <a:xfrm>
                  <a:off x="6789180" y="3788646"/>
                  <a:ext cx="440087" cy="384592"/>
                </a:xfrm>
                <a:prstGeom prst="rect">
                  <a:avLst/>
                </a:prstGeom>
                <a:blipFill>
                  <a:blip r:embed="rId36"/>
                  <a:stretch>
                    <a:fillRect t="-7813" r="-1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1" name="TextBox 240"/>
                <p:cNvSpPr txBox="1"/>
                <p:nvPr/>
              </p:nvSpPr>
              <p:spPr>
                <a:xfrm>
                  <a:off x="5947092" y="3786004"/>
                  <a:ext cx="4400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𝑒</m:t>
                            </m:r>
                          </m:sub>
                        </m:sSub>
                      </m:oMath>
                    </m:oMathPara>
                  </a14:m>
                  <a:endParaRPr lang="en-US" dirty="0"/>
                </a:p>
              </p:txBody>
            </p:sp>
          </mc:Choice>
          <mc:Fallback>
            <p:sp>
              <p:nvSpPr>
                <p:cNvPr id="241" name="TextBox 240"/>
                <p:cNvSpPr txBox="1">
                  <a:spLocks noRot="1" noChangeAspect="1" noMove="1" noResize="1" noEditPoints="1" noAdjustHandles="1" noChangeArrowheads="1" noChangeShapeType="1" noTextEdit="1"/>
                </p:cNvSpPr>
                <p:nvPr/>
              </p:nvSpPr>
              <p:spPr>
                <a:xfrm>
                  <a:off x="5947092" y="3786004"/>
                  <a:ext cx="440087" cy="369332"/>
                </a:xfrm>
                <a:prstGeom prst="rect">
                  <a:avLst/>
                </a:prstGeom>
                <a:blipFill>
                  <a:blip r:embed="rId37"/>
                  <a:stretch>
                    <a:fillRect/>
                  </a:stretch>
                </a:blipFill>
              </p:spPr>
              <p:txBody>
                <a:bodyPr/>
                <a:lstStyle/>
                <a:p>
                  <a:r>
                    <a:rPr lang="en-US">
                      <a:noFill/>
                    </a:rPr>
                    <a:t> </a:t>
                  </a:r>
                </a:p>
              </p:txBody>
            </p:sp>
          </mc:Fallback>
        </mc:AlternateContent>
        <p:sp>
          <p:nvSpPr>
            <p:cNvPr id="242" name="TextBox 241"/>
            <p:cNvSpPr txBox="1"/>
            <p:nvPr/>
          </p:nvSpPr>
          <p:spPr>
            <a:xfrm>
              <a:off x="9191360" y="3476830"/>
              <a:ext cx="1840697" cy="369332"/>
            </a:xfrm>
            <a:prstGeom prst="rect">
              <a:avLst/>
            </a:prstGeom>
            <a:noFill/>
          </p:spPr>
          <p:txBody>
            <a:bodyPr wrap="none" rtlCol="0">
              <a:spAutoFit/>
            </a:bodyPr>
            <a:lstStyle/>
            <a:p>
              <a:r>
                <a:rPr lang="en-US" dirty="0">
                  <a:solidFill>
                    <a:schemeClr val="tx1">
                      <a:lumMod val="65000"/>
                      <a:lumOff val="35000"/>
                    </a:schemeClr>
                  </a:solidFill>
                </a:rPr>
                <a:t>Chief ray (output)</a:t>
              </a:r>
            </a:p>
          </p:txBody>
        </p:sp>
        <p:sp>
          <p:nvSpPr>
            <p:cNvPr id="243" name="Arc 242"/>
            <p:cNvSpPr/>
            <p:nvPr/>
          </p:nvSpPr>
          <p:spPr>
            <a:xfrm flipV="1">
              <a:off x="9175715" y="2653834"/>
              <a:ext cx="1044296" cy="1150325"/>
            </a:xfrm>
            <a:prstGeom prst="arc">
              <a:avLst>
                <a:gd name="adj1" fmla="val 10724335"/>
                <a:gd name="adj2" fmla="val 13084631"/>
              </a:avLst>
            </a:prstGeom>
            <a:ln w="6350">
              <a:solidFill>
                <a:schemeClr val="tx1">
                  <a:lumMod val="50000"/>
                  <a:lumOff val="50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285" name="TextBox 284"/>
                <p:cNvSpPr txBox="1"/>
                <p:nvPr/>
              </p:nvSpPr>
              <p:spPr>
                <a:xfrm>
                  <a:off x="7384298" y="2014975"/>
                  <a:ext cx="440087" cy="3845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𝑒</m:t>
                                </m:r>
                              </m:sub>
                            </m:sSub>
                          </m:e>
                        </m:acc>
                      </m:oMath>
                    </m:oMathPara>
                  </a14:m>
                  <a:endParaRPr lang="en-US" dirty="0"/>
                </a:p>
              </p:txBody>
            </p:sp>
          </mc:Choice>
          <mc:Fallback>
            <p:sp>
              <p:nvSpPr>
                <p:cNvPr id="285" name="TextBox 284"/>
                <p:cNvSpPr txBox="1">
                  <a:spLocks noRot="1" noChangeAspect="1" noMove="1" noResize="1" noEditPoints="1" noAdjustHandles="1" noChangeArrowheads="1" noChangeShapeType="1" noTextEdit="1"/>
                </p:cNvSpPr>
                <p:nvPr/>
              </p:nvSpPr>
              <p:spPr>
                <a:xfrm>
                  <a:off x="7384298" y="2014975"/>
                  <a:ext cx="440087" cy="384592"/>
                </a:xfrm>
                <a:prstGeom prst="rect">
                  <a:avLst/>
                </a:prstGeom>
                <a:blipFill>
                  <a:blip r:embed="rId38"/>
                  <a:stretch>
                    <a:fillRect t="-7937" r="-1095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6" name="TextBox 285"/>
                <p:cNvSpPr txBox="1"/>
                <p:nvPr/>
              </p:nvSpPr>
              <p:spPr>
                <a:xfrm>
                  <a:off x="5307352" y="2017448"/>
                  <a:ext cx="4400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𝑒</m:t>
                            </m:r>
                          </m:sub>
                        </m:sSub>
                      </m:oMath>
                    </m:oMathPara>
                  </a14:m>
                  <a:endParaRPr lang="en-US" dirty="0"/>
                </a:p>
              </p:txBody>
            </p:sp>
          </mc:Choice>
          <mc:Fallback>
            <p:sp>
              <p:nvSpPr>
                <p:cNvPr id="286" name="TextBox 285"/>
                <p:cNvSpPr txBox="1">
                  <a:spLocks noRot="1" noChangeAspect="1" noMove="1" noResize="1" noEditPoints="1" noAdjustHandles="1" noChangeArrowheads="1" noChangeShapeType="1" noTextEdit="1"/>
                </p:cNvSpPr>
                <p:nvPr/>
              </p:nvSpPr>
              <p:spPr>
                <a:xfrm>
                  <a:off x="5307352" y="2017448"/>
                  <a:ext cx="440087" cy="369332"/>
                </a:xfrm>
                <a:prstGeom prst="rect">
                  <a:avLst/>
                </a:prstGeom>
                <a:blipFill>
                  <a:blip r:embed="rId39"/>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87" name="TextBox 286"/>
              <p:cNvSpPr txBox="1"/>
              <p:nvPr/>
            </p:nvSpPr>
            <p:spPr>
              <a:xfrm>
                <a:off x="7930381" y="5304460"/>
                <a:ext cx="1084528" cy="7110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𝑝</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h</m:t>
                                  </m:r>
                                </m:e>
                              </m:acc>
                            </m:e>
                            <m:sub>
                              <m:r>
                                <a:rPr lang="en-US" b="0" i="1" smtClean="0">
                                  <a:latin typeface="Cambria Math" panose="02040503050406030204" pitchFamily="18" charset="0"/>
                                </a:rPr>
                                <m:t>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𝑒</m:t>
                              </m:r>
                            </m:sub>
                          </m:sSub>
                        </m:den>
                      </m:f>
                    </m:oMath>
                  </m:oMathPara>
                </a14:m>
                <a:endParaRPr lang="en-US" dirty="0"/>
              </a:p>
            </p:txBody>
          </p:sp>
        </mc:Choice>
        <mc:Fallback xmlns="">
          <p:sp>
            <p:nvSpPr>
              <p:cNvPr id="287" name="TextBox 286"/>
              <p:cNvSpPr txBox="1">
                <a:spLocks noRot="1" noChangeAspect="1" noMove="1" noResize="1" noEditPoints="1" noAdjustHandles="1" noChangeArrowheads="1" noChangeShapeType="1" noTextEdit="1"/>
              </p:cNvSpPr>
              <p:nvPr/>
            </p:nvSpPr>
            <p:spPr>
              <a:xfrm>
                <a:off x="7930381" y="5304460"/>
                <a:ext cx="1084528" cy="711028"/>
              </a:xfrm>
              <a:prstGeom prst="rect">
                <a:avLst/>
              </a:prstGeom>
              <a:blipFill>
                <a:blip r:embed="rId40"/>
                <a:stretch>
                  <a:fillRect/>
                </a:stretch>
              </a:blipFill>
            </p:spPr>
            <p:txBody>
              <a:bodyPr/>
              <a:lstStyle/>
              <a:p>
                <a:r>
                  <a:rPr lang="en-US">
                    <a:noFill/>
                  </a:rPr>
                  <a:t> </a:t>
                </a:r>
              </a:p>
            </p:txBody>
          </p:sp>
        </mc:Fallback>
      </mc:AlternateContent>
      <p:sp>
        <p:nvSpPr>
          <p:cNvPr id="288" name="TextBox 287"/>
          <p:cNvSpPr txBox="1"/>
          <p:nvPr/>
        </p:nvSpPr>
        <p:spPr>
          <a:xfrm>
            <a:off x="7486806" y="4915487"/>
            <a:ext cx="4108294"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Pupil magnification:</a:t>
            </a:r>
          </a:p>
        </p:txBody>
      </p:sp>
      <p:grpSp>
        <p:nvGrpSpPr>
          <p:cNvPr id="88" name="Group 87"/>
          <p:cNvGrpSpPr/>
          <p:nvPr/>
        </p:nvGrpSpPr>
        <p:grpSpPr>
          <a:xfrm>
            <a:off x="9907851" y="5509540"/>
            <a:ext cx="292559" cy="338554"/>
            <a:chOff x="1821495" y="4635241"/>
            <a:chExt cx="292559" cy="338554"/>
          </a:xfrm>
        </p:grpSpPr>
        <p:sp>
          <p:nvSpPr>
            <p:cNvPr id="89" name="Oval 88"/>
            <p:cNvSpPr/>
            <p:nvPr/>
          </p:nvSpPr>
          <p:spPr>
            <a:xfrm>
              <a:off x="1839734" y="4656080"/>
              <a:ext cx="274320" cy="274320"/>
            </a:xfrm>
            <a:prstGeom prst="ellipse">
              <a:avLst/>
            </a:prstGeom>
            <a:noFill/>
            <a:ln w="19050">
              <a:solidFill>
                <a:srgbClr val="FF5C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p:cNvSpPr txBox="1"/>
            <p:nvPr/>
          </p:nvSpPr>
          <p:spPr>
            <a:xfrm>
              <a:off x="1821495" y="4635241"/>
              <a:ext cx="287258" cy="338554"/>
            </a:xfrm>
            <a:prstGeom prst="rect">
              <a:avLst/>
            </a:prstGeom>
            <a:noFill/>
          </p:spPr>
          <p:txBody>
            <a:bodyPr wrap="none" rtlCol="0">
              <a:spAutoFit/>
            </a:bodyPr>
            <a:lstStyle/>
            <a:p>
              <a:pPr algn="ctr"/>
              <a:r>
                <a:rPr lang="en-US" sz="1600">
                  <a:solidFill>
                    <a:srgbClr val="3A9AFF"/>
                  </a:solidFill>
                  <a:latin typeface="Euclid" panose="02020503060505020303" pitchFamily="18" charset="0"/>
                </a:rPr>
                <a:t>2</a:t>
              </a:r>
              <a:endParaRPr lang="en-US" sz="1600" dirty="0">
                <a:solidFill>
                  <a:srgbClr val="3A9AFF"/>
                </a:solidFill>
                <a:latin typeface="Euclid" panose="02020503060505020303" pitchFamily="18" charset="0"/>
              </a:endParaRPr>
            </a:p>
          </p:txBody>
        </p:sp>
      </p:grpSp>
    </p:spTree>
    <p:extLst>
      <p:ext uri="{BB962C8B-B14F-4D97-AF65-F5344CB8AC3E}">
        <p14:creationId xmlns:p14="http://schemas.microsoft.com/office/powerpoint/2010/main" val="2878813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164592" y="167635"/>
                <a:ext cx="10971837" cy="928396"/>
              </a:xfrm>
              <a:prstGeom prst="rect">
                <a:avLst/>
              </a:prstGeom>
              <a:noFill/>
            </p:spPr>
            <p:txBody>
              <a:bodyPr wrap="square" rtlCol="0">
                <a:spAutoFit/>
              </a:bodyPr>
              <a:lstStyle/>
              <a:p>
                <a:r>
                  <a:rPr lang="en-US" sz="2600" b="1" dirty="0">
                    <a:solidFill>
                      <a:srgbClr val="FF3F7A"/>
                    </a:solidFill>
                    <a:latin typeface="Euclid" panose="02020503060505020303" pitchFamily="18" charset="0"/>
                  </a:rPr>
                  <a:t>The pupil magnification </a:t>
                </a:r>
                <a14:m>
                  <m:oMath xmlns:m="http://schemas.openxmlformats.org/officeDocument/2006/math">
                    <m:sSub>
                      <m:sSubPr>
                        <m:ctrlPr>
                          <a:rPr lang="en-US" sz="2600" b="1" i="1" smtClean="0">
                            <a:solidFill>
                              <a:srgbClr val="FF3F7A"/>
                            </a:solidFill>
                            <a:latin typeface="Cambria Math" panose="02040503050406030204" pitchFamily="18" charset="0"/>
                          </a:rPr>
                        </m:ctrlPr>
                      </m:sSubPr>
                      <m:e>
                        <m:r>
                          <a:rPr lang="en-US" sz="2600" b="1" i="1" smtClean="0">
                            <a:solidFill>
                              <a:srgbClr val="FF3F7A"/>
                            </a:solidFill>
                            <a:latin typeface="Cambria Math" panose="02040503050406030204" pitchFamily="18" charset="0"/>
                          </a:rPr>
                          <m:t>𝒎</m:t>
                        </m:r>
                      </m:e>
                      <m:sub>
                        <m:r>
                          <a:rPr lang="en-US" sz="2600" b="1" i="1" smtClean="0">
                            <a:solidFill>
                              <a:srgbClr val="FF3F7A"/>
                            </a:solidFill>
                            <a:latin typeface="Cambria Math" panose="02040503050406030204" pitchFamily="18" charset="0"/>
                          </a:rPr>
                          <m:t>𝒑</m:t>
                        </m:r>
                      </m:sub>
                    </m:sSub>
                  </m:oMath>
                </a14:m>
                <a:r>
                  <a:rPr lang="en-US" sz="2600" b="1" dirty="0">
                    <a:solidFill>
                      <a:srgbClr val="FF3F7A"/>
                    </a:solidFill>
                    <a:latin typeface="Euclid" panose="02020503060505020303" pitchFamily="18" charset="0"/>
                  </a:rPr>
                  <a:t> changes the chief ray’s direction cosine </a:t>
                </a:r>
              </a:p>
              <a:p>
                <a:r>
                  <a:rPr lang="en-US" sz="2600" b="1" dirty="0">
                    <a:solidFill>
                      <a:srgbClr val="FF3F7A"/>
                    </a:solidFill>
                    <a:latin typeface="Euclid" panose="02020503060505020303" pitchFamily="18" charset="0"/>
                  </a:rPr>
                  <a:t>in the image space</a:t>
                </a:r>
              </a:p>
            </p:txBody>
          </p:sp>
        </mc:Choice>
        <mc:Fallback xmlns="">
          <p:sp>
            <p:nvSpPr>
              <p:cNvPr id="3" name="TextBox 2"/>
              <p:cNvSpPr txBox="1">
                <a:spLocks noRot="1" noChangeAspect="1" noMove="1" noResize="1" noEditPoints="1" noAdjustHandles="1" noChangeArrowheads="1" noChangeShapeType="1" noTextEdit="1"/>
              </p:cNvSpPr>
              <p:nvPr/>
            </p:nvSpPr>
            <p:spPr>
              <a:xfrm>
                <a:off x="164592" y="167635"/>
                <a:ext cx="10971837" cy="928396"/>
              </a:xfrm>
              <a:prstGeom prst="rect">
                <a:avLst/>
              </a:prstGeom>
              <a:blipFill>
                <a:blip r:embed="rId3"/>
                <a:stretch>
                  <a:fillRect l="-1000" t="-1961" b="-15686"/>
                </a:stretch>
              </a:blipFill>
            </p:spPr>
            <p:txBody>
              <a:bodyPr/>
              <a:lstStyle/>
              <a:p>
                <a:r>
                  <a:rPr lang="en-US">
                    <a:noFill/>
                  </a:rPr>
                  <a:t> </a:t>
                </a:r>
              </a:p>
            </p:txBody>
          </p:sp>
        </mc:Fallback>
      </mc:AlternateContent>
      <p:grpSp>
        <p:nvGrpSpPr>
          <p:cNvPr id="248" name="Origi-pivot-dummy" hidden="1"/>
          <p:cNvGrpSpPr/>
          <p:nvPr/>
        </p:nvGrpSpPr>
        <p:grpSpPr>
          <a:xfrm rot="21480000">
            <a:off x="6886048" y="2637196"/>
            <a:ext cx="89594" cy="89594"/>
            <a:chOff x="2988882" y="4051899"/>
            <a:chExt cx="56010" cy="56010"/>
          </a:xfrm>
        </p:grpSpPr>
        <p:sp>
          <p:nvSpPr>
            <p:cNvPr id="252" name="Oval 251"/>
            <p:cNvSpPr/>
            <p:nvPr/>
          </p:nvSpPr>
          <p:spPr>
            <a:xfrm>
              <a:off x="2988882" y="4051899"/>
              <a:ext cx="56010" cy="560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3" name="Oval 252"/>
            <p:cNvSpPr/>
            <p:nvPr/>
          </p:nvSpPr>
          <p:spPr>
            <a:xfrm>
              <a:off x="3012314" y="4075332"/>
              <a:ext cx="9144" cy="914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70" name="Straight Connector 269" hidden="1"/>
          <p:cNvCxnSpPr/>
          <p:nvPr/>
        </p:nvCxnSpPr>
        <p:spPr>
          <a:xfrm>
            <a:off x="7759311" y="1979295"/>
            <a:ext cx="0" cy="1093063"/>
          </a:xfrm>
          <a:prstGeom prst="line">
            <a:avLst/>
          </a:prstGeom>
          <a:ln w="158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2" name="TextBox 201" hidden="1"/>
              <p:cNvSpPr txBox="1"/>
              <p:nvPr/>
            </p:nvSpPr>
            <p:spPr>
              <a:xfrm rot="21480000">
                <a:off x="4373352" y="2728638"/>
                <a:ext cx="398708" cy="2923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𝛼</m:t>
                          </m:r>
                        </m:e>
                        <m:sub>
                          <m:r>
                            <a:rPr lang="en-US" sz="1300" b="0" i="1" smtClean="0">
                              <a:latin typeface="Cambria Math" panose="02040503050406030204" pitchFamily="18" charset="0"/>
                            </a:rPr>
                            <m:t> </m:t>
                          </m:r>
                        </m:sub>
                      </m:sSub>
                    </m:oMath>
                  </m:oMathPara>
                </a14:m>
                <a:endParaRPr lang="en-US" sz="1300" dirty="0"/>
              </a:p>
            </p:txBody>
          </p:sp>
        </mc:Choice>
        <mc:Fallback xmlns="">
          <p:sp>
            <p:nvSpPr>
              <p:cNvPr id="202" name="TextBox 201" hidden="1"/>
              <p:cNvSpPr txBox="1">
                <a:spLocks noRot="1" noChangeAspect="1" noMove="1" noResize="1" noEditPoints="1" noAdjustHandles="1" noChangeArrowheads="1" noChangeShapeType="1" noTextEdit="1"/>
              </p:cNvSpPr>
              <p:nvPr/>
            </p:nvSpPr>
            <p:spPr>
              <a:xfrm rot="21480000">
                <a:off x="4373352" y="2728638"/>
                <a:ext cx="398708" cy="292388"/>
              </a:xfrm>
              <a:prstGeom prst="rect">
                <a:avLst/>
              </a:prstGeom>
              <a:blipFill>
                <a:blip r:embed="rId4"/>
                <a:stretch>
                  <a:fillRect/>
                </a:stretch>
              </a:blipFill>
            </p:spPr>
            <p:txBody>
              <a:bodyPr/>
              <a:lstStyle/>
              <a:p>
                <a:r>
                  <a:rPr lang="en-US">
                    <a:noFill/>
                  </a:rPr>
                  <a:t> </a:t>
                </a:r>
              </a:p>
            </p:txBody>
          </p:sp>
        </mc:Fallback>
      </mc:AlternateContent>
      <p:sp>
        <p:nvSpPr>
          <p:cNvPr id="325" name="Arc 324"/>
          <p:cNvSpPr/>
          <p:nvPr/>
        </p:nvSpPr>
        <p:spPr>
          <a:xfrm rot="2584911">
            <a:off x="2790473" y="3400232"/>
            <a:ext cx="2097243" cy="2097243"/>
          </a:xfrm>
          <a:prstGeom prst="arc">
            <a:avLst>
              <a:gd name="adj1" fmla="val 678791"/>
              <a:gd name="adj2" fmla="val 2429077"/>
            </a:avLst>
          </a:prstGeom>
          <a:ln w="6350">
            <a:solidFill>
              <a:schemeClr val="tx1">
                <a:lumMod val="65000"/>
                <a:lumOff val="35000"/>
              </a:schemeClr>
            </a:solidFill>
            <a:headEnd type="triangle" w="sm" len="lg"/>
            <a:tailEnd type="non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0" name="Arc 69"/>
          <p:cNvSpPr/>
          <p:nvPr/>
        </p:nvSpPr>
        <p:spPr>
          <a:xfrm rot="19015089" flipH="1">
            <a:off x="7126635" y="3411867"/>
            <a:ext cx="2097243" cy="2097243"/>
          </a:xfrm>
          <a:prstGeom prst="arc">
            <a:avLst>
              <a:gd name="adj1" fmla="val 678791"/>
              <a:gd name="adj2" fmla="val 2429077"/>
            </a:avLst>
          </a:prstGeom>
          <a:ln w="6350">
            <a:solidFill>
              <a:schemeClr val="tx1">
                <a:lumMod val="65000"/>
                <a:lumOff val="35000"/>
              </a:schemeClr>
            </a:solidFill>
            <a:headEnd type="triangle" w="sm" len="lg"/>
            <a:tailEnd type="non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14" name="Group 13"/>
          <p:cNvGrpSpPr/>
          <p:nvPr/>
        </p:nvGrpSpPr>
        <p:grpSpPr>
          <a:xfrm>
            <a:off x="2097246" y="1008461"/>
            <a:ext cx="8743887" cy="3548577"/>
            <a:chOff x="2097246" y="1008461"/>
            <a:chExt cx="8743887" cy="3548577"/>
          </a:xfrm>
        </p:grpSpPr>
        <p:sp>
          <p:nvSpPr>
            <p:cNvPr id="67" name="Oval 66"/>
            <p:cNvSpPr/>
            <p:nvPr/>
          </p:nvSpPr>
          <p:spPr>
            <a:xfrm>
              <a:off x="8309697" y="3220872"/>
              <a:ext cx="278147" cy="27814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p:cNvSpPr/>
            <p:nvPr/>
          </p:nvSpPr>
          <p:spPr>
            <a:xfrm>
              <a:off x="4283070" y="2408016"/>
              <a:ext cx="278147" cy="27814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237" name="TextBox 236"/>
                <p:cNvSpPr txBox="1"/>
                <p:nvPr/>
              </p:nvSpPr>
              <p:spPr>
                <a:xfrm rot="21480000">
                  <a:off x="4737023" y="2805965"/>
                  <a:ext cx="39870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𝜔</m:t>
                        </m:r>
                      </m:oMath>
                    </m:oMathPara>
                  </a14:m>
                  <a:endParaRPr lang="en-US" dirty="0"/>
                </a:p>
              </p:txBody>
            </p:sp>
          </mc:Choice>
          <mc:Fallback>
            <p:sp>
              <p:nvSpPr>
                <p:cNvPr id="237" name="TextBox 236"/>
                <p:cNvSpPr txBox="1">
                  <a:spLocks noRot="1" noChangeAspect="1" noMove="1" noResize="1" noEditPoints="1" noAdjustHandles="1" noChangeArrowheads="1" noChangeShapeType="1" noTextEdit="1"/>
                </p:cNvSpPr>
                <p:nvPr/>
              </p:nvSpPr>
              <p:spPr>
                <a:xfrm rot="21480000">
                  <a:off x="4737023" y="2805965"/>
                  <a:ext cx="39870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8" name="TextBox 237"/>
                <p:cNvSpPr txBox="1"/>
                <p:nvPr/>
              </p:nvSpPr>
              <p:spPr>
                <a:xfrm rot="21480000">
                  <a:off x="7877542" y="2513029"/>
                  <a:ext cx="4400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𝜔</m:t>
                            </m:r>
                          </m:e>
                        </m:acc>
                      </m:oMath>
                    </m:oMathPara>
                  </a14:m>
                  <a:endParaRPr lang="en-US" dirty="0"/>
                </a:p>
              </p:txBody>
            </p:sp>
          </mc:Choice>
          <mc:Fallback>
            <p:sp>
              <p:nvSpPr>
                <p:cNvPr id="238" name="TextBox 237"/>
                <p:cNvSpPr txBox="1">
                  <a:spLocks noRot="1" noChangeAspect="1" noMove="1" noResize="1" noEditPoints="1" noAdjustHandles="1" noChangeArrowheads="1" noChangeShapeType="1" noTextEdit="1"/>
                </p:cNvSpPr>
                <p:nvPr/>
              </p:nvSpPr>
              <p:spPr>
                <a:xfrm rot="21480000">
                  <a:off x="7877542" y="2513029"/>
                  <a:ext cx="440087" cy="369332"/>
                </a:xfrm>
                <a:prstGeom prst="rect">
                  <a:avLst/>
                </a:prstGeom>
                <a:blipFill>
                  <a:blip r:embed="rId6"/>
                  <a:stretch>
                    <a:fillRect t="-7813" r="-21333"/>
                  </a:stretch>
                </a:blipFill>
              </p:spPr>
              <p:txBody>
                <a:bodyPr/>
                <a:lstStyle/>
                <a:p>
                  <a:r>
                    <a:rPr lang="en-US">
                      <a:noFill/>
                    </a:rPr>
                    <a:t> </a:t>
                  </a:r>
                </a:p>
              </p:txBody>
            </p:sp>
          </mc:Fallback>
        </mc:AlternateContent>
        <p:sp>
          <p:nvSpPr>
            <p:cNvPr id="6" name="Freeform: Shape 5"/>
            <p:cNvSpPr/>
            <p:nvPr/>
          </p:nvSpPr>
          <p:spPr>
            <a:xfrm rot="2720583">
              <a:off x="2088009" y="2130483"/>
              <a:ext cx="932873" cy="914400"/>
            </a:xfrm>
            <a:custGeom>
              <a:avLst/>
              <a:gdLst>
                <a:gd name="connsiteX0" fmla="*/ 0 w 932873"/>
                <a:gd name="connsiteY0" fmla="*/ 0 h 914400"/>
                <a:gd name="connsiteX1" fmla="*/ 341746 w 932873"/>
                <a:gd name="connsiteY1" fmla="*/ 138545 h 914400"/>
                <a:gd name="connsiteX2" fmla="*/ 554182 w 932873"/>
                <a:gd name="connsiteY2" fmla="*/ 701964 h 914400"/>
                <a:gd name="connsiteX3" fmla="*/ 932873 w 932873"/>
                <a:gd name="connsiteY3" fmla="*/ 914400 h 914400"/>
                <a:gd name="connsiteX4" fmla="*/ 932873 w 932873"/>
                <a:gd name="connsiteY4" fmla="*/ 9144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873" h="914400">
                  <a:moveTo>
                    <a:pt x="0" y="0"/>
                  </a:moveTo>
                  <a:cubicBezTo>
                    <a:pt x="124691" y="10775"/>
                    <a:pt x="249382" y="21551"/>
                    <a:pt x="341746" y="138545"/>
                  </a:cubicBezTo>
                  <a:cubicBezTo>
                    <a:pt x="434110" y="255539"/>
                    <a:pt x="455661" y="572655"/>
                    <a:pt x="554182" y="701964"/>
                  </a:cubicBezTo>
                  <a:cubicBezTo>
                    <a:pt x="652703" y="831273"/>
                    <a:pt x="932873" y="914400"/>
                    <a:pt x="932873" y="914400"/>
                  </a:cubicBezTo>
                  <a:lnTo>
                    <a:pt x="932873" y="914400"/>
                  </a:lnTo>
                </a:path>
              </a:pathLst>
            </a:cu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8" name="z-axis of world frame"/>
            <p:cNvCxnSpPr/>
            <p:nvPr/>
          </p:nvCxnSpPr>
          <p:spPr>
            <a:xfrm>
              <a:off x="2996064" y="2830917"/>
              <a:ext cx="6435817" cy="0"/>
            </a:xfrm>
            <a:prstGeom prst="line">
              <a:avLst/>
            </a:prstGeom>
            <a:ln w="12700">
              <a:solidFill>
                <a:srgbClr val="1C87FC">
                  <a:alpha val="80000"/>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cxnSpLocks noChangeAspect="1"/>
            </p:cNvCxnSpPr>
            <p:nvPr/>
          </p:nvCxnSpPr>
          <p:spPr>
            <a:xfrm flipV="1">
              <a:off x="2717999" y="2325391"/>
              <a:ext cx="6538204" cy="1226314"/>
            </a:xfrm>
            <a:prstGeom prst="line">
              <a:avLst/>
            </a:prstGeom>
            <a:ln w="15875">
              <a:solidFill>
                <a:srgbClr val="00B0F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4" name="Text Box 15"/>
                <p:cNvSpPr txBox="1">
                  <a:spLocks noChangeAspect="1"/>
                </p:cNvSpPr>
                <p:nvPr/>
              </p:nvSpPr>
              <p:spPr>
                <a:xfrm rot="20940000" flipH="1">
                  <a:off x="5510704" y="2920350"/>
                  <a:ext cx="594250" cy="438124"/>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i="1" dirty="0" smtClean="0">
                            <a:effectLst/>
                            <a:latin typeface="Cambria Math" panose="02040503050406030204" pitchFamily="18" charset="0"/>
                            <a:ea typeface="Calibri"/>
                            <a:cs typeface="Times New Roman"/>
                          </a:rPr>
                          <m:t>𝐸</m:t>
                        </m:r>
                      </m:oMath>
                    </m:oMathPara>
                  </a14:m>
                  <a:endParaRPr lang="en-US" dirty="0">
                    <a:effectLst/>
                    <a:ea typeface="Calibri"/>
                    <a:cs typeface="Times New Roman"/>
                  </a:endParaRPr>
                </a:p>
              </p:txBody>
            </p:sp>
          </mc:Choice>
          <mc:Fallback>
            <p:sp>
              <p:nvSpPr>
                <p:cNvPr id="234" name="Text Box 15"/>
                <p:cNvSpPr txBox="1">
                  <a:spLocks noRot="1" noChangeAspect="1" noMove="1" noResize="1" noEditPoints="1" noAdjustHandles="1" noChangeArrowheads="1" noChangeShapeType="1" noTextEdit="1"/>
                </p:cNvSpPr>
                <p:nvPr/>
              </p:nvSpPr>
              <p:spPr>
                <a:xfrm rot="20940000" flipH="1">
                  <a:off x="5510704" y="2920350"/>
                  <a:ext cx="594250" cy="438124"/>
                </a:xfrm>
                <a:prstGeom prst="rect">
                  <a:avLst/>
                </a:prstGeom>
                <a:blipFill>
                  <a:blip r:embed="rId7"/>
                  <a:stretch>
                    <a:fillRect/>
                  </a:stretch>
                </a:blipFill>
                <a:ln w="6350">
                  <a:noFill/>
                </a:ln>
                <a:effectLst/>
              </p:spPr>
              <p:txBody>
                <a:bodyPr/>
                <a:lstStyle/>
                <a:p>
                  <a:r>
                    <a:rPr lang="en-US">
                      <a:noFill/>
                    </a:rPr>
                    <a:t> </a:t>
                  </a:r>
                </a:p>
              </p:txBody>
            </p:sp>
          </mc:Fallback>
        </mc:AlternateContent>
        <p:cxnSp>
          <p:nvCxnSpPr>
            <p:cNvPr id="184" name="Straight Connector 183"/>
            <p:cNvCxnSpPr>
              <a:cxnSpLocks noChangeAspect="1"/>
            </p:cNvCxnSpPr>
            <p:nvPr/>
          </p:nvCxnSpPr>
          <p:spPr>
            <a:xfrm rot="420000">
              <a:off x="7270617" y="1810277"/>
              <a:ext cx="301778" cy="1911265"/>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5" name="Text Box 15"/>
                <p:cNvSpPr txBox="1">
                  <a:spLocks noChangeAspect="1"/>
                </p:cNvSpPr>
                <p:nvPr/>
              </p:nvSpPr>
              <p:spPr>
                <a:xfrm rot="20940000" flipH="1">
                  <a:off x="7182826" y="2306246"/>
                  <a:ext cx="663738" cy="438124"/>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acc>
                          <m:accPr>
                            <m:chr m:val="́"/>
                            <m:ctrlPr>
                              <a:rPr lang="en-US" b="0" i="1" dirty="0" smtClean="0">
                                <a:effectLst/>
                                <a:latin typeface="Cambria Math" panose="02040503050406030204" pitchFamily="18" charset="0"/>
                                <a:ea typeface="Calibri"/>
                                <a:cs typeface="Times New Roman"/>
                              </a:rPr>
                            </m:ctrlPr>
                          </m:accPr>
                          <m:e>
                            <m:r>
                              <a:rPr lang="en-US" i="1" dirty="0" smtClean="0">
                                <a:effectLst/>
                                <a:latin typeface="Cambria Math" panose="02040503050406030204" pitchFamily="18" charset="0"/>
                                <a:ea typeface="Calibri"/>
                                <a:cs typeface="Times New Roman"/>
                              </a:rPr>
                              <m:t>𝐸</m:t>
                            </m:r>
                          </m:e>
                        </m:acc>
                      </m:oMath>
                    </m:oMathPara>
                  </a14:m>
                  <a:endParaRPr lang="en-US" dirty="0">
                    <a:effectLst/>
                    <a:ea typeface="Calibri"/>
                    <a:cs typeface="Times New Roman"/>
                  </a:endParaRPr>
                </a:p>
              </p:txBody>
            </p:sp>
          </mc:Choice>
          <mc:Fallback>
            <p:sp>
              <p:nvSpPr>
                <p:cNvPr id="235" name="Text Box 15"/>
                <p:cNvSpPr txBox="1">
                  <a:spLocks noRot="1" noChangeAspect="1" noMove="1" noResize="1" noEditPoints="1" noAdjustHandles="1" noChangeArrowheads="1" noChangeShapeType="1" noTextEdit="1"/>
                </p:cNvSpPr>
                <p:nvPr/>
              </p:nvSpPr>
              <p:spPr>
                <a:xfrm rot="20940000" flipH="1">
                  <a:off x="7182826" y="2306246"/>
                  <a:ext cx="663738" cy="438124"/>
                </a:xfrm>
                <a:prstGeom prst="rect">
                  <a:avLst/>
                </a:prstGeom>
                <a:blipFill>
                  <a:blip r:embed="rId8"/>
                  <a:stretch>
                    <a:fillRect/>
                  </a:stretch>
                </a:blipFill>
                <a:ln w="6350">
                  <a:noFill/>
                </a:ln>
                <a:effectLst/>
              </p:spPr>
              <p:txBody>
                <a:bodyPr/>
                <a:lstStyle/>
                <a:p>
                  <a:r>
                    <a:rPr lang="en-US">
                      <a:noFill/>
                    </a:rPr>
                    <a:t> </a:t>
                  </a:r>
                </a:p>
              </p:txBody>
            </p:sp>
          </mc:Fallback>
        </mc:AlternateContent>
        <p:sp>
          <p:nvSpPr>
            <p:cNvPr id="236" name="Oval 235"/>
            <p:cNvSpPr/>
            <p:nvPr/>
          </p:nvSpPr>
          <p:spPr>
            <a:xfrm rot="21480000">
              <a:off x="7371572" y="2628098"/>
              <a:ext cx="89594" cy="89594"/>
            </a:xfrm>
            <a:prstGeom prst="ellipse">
              <a:avLst/>
            </a:prstGeom>
            <a:solidFill>
              <a:schemeClr val="tx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9" name="Arc 238"/>
            <p:cNvSpPr>
              <a:spLocks noChangeAspect="1"/>
            </p:cNvSpPr>
            <p:nvPr/>
          </p:nvSpPr>
          <p:spPr>
            <a:xfrm rot="21480000">
              <a:off x="5097689" y="2622218"/>
              <a:ext cx="716754" cy="716754"/>
            </a:xfrm>
            <a:prstGeom prst="arc">
              <a:avLst>
                <a:gd name="adj1" fmla="val 9849883"/>
                <a:gd name="adj2" fmla="val 11925931"/>
              </a:avLst>
            </a:prstGeom>
            <a:ln w="12700">
              <a:solidFill>
                <a:schemeClr val="tx1">
                  <a:lumMod val="75000"/>
                  <a:lumOff val="25000"/>
                </a:schemeClr>
              </a:solidFill>
              <a:headEnd type="none" w="sm" len="sm"/>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0" name="Arc 239"/>
            <p:cNvSpPr>
              <a:spLocks noChangeAspect="1"/>
            </p:cNvSpPr>
            <p:nvPr/>
          </p:nvSpPr>
          <p:spPr>
            <a:xfrm rot="21480000">
              <a:off x="7248247" y="2362906"/>
              <a:ext cx="716754" cy="716754"/>
            </a:xfrm>
            <a:prstGeom prst="arc">
              <a:avLst>
                <a:gd name="adj1" fmla="val 20362638"/>
                <a:gd name="adj2" fmla="val 1870892"/>
              </a:avLst>
            </a:prstGeom>
            <a:ln w="12700">
              <a:solidFill>
                <a:schemeClr val="tx1">
                  <a:lumMod val="75000"/>
                  <a:lumOff val="25000"/>
                </a:schemeClr>
              </a:solidFill>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41" name="TextBox 240"/>
                <p:cNvSpPr txBox="1"/>
                <p:nvPr/>
              </p:nvSpPr>
              <p:spPr>
                <a:xfrm rot="731728">
                  <a:off x="4256386" y="2364690"/>
                  <a:ext cx="322523" cy="3693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F52080"/>
                            </a:solidFill>
                            <a:latin typeface="Cambria Math" panose="02040503050406030204" pitchFamily="18" charset="0"/>
                          </a:rPr>
                          <m:t>𝒍</m:t>
                        </m:r>
                      </m:oMath>
                    </m:oMathPara>
                  </a14:m>
                  <a:endParaRPr lang="en-US" dirty="0">
                    <a:solidFill>
                      <a:srgbClr val="C00000"/>
                    </a:solidFill>
                  </a:endParaRPr>
                </a:p>
              </p:txBody>
            </p:sp>
          </mc:Choice>
          <mc:Fallback xmlns="">
            <p:sp>
              <p:nvSpPr>
                <p:cNvPr id="241" name="TextBox 240"/>
                <p:cNvSpPr txBox="1">
                  <a:spLocks noRot="1" noChangeAspect="1" noMove="1" noResize="1" noEditPoints="1" noAdjustHandles="1" noChangeArrowheads="1" noChangeShapeType="1" noTextEdit="1"/>
                </p:cNvSpPr>
                <p:nvPr/>
              </p:nvSpPr>
              <p:spPr>
                <a:xfrm rot="731728">
                  <a:off x="4256386" y="2364690"/>
                  <a:ext cx="322523" cy="369333"/>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2" name="TextBox 241"/>
                <p:cNvSpPr txBox="1"/>
                <p:nvPr/>
              </p:nvSpPr>
              <p:spPr>
                <a:xfrm rot="1458295">
                  <a:off x="8299983" y="3188201"/>
                  <a:ext cx="290464" cy="319831"/>
                </a:xfrm>
                <a:prstGeom prst="rect">
                  <a:avLst/>
                </a:prstGeom>
                <a:noFill/>
              </p:spPr>
              <p:txBody>
                <a:bodyPr wrap="none" rtlCol="0">
                  <a:spAutoFit/>
                </a:bodyPr>
                <a:lstStyle>
                  <a:defPPr>
                    <a:defRPr lang="en-US"/>
                  </a:defPPr>
                  <a:lvl1pPr>
                    <a:defRPr sz="1200" b="0" i="1">
                      <a:solidFill>
                        <a:srgbClr val="C00000"/>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acc>
                          <m:accPr>
                            <m:chr m:val="́"/>
                            <m:ctrlPr>
                              <a:rPr lang="en-US" sz="1400" b="1" i="1" smtClean="0">
                                <a:solidFill>
                                  <a:srgbClr val="F52080"/>
                                </a:solidFill>
                                <a:latin typeface="Cambria Math" panose="02040503050406030204" pitchFamily="18" charset="0"/>
                              </a:rPr>
                            </m:ctrlPr>
                          </m:accPr>
                          <m:e>
                            <m:r>
                              <a:rPr lang="en-US" sz="1400" b="1" i="1" smtClean="0">
                                <a:solidFill>
                                  <a:srgbClr val="F52080"/>
                                </a:solidFill>
                                <a:latin typeface="Cambria Math" panose="02040503050406030204" pitchFamily="18" charset="0"/>
                              </a:rPr>
                              <m:t>𝒍</m:t>
                            </m:r>
                          </m:e>
                        </m:acc>
                      </m:oMath>
                    </m:oMathPara>
                  </a14:m>
                  <a:endParaRPr lang="en-US" sz="1400" dirty="0"/>
                </a:p>
              </p:txBody>
            </p:sp>
          </mc:Choice>
          <mc:Fallback xmlns="">
            <p:sp>
              <p:nvSpPr>
                <p:cNvPr id="242" name="TextBox 241"/>
                <p:cNvSpPr txBox="1">
                  <a:spLocks noRot="1" noChangeAspect="1" noMove="1" noResize="1" noEditPoints="1" noAdjustHandles="1" noChangeArrowheads="1" noChangeShapeType="1" noTextEdit="1"/>
                </p:cNvSpPr>
                <p:nvPr/>
              </p:nvSpPr>
              <p:spPr>
                <a:xfrm rot="1458295">
                  <a:off x="8299983" y="3188201"/>
                  <a:ext cx="290464" cy="319831"/>
                </a:xfrm>
                <a:prstGeom prst="rect">
                  <a:avLst/>
                </a:prstGeom>
                <a:blipFill>
                  <a:blip r:embed="rId12"/>
                  <a:stretch>
                    <a:fillRect/>
                  </a:stretch>
                </a:blipFill>
              </p:spPr>
              <p:txBody>
                <a:bodyPr/>
                <a:lstStyle/>
                <a:p>
                  <a:r>
                    <a:rPr lang="en-US">
                      <a:noFill/>
                    </a:rPr>
                    <a:t> </a:t>
                  </a:r>
                </a:p>
              </p:txBody>
            </p:sp>
          </mc:Fallback>
        </mc:AlternateContent>
        <p:sp>
          <p:nvSpPr>
            <p:cNvPr id="243" name="Oval 242"/>
            <p:cNvSpPr>
              <a:spLocks noChangeAspect="1"/>
            </p:cNvSpPr>
            <p:nvPr/>
          </p:nvSpPr>
          <p:spPr>
            <a:xfrm rot="21480000">
              <a:off x="2628653" y="2313523"/>
              <a:ext cx="89594" cy="8959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3" name="Straight Connector 182"/>
            <p:cNvCxnSpPr>
              <a:cxnSpLocks noChangeAspect="1"/>
            </p:cNvCxnSpPr>
            <p:nvPr/>
          </p:nvCxnSpPr>
          <p:spPr>
            <a:xfrm rot="420000">
              <a:off x="5553057" y="2104983"/>
              <a:ext cx="301778" cy="1911265"/>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45" name="Group 244"/>
            <p:cNvGrpSpPr/>
            <p:nvPr/>
          </p:nvGrpSpPr>
          <p:grpSpPr>
            <a:xfrm rot="21480000">
              <a:off x="5657343" y="2952470"/>
              <a:ext cx="95745" cy="94184"/>
              <a:chOff x="2398201" y="3875962"/>
              <a:chExt cx="59855" cy="58879"/>
            </a:xfrm>
          </p:grpSpPr>
          <p:sp>
            <p:nvSpPr>
              <p:cNvPr id="254" name="Oval 253"/>
              <p:cNvSpPr/>
              <p:nvPr/>
            </p:nvSpPr>
            <p:spPr>
              <a:xfrm>
                <a:off x="2402046" y="3878831"/>
                <a:ext cx="56010" cy="56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5" name="Oval 254"/>
              <p:cNvSpPr/>
              <p:nvPr/>
            </p:nvSpPr>
            <p:spPr>
              <a:xfrm flipH="1">
                <a:off x="2398201" y="3875962"/>
                <a:ext cx="56009" cy="56010"/>
              </a:xfrm>
              <a:prstGeom prst="ellipse">
                <a:avLst/>
              </a:prstGeom>
              <a:solidFill>
                <a:srgbClr val="CC0000">
                  <a:alpha val="0"/>
                </a:srgbClr>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46" name="Straight Connector 245"/>
            <p:cNvCxnSpPr/>
            <p:nvPr/>
          </p:nvCxnSpPr>
          <p:spPr>
            <a:xfrm>
              <a:off x="2673600" y="2362655"/>
              <a:ext cx="3030589" cy="632888"/>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247" name="Isosceles Triangle 246"/>
            <p:cNvSpPr>
              <a:spLocks noChangeAspect="1"/>
            </p:cNvSpPr>
            <p:nvPr/>
          </p:nvSpPr>
          <p:spPr>
            <a:xfrm rot="6120000">
              <a:off x="4293444" y="2650695"/>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9" name="Straight Connector 248"/>
            <p:cNvCxnSpPr/>
            <p:nvPr/>
          </p:nvCxnSpPr>
          <p:spPr>
            <a:xfrm>
              <a:off x="7414867" y="2677438"/>
              <a:ext cx="1875354" cy="845971"/>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250" name="Isosceles Triangle 249"/>
            <p:cNvSpPr>
              <a:spLocks noChangeAspect="1"/>
            </p:cNvSpPr>
            <p:nvPr/>
          </p:nvSpPr>
          <p:spPr>
            <a:xfrm rot="6960000">
              <a:off x="8480529" y="3124141"/>
              <a:ext cx="117015" cy="117012"/>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1" name="TextBox 250"/>
            <p:cNvSpPr txBox="1"/>
            <p:nvPr/>
          </p:nvSpPr>
          <p:spPr>
            <a:xfrm rot="20957016">
              <a:off x="2811211" y="3131005"/>
              <a:ext cx="1231427" cy="353943"/>
            </a:xfrm>
            <a:prstGeom prst="rect">
              <a:avLst/>
            </a:prstGeom>
            <a:noFill/>
          </p:spPr>
          <p:txBody>
            <a:bodyPr wrap="none" rtlCol="0">
              <a:spAutoFit/>
            </a:bodyPr>
            <a:lstStyle/>
            <a:p>
              <a:r>
                <a:rPr lang="en-US" sz="1700">
                  <a:solidFill>
                    <a:schemeClr val="tx1">
                      <a:lumMod val="65000"/>
                      <a:lumOff val="35000"/>
                    </a:schemeClr>
                  </a:solidFill>
                  <a:latin typeface="Times New Roman" panose="02020603050405020304" pitchFamily="18" charset="0"/>
                  <a:cs typeface="Times New Roman" panose="02020603050405020304" pitchFamily="18" charset="0"/>
                </a:rPr>
                <a:t>Optical axis</a:t>
              </a:r>
              <a:endParaRPr lang="en-US" sz="17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grpSp>
          <p:nvGrpSpPr>
            <p:cNvPr id="195" name="Group 194"/>
            <p:cNvGrpSpPr/>
            <p:nvPr/>
          </p:nvGrpSpPr>
          <p:grpSpPr>
            <a:xfrm>
              <a:off x="6193376" y="2113701"/>
              <a:ext cx="1101120" cy="1005814"/>
              <a:chOff x="7873327" y="946091"/>
              <a:chExt cx="688367" cy="628787"/>
            </a:xfrm>
          </p:grpSpPr>
          <p:grpSp>
            <p:nvGrpSpPr>
              <p:cNvPr id="217" name="Group 216"/>
              <p:cNvGrpSpPr/>
              <p:nvPr/>
            </p:nvGrpSpPr>
            <p:grpSpPr>
              <a:xfrm>
                <a:off x="7873327" y="946091"/>
                <a:ext cx="688367" cy="628787"/>
                <a:chOff x="2979384" y="2382166"/>
                <a:chExt cx="688367" cy="628787"/>
              </a:xfrm>
            </p:grpSpPr>
            <p:cxnSp>
              <p:nvCxnSpPr>
                <p:cNvPr id="219" name="Straight Arrow Connector 218"/>
                <p:cNvCxnSpPr/>
                <p:nvPr/>
              </p:nvCxnSpPr>
              <p:spPr>
                <a:xfrm flipV="1">
                  <a:off x="3190593" y="2469213"/>
                  <a:ext cx="0" cy="365760"/>
                </a:xfrm>
                <a:prstGeom prst="straightConnector1">
                  <a:avLst/>
                </a:prstGeom>
                <a:ln w="12700">
                  <a:solidFill>
                    <a:srgbClr val="00B050"/>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3191740" y="2831612"/>
                  <a:ext cx="365760" cy="0"/>
                </a:xfrm>
                <a:prstGeom prst="line">
                  <a:avLst/>
                </a:prstGeom>
                <a:ln w="12700">
                  <a:solidFill>
                    <a:srgbClr val="1C87FC"/>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21" name="TextBox 220"/>
                    <p:cNvSpPr txBox="1"/>
                    <p:nvPr/>
                  </p:nvSpPr>
                  <p:spPr>
                    <a:xfrm>
                      <a:off x="3420027" y="2808926"/>
                      <a:ext cx="247724" cy="2020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1C87FC"/>
                                    </a:solidFill>
                                    <a:latin typeface="Cambria Math" panose="02040503050406030204" pitchFamily="18" charset="0"/>
                                  </a:rPr>
                                </m:ctrlPr>
                              </m:sSubPr>
                              <m:e>
                                <m:acc>
                                  <m:accPr>
                                    <m:chr m:val="̂"/>
                                    <m:ctrlPr>
                                      <a:rPr lang="en-US" sz="1500" b="0" i="1" smtClean="0">
                                        <a:solidFill>
                                          <a:srgbClr val="1C87FC"/>
                                        </a:solidFill>
                                        <a:latin typeface="Cambria Math" panose="02040503050406030204" pitchFamily="18" charset="0"/>
                                      </a:rPr>
                                    </m:ctrlPr>
                                  </m:accPr>
                                  <m:e>
                                    <m:r>
                                      <a:rPr lang="en-US" sz="1500" b="0" i="1" smtClean="0">
                                        <a:solidFill>
                                          <a:srgbClr val="1C87FC"/>
                                        </a:solidFill>
                                        <a:latin typeface="Cambria Math" panose="02040503050406030204" pitchFamily="18" charset="0"/>
                                      </a:rPr>
                                      <m:t>𝑐</m:t>
                                    </m:r>
                                  </m:e>
                                </m:acc>
                              </m:e>
                              <m:sub>
                                <m:r>
                                  <a:rPr lang="en-US" sz="1500" b="0" i="1" smtClean="0">
                                    <a:solidFill>
                                      <a:srgbClr val="1C87FC"/>
                                    </a:solidFill>
                                    <a:latin typeface="Cambria Math" panose="02040503050406030204" pitchFamily="18" charset="0"/>
                                  </a:rPr>
                                  <m:t>𝑧</m:t>
                                </m:r>
                              </m:sub>
                            </m:sSub>
                          </m:oMath>
                        </m:oMathPara>
                      </a14:m>
                      <a:endParaRPr lang="en-US" sz="1500" dirty="0">
                        <a:solidFill>
                          <a:srgbClr val="1C87FC"/>
                        </a:solidFill>
                      </a:endParaRPr>
                    </a:p>
                  </p:txBody>
                </p:sp>
              </mc:Choice>
              <mc:Fallback>
                <p:sp>
                  <p:nvSpPr>
                    <p:cNvPr id="221" name="TextBox 220"/>
                    <p:cNvSpPr txBox="1">
                      <a:spLocks noRot="1" noChangeAspect="1" noMove="1" noResize="1" noEditPoints="1" noAdjustHandles="1" noChangeArrowheads="1" noChangeShapeType="1" noTextEdit="1"/>
                    </p:cNvSpPr>
                    <p:nvPr/>
                  </p:nvSpPr>
                  <p:spPr>
                    <a:xfrm>
                      <a:off x="3420027" y="2808926"/>
                      <a:ext cx="247724" cy="202027"/>
                    </a:xfrm>
                    <a:prstGeom prst="rect">
                      <a:avLst/>
                    </a:prstGeom>
                    <a:blipFill>
                      <a:blip r:embed="rId13"/>
                      <a:stretch>
                        <a:fillRect t="-1887" r="-230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2" name="TextBox 221"/>
                    <p:cNvSpPr txBox="1"/>
                    <p:nvPr/>
                  </p:nvSpPr>
                  <p:spPr>
                    <a:xfrm>
                      <a:off x="2979384" y="2382166"/>
                      <a:ext cx="256943" cy="2133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00B050"/>
                                    </a:solidFill>
                                    <a:latin typeface="Cambria Math" panose="02040503050406030204" pitchFamily="18" charset="0"/>
                                  </a:rPr>
                                </m:ctrlPr>
                              </m:sSubPr>
                              <m:e>
                                <m:acc>
                                  <m:accPr>
                                    <m:chr m:val="̂"/>
                                    <m:ctrlPr>
                                      <a:rPr lang="en-US" sz="1500" b="0" i="1" smtClean="0">
                                        <a:solidFill>
                                          <a:srgbClr val="00B050"/>
                                        </a:solidFill>
                                        <a:latin typeface="Cambria Math" panose="02040503050406030204" pitchFamily="18" charset="0"/>
                                      </a:rPr>
                                    </m:ctrlPr>
                                  </m:accPr>
                                  <m:e>
                                    <m:r>
                                      <a:rPr lang="en-US" sz="1500" b="0" i="1" smtClean="0">
                                        <a:solidFill>
                                          <a:srgbClr val="00B050"/>
                                        </a:solidFill>
                                        <a:latin typeface="Cambria Math" panose="02040503050406030204" pitchFamily="18" charset="0"/>
                                      </a:rPr>
                                      <m:t>𝑐</m:t>
                                    </m:r>
                                  </m:e>
                                </m:acc>
                              </m:e>
                              <m:sub>
                                <m:r>
                                  <a:rPr lang="en-US" sz="1500" b="0" i="1" smtClean="0">
                                    <a:solidFill>
                                      <a:srgbClr val="00B050"/>
                                    </a:solidFill>
                                    <a:latin typeface="Cambria Math" panose="02040503050406030204" pitchFamily="18" charset="0"/>
                                  </a:rPr>
                                  <m:t>𝑦</m:t>
                                </m:r>
                              </m:sub>
                            </m:sSub>
                          </m:oMath>
                        </m:oMathPara>
                      </a14:m>
                      <a:endParaRPr lang="en-US" sz="1500" dirty="0">
                        <a:solidFill>
                          <a:srgbClr val="00B050"/>
                        </a:solidFill>
                      </a:endParaRPr>
                    </a:p>
                  </p:txBody>
                </p:sp>
              </mc:Choice>
              <mc:Fallback>
                <p:sp>
                  <p:nvSpPr>
                    <p:cNvPr id="222" name="TextBox 221"/>
                    <p:cNvSpPr txBox="1">
                      <a:spLocks noRot="1" noChangeAspect="1" noMove="1" noResize="1" noEditPoints="1" noAdjustHandles="1" noChangeArrowheads="1" noChangeShapeType="1" noTextEdit="1"/>
                    </p:cNvSpPr>
                    <p:nvPr/>
                  </p:nvSpPr>
                  <p:spPr>
                    <a:xfrm>
                      <a:off x="2979384" y="2382166"/>
                      <a:ext cx="256943" cy="213372"/>
                    </a:xfrm>
                    <a:prstGeom prst="rect">
                      <a:avLst/>
                    </a:prstGeom>
                    <a:blipFill>
                      <a:blip r:embed="rId14"/>
                      <a:stretch>
                        <a:fillRect r="-20896"/>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18" name="TextBox 217" hidden="1"/>
                  <p:cNvSpPr txBox="1"/>
                  <p:nvPr/>
                </p:nvSpPr>
                <p:spPr>
                  <a:xfrm>
                    <a:off x="8060686" y="1187609"/>
                    <a:ext cx="244475" cy="1924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i="1" smtClean="0">
                                  <a:latin typeface="Cambria Math" panose="02040503050406030204" pitchFamily="18" charset="0"/>
                                </a:rPr>
                              </m:ctrlPr>
                            </m:dPr>
                            <m:e>
                              <m:r>
                                <a:rPr lang="en-US" sz="1400" b="0" i="1" smtClean="0">
                                  <a:latin typeface="Cambria Math" panose="02040503050406030204" pitchFamily="18" charset="0"/>
                                </a:rPr>
                                <m:t>𝐶</m:t>
                              </m:r>
                            </m:e>
                          </m:d>
                        </m:oMath>
                      </m:oMathPara>
                    </a14:m>
                    <a:endParaRPr lang="en-US" sz="1400" dirty="0"/>
                  </a:p>
                </p:txBody>
              </p:sp>
            </mc:Choice>
            <mc:Fallback xmlns="">
              <p:sp>
                <p:nvSpPr>
                  <p:cNvPr id="218" name="TextBox 217" hidden="1"/>
                  <p:cNvSpPr txBox="1">
                    <a:spLocks noRot="1" noChangeAspect="1" noMove="1" noResize="1" noEditPoints="1" noAdjustHandles="1" noChangeArrowheads="1" noChangeShapeType="1" noTextEdit="1"/>
                  </p:cNvSpPr>
                  <p:nvPr/>
                </p:nvSpPr>
                <p:spPr>
                  <a:xfrm>
                    <a:off x="8060686" y="1187609"/>
                    <a:ext cx="244475" cy="192407"/>
                  </a:xfrm>
                  <a:prstGeom prst="rect">
                    <a:avLst/>
                  </a:prstGeom>
                  <a:blipFill>
                    <a:blip r:embed="rId15"/>
                    <a:stretch>
                      <a:fillRect/>
                    </a:stretch>
                  </a:blipFill>
                </p:spPr>
                <p:txBody>
                  <a:bodyPr/>
                  <a:lstStyle/>
                  <a:p>
                    <a:r>
                      <a:rPr lang="en-US">
                        <a:noFill/>
                      </a:rPr>
                      <a:t> </a:t>
                    </a:r>
                  </a:p>
                </p:txBody>
              </p:sp>
            </mc:Fallback>
          </mc:AlternateContent>
        </p:grpSp>
        <p:grpSp>
          <p:nvGrpSpPr>
            <p:cNvPr id="200" name="Origi-pivot"/>
            <p:cNvGrpSpPr/>
            <p:nvPr/>
          </p:nvGrpSpPr>
          <p:grpSpPr>
            <a:xfrm>
              <a:off x="6480354" y="2785493"/>
              <a:ext cx="100583" cy="100583"/>
              <a:chOff x="3007294" y="4027686"/>
              <a:chExt cx="62880" cy="62880"/>
            </a:xfrm>
          </p:grpSpPr>
          <p:sp>
            <p:nvSpPr>
              <p:cNvPr id="213" name="Oval 212"/>
              <p:cNvSpPr/>
              <p:nvPr/>
            </p:nvSpPr>
            <p:spPr>
              <a:xfrm>
                <a:off x="3007294" y="4027686"/>
                <a:ext cx="62880" cy="628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 name="Oval 213"/>
              <p:cNvSpPr/>
              <p:nvPr/>
            </p:nvSpPr>
            <p:spPr>
              <a:xfrm>
                <a:off x="3024772" y="4045162"/>
                <a:ext cx="28582" cy="285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1" name="Arc 200"/>
            <p:cNvSpPr/>
            <p:nvPr/>
          </p:nvSpPr>
          <p:spPr>
            <a:xfrm>
              <a:off x="4235575" y="2017043"/>
              <a:ext cx="1352984" cy="1352984"/>
            </a:xfrm>
            <a:prstGeom prst="arc">
              <a:avLst>
                <a:gd name="adj1" fmla="val 7507062"/>
                <a:gd name="adj2" fmla="val 10348981"/>
              </a:avLst>
            </a:prstGeom>
            <a:ln w="12700">
              <a:solidFill>
                <a:schemeClr val="tx1">
                  <a:lumMod val="95000"/>
                  <a:lumOff val="5000"/>
                </a:schemeClr>
              </a:solidFill>
              <a:headEnd type="arrow" w="sm" len="sm"/>
              <a:tailEnd type="none" w="med" len="sm"/>
            </a:ln>
            <a:scene3d>
              <a:camera prst="perspectiveRelaxedModerately"/>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4" name="TextBox 203"/>
            <p:cNvSpPr txBox="1"/>
            <p:nvPr/>
          </p:nvSpPr>
          <p:spPr>
            <a:xfrm>
              <a:off x="3348765" y="1901324"/>
              <a:ext cx="959686" cy="353943"/>
            </a:xfrm>
            <a:prstGeom prst="rect">
              <a:avLst/>
            </a:prstGeom>
            <a:noFill/>
          </p:spPr>
          <p:txBody>
            <a:bodyPr wrap="none" rtlCol="0">
              <a:spAutoFit/>
            </a:bodyPr>
            <a:lstStyle/>
            <a:p>
              <a:r>
                <a:rPr lang="en-US" sz="1700" dirty="0">
                  <a:solidFill>
                    <a:schemeClr val="tx1">
                      <a:lumMod val="65000"/>
                      <a:lumOff val="35000"/>
                    </a:schemeClr>
                  </a:solidFill>
                </a:rPr>
                <a:t>Chief ray</a:t>
              </a:r>
            </a:p>
          </p:txBody>
        </p:sp>
        <p:grpSp>
          <p:nvGrpSpPr>
            <p:cNvPr id="12" name="Group 11" hidden="1"/>
            <p:cNvGrpSpPr/>
            <p:nvPr/>
          </p:nvGrpSpPr>
          <p:grpSpPr>
            <a:xfrm>
              <a:off x="6527627" y="2093717"/>
              <a:ext cx="4313506" cy="2463321"/>
              <a:chOff x="6529899" y="1778261"/>
              <a:chExt cx="4313506" cy="2463321"/>
            </a:xfrm>
          </p:grpSpPr>
          <p:sp>
            <p:nvSpPr>
              <p:cNvPr id="266" name="TextBox 265"/>
              <p:cNvSpPr txBox="1"/>
              <p:nvPr/>
            </p:nvSpPr>
            <p:spPr>
              <a:xfrm>
                <a:off x="7213885" y="3933805"/>
                <a:ext cx="3629520"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Lens pivot &amp; origin of camera coordinate frame</a:t>
                </a:r>
              </a:p>
            </p:txBody>
          </p:sp>
          <p:sp>
            <p:nvSpPr>
              <p:cNvPr id="267" name="Arc 266"/>
              <p:cNvSpPr/>
              <p:nvPr/>
            </p:nvSpPr>
            <p:spPr>
              <a:xfrm>
                <a:off x="6529899" y="1778261"/>
                <a:ext cx="1571655" cy="2313184"/>
              </a:xfrm>
              <a:prstGeom prst="arc">
                <a:avLst>
                  <a:gd name="adj1" fmla="val 5550906"/>
                  <a:gd name="adj2" fmla="val 10876023"/>
                </a:avLst>
              </a:prstGeom>
              <a:ln w="6350">
                <a:solidFill>
                  <a:schemeClr val="tx1">
                    <a:lumMod val="65000"/>
                    <a:lumOff val="35000"/>
                  </a:schemeClr>
                </a:solidFill>
                <a:headEnd type="none"/>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9" name="Rectangle 8"/>
                <p:cNvSpPr/>
                <p:nvPr/>
              </p:nvSpPr>
              <p:spPr>
                <a:xfrm>
                  <a:off x="2319556" y="2144960"/>
                  <a:ext cx="354584" cy="3847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1900" b="1">
                            <a:solidFill>
                              <a:srgbClr val="3A9AFF"/>
                            </a:solidFill>
                            <a:latin typeface="Cambria Math" panose="02040503050406030204" pitchFamily="18" charset="0"/>
                          </a:rPr>
                          <m:t>x</m:t>
                        </m:r>
                      </m:oMath>
                    </m:oMathPara>
                  </a14:m>
                  <a:endParaRPr lang="en-US" sz="1900" dirty="0"/>
                </a:p>
              </p:txBody>
            </p:sp>
          </mc:Choice>
          <mc:Fallback xmlns="">
            <p:sp>
              <p:nvSpPr>
                <p:cNvPr id="9" name="Rectangle 8"/>
                <p:cNvSpPr>
                  <a:spLocks noRot="1" noChangeAspect="1" noMove="1" noResize="1" noEditPoints="1" noAdjustHandles="1" noChangeArrowheads="1" noChangeShapeType="1" noTextEdit="1"/>
                </p:cNvSpPr>
                <p:nvPr/>
              </p:nvSpPr>
              <p:spPr>
                <a:xfrm>
                  <a:off x="2319556" y="2144960"/>
                  <a:ext cx="354584" cy="384721"/>
                </a:xfrm>
                <a:prstGeom prst="rect">
                  <a:avLst/>
                </a:prstGeom>
                <a:blipFill>
                  <a:blip r:embed="rId16"/>
                  <a:stretch>
                    <a:fillRect/>
                  </a:stretch>
                </a:blipFill>
              </p:spPr>
              <p:txBody>
                <a:bodyPr/>
                <a:lstStyle/>
                <a:p>
                  <a:r>
                    <a:rPr lang="en-US">
                      <a:noFill/>
                    </a:rPr>
                    <a:t> </a:t>
                  </a:r>
                </a:p>
              </p:txBody>
            </p:sp>
          </mc:Fallback>
        </mc:AlternateContent>
        <p:grpSp>
          <p:nvGrpSpPr>
            <p:cNvPr id="10" name="Group 9"/>
            <p:cNvGrpSpPr/>
            <p:nvPr/>
          </p:nvGrpSpPr>
          <p:grpSpPr>
            <a:xfrm>
              <a:off x="3853962" y="1425444"/>
              <a:ext cx="1803892" cy="1000982"/>
              <a:chOff x="617908" y="3281610"/>
              <a:chExt cx="1803892" cy="1000982"/>
            </a:xfrm>
          </p:grpSpPr>
          <p:sp>
            <p:nvSpPr>
              <p:cNvPr id="116" name="Rectangle 115"/>
              <p:cNvSpPr/>
              <p:nvPr/>
            </p:nvSpPr>
            <p:spPr>
              <a:xfrm>
                <a:off x="617908" y="3281610"/>
                <a:ext cx="1683650" cy="369332"/>
              </a:xfrm>
              <a:prstGeom prst="rect">
                <a:avLst/>
              </a:prstGeom>
            </p:spPr>
            <p:txBody>
              <a:bodyPr wrap="square">
                <a:spAutoFit/>
              </a:bodyPr>
              <a:lstStyle/>
              <a:p>
                <a:r>
                  <a:rPr lang="en-US" dirty="0">
                    <a:solidFill>
                      <a:srgbClr val="17B2B6"/>
                    </a:solidFill>
                    <a:latin typeface="Euclid" panose="02020503060505020303" pitchFamily="18" charset="0"/>
                    <a:ea typeface="Segoe UI Symbol" pitchFamily="34" charset="0"/>
                  </a:rPr>
                  <a:t>Entrance pupil</a:t>
                </a:r>
                <a:endParaRPr lang="en-US" dirty="0">
                  <a:solidFill>
                    <a:srgbClr val="17B2B6"/>
                  </a:solidFill>
                </a:endParaRPr>
              </a:p>
            </p:txBody>
          </p:sp>
          <p:sp>
            <p:nvSpPr>
              <p:cNvPr id="117" name="Arc 116"/>
              <p:cNvSpPr/>
              <p:nvPr/>
            </p:nvSpPr>
            <p:spPr>
              <a:xfrm>
                <a:off x="1550731" y="3386822"/>
                <a:ext cx="871069" cy="895770"/>
              </a:xfrm>
              <a:prstGeom prst="arc">
                <a:avLst>
                  <a:gd name="adj1" fmla="val 17834929"/>
                  <a:gd name="adj2" fmla="val 234645"/>
                </a:avLst>
              </a:prstGeom>
              <a:ln w="6350">
                <a:solidFill>
                  <a:schemeClr val="tx1">
                    <a:lumMod val="65000"/>
                    <a:lumOff val="35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1" name="Group 10"/>
            <p:cNvGrpSpPr/>
            <p:nvPr/>
          </p:nvGrpSpPr>
          <p:grpSpPr>
            <a:xfrm>
              <a:off x="7385022" y="1008461"/>
              <a:ext cx="1517127" cy="1272441"/>
              <a:chOff x="8709431" y="3563951"/>
              <a:chExt cx="1517127" cy="1272441"/>
            </a:xfrm>
          </p:grpSpPr>
          <p:sp>
            <p:nvSpPr>
              <p:cNvPr id="119" name="Rectangle 118"/>
              <p:cNvSpPr/>
              <p:nvPr/>
            </p:nvSpPr>
            <p:spPr>
              <a:xfrm>
                <a:off x="9001301" y="3563951"/>
                <a:ext cx="1225257" cy="369332"/>
              </a:xfrm>
              <a:prstGeom prst="rect">
                <a:avLst/>
              </a:prstGeom>
            </p:spPr>
            <p:txBody>
              <a:bodyPr wrap="square">
                <a:spAutoFit/>
              </a:bodyPr>
              <a:lstStyle/>
              <a:p>
                <a:r>
                  <a:rPr lang="en-US" dirty="0">
                    <a:solidFill>
                      <a:srgbClr val="17B2B6"/>
                    </a:solidFill>
                    <a:latin typeface="Euclid" panose="02020503060505020303" pitchFamily="18" charset="0"/>
                    <a:ea typeface="Segoe UI Symbol" pitchFamily="34" charset="0"/>
                  </a:rPr>
                  <a:t>Exit pupil</a:t>
                </a:r>
              </a:p>
            </p:txBody>
          </p:sp>
          <p:sp>
            <p:nvSpPr>
              <p:cNvPr id="120" name="Arc 119"/>
              <p:cNvSpPr/>
              <p:nvPr/>
            </p:nvSpPr>
            <p:spPr>
              <a:xfrm>
                <a:off x="8709431" y="3686067"/>
                <a:ext cx="1044296" cy="1150325"/>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68" name="Arc 67"/>
            <p:cNvSpPr/>
            <p:nvPr/>
          </p:nvSpPr>
          <p:spPr>
            <a:xfrm>
              <a:off x="3364588" y="1872992"/>
              <a:ext cx="1044296" cy="1150325"/>
            </a:xfrm>
            <a:prstGeom prst="arc">
              <a:avLst>
                <a:gd name="adj1" fmla="val 10724335"/>
                <a:gd name="adj2" fmla="val 12674867"/>
              </a:avLst>
            </a:prstGeom>
            <a:ln w="6350">
              <a:solidFill>
                <a:schemeClr val="tx1">
                  <a:lumMod val="50000"/>
                  <a:lumOff val="50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Isosceles Triangle 7"/>
            <p:cNvSpPr/>
            <p:nvPr/>
          </p:nvSpPr>
          <p:spPr>
            <a:xfrm>
              <a:off x="6432834" y="2924194"/>
              <a:ext cx="199728" cy="259289"/>
            </a:xfrm>
            <a:prstGeom prst="triangl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 name="Group 1"/>
          <p:cNvGrpSpPr/>
          <p:nvPr/>
        </p:nvGrpSpPr>
        <p:grpSpPr>
          <a:xfrm>
            <a:off x="1127475" y="4792779"/>
            <a:ext cx="10729856" cy="1687114"/>
            <a:chOff x="1127475" y="4792779"/>
            <a:chExt cx="10729856" cy="1687114"/>
          </a:xfrm>
        </p:grpSpPr>
        <p:sp>
          <p:nvSpPr>
            <p:cNvPr id="21" name="Rectangle 20"/>
            <p:cNvSpPr/>
            <p:nvPr/>
          </p:nvSpPr>
          <p:spPr>
            <a:xfrm>
              <a:off x="4415604" y="4792779"/>
              <a:ext cx="3191019" cy="1061556"/>
            </a:xfrm>
            <a:prstGeom prst="rect">
              <a:avLst/>
            </a:prstGeom>
            <a:solidFill>
              <a:schemeClr val="bg1">
                <a:lumMod val="9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77" name="Rectangle 176"/>
                <p:cNvSpPr/>
                <p:nvPr/>
              </p:nvSpPr>
              <p:spPr>
                <a:xfrm>
                  <a:off x="4330430" y="4897022"/>
                  <a:ext cx="3365601" cy="9573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1" i="1">
                                <a:latin typeface="Cambria Math" panose="02040503050406030204" pitchFamily="18" charset="0"/>
                              </a:rPr>
                            </m:ctrlPr>
                          </m:accPr>
                          <m:e>
                            <m:r>
                              <a:rPr lang="en-US" b="1" i="1">
                                <a:latin typeface="Cambria Math" panose="02040503050406030204" pitchFamily="18" charset="0"/>
                              </a:rPr>
                              <m:t>𝒍</m:t>
                            </m:r>
                          </m:e>
                        </m:acc>
                        <m:r>
                          <a:rPr lang="en-US" b="0" i="0">
                            <a:latin typeface="Cambria Math" panose="02040503050406030204" pitchFamily="18" charset="0"/>
                          </a:rPr>
                          <m:t>=</m:t>
                        </m:r>
                        <m:f>
                          <m:fPr>
                            <m:ctrlPr>
                              <a:rPr lang="en-US" b="0" i="1">
                                <a:latin typeface="Cambria Math" panose="02040503050406030204" pitchFamily="18" charset="0"/>
                              </a:rPr>
                            </m:ctrlPr>
                          </m:fPr>
                          <m:num>
                            <m:r>
                              <a:rPr lang="en-US" b="0" i="0">
                                <a:latin typeface="Cambria Math" panose="02040503050406030204" pitchFamily="18" charset="0"/>
                              </a:rPr>
                              <m:t>1</m:t>
                            </m:r>
                          </m:num>
                          <m:den>
                            <m:rad>
                              <m:radPr>
                                <m:degHide m:val="on"/>
                                <m:ctrlPr>
                                  <a:rPr lang="en-US" b="0" i="1">
                                    <a:latin typeface="Cambria Math" panose="02040503050406030204" pitchFamily="18" charset="0"/>
                                  </a:rPr>
                                </m:ctrlPr>
                              </m:radPr>
                              <m:deg/>
                              <m:e>
                                <m:r>
                                  <a:rPr lang="en-US" b="0" i="0">
                                    <a:latin typeface="Cambria Math" panose="02040503050406030204" pitchFamily="18" charset="0"/>
                                  </a:rPr>
                                  <m:t>1+</m:t>
                                </m:r>
                                <m:d>
                                  <m:dPr>
                                    <m:ctrlPr>
                                      <a:rPr lang="en-US" b="0" i="1">
                                        <a:latin typeface="Cambria Math" panose="02040503050406030204" pitchFamily="18" charset="0"/>
                                      </a:rPr>
                                    </m:ctrlPr>
                                  </m:dPr>
                                  <m:e>
                                    <m:sSubSup>
                                      <m:sSubSupPr>
                                        <m:ctrlPr>
                                          <a:rPr lang="en-US" b="0" i="1">
                                            <a:latin typeface="Cambria Math" panose="02040503050406030204" pitchFamily="18" charset="0"/>
                                          </a:rPr>
                                        </m:ctrlPr>
                                      </m:sSubSupPr>
                                      <m:e>
                                        <m:r>
                                          <a:rPr lang="en-US" b="0" i="1" smtClean="0">
                                            <a:solidFill>
                                              <a:srgbClr val="FF0000"/>
                                            </a:solidFill>
                                            <a:latin typeface="Cambria Math" panose="02040503050406030204" pitchFamily="18" charset="0"/>
                                          </a:rPr>
                                          <m:t>𝑚</m:t>
                                        </m:r>
                                      </m:e>
                                      <m:sub>
                                        <m:r>
                                          <a:rPr lang="en-US" b="0" i="1" smtClean="0">
                                            <a:solidFill>
                                              <a:srgbClr val="FF0000"/>
                                            </a:solidFill>
                                            <a:latin typeface="Cambria Math" panose="02040503050406030204" pitchFamily="18" charset="0"/>
                                          </a:rPr>
                                          <m:t>𝑝</m:t>
                                        </m:r>
                                      </m:sub>
                                      <m:sup>
                                        <m:r>
                                          <a:rPr lang="en-US" b="0" i="0">
                                            <a:latin typeface="Cambria Math" panose="02040503050406030204" pitchFamily="18" charset="0"/>
                                          </a:rPr>
                                          <m:t>2</m:t>
                                        </m:r>
                                      </m:sup>
                                    </m:sSubSup>
                                    <m:r>
                                      <a:rPr lang="en-US" b="0" i="0">
                                        <a:latin typeface="Cambria Math" panose="02040503050406030204" pitchFamily="18" charset="0"/>
                                      </a:rPr>
                                      <m:t>−1</m:t>
                                    </m:r>
                                  </m:e>
                                </m:d>
                                <m:sSubSup>
                                  <m:sSubSupPr>
                                    <m:ctrlPr>
                                      <a:rPr lang="en-US" b="0" i="1">
                                        <a:latin typeface="Cambria Math" panose="02040503050406030204" pitchFamily="18" charset="0"/>
                                      </a:rPr>
                                    </m:ctrlPr>
                                  </m:sSubSupPr>
                                  <m:e>
                                    <m:r>
                                      <a:rPr lang="en-US" b="0" i="1">
                                        <a:latin typeface="Cambria Math" panose="02040503050406030204" pitchFamily="18" charset="0"/>
                                      </a:rPr>
                                      <m:t>𝑛</m:t>
                                    </m:r>
                                  </m:e>
                                  <m:sub>
                                    <m:r>
                                      <a:rPr lang="en-US" b="0" i="1">
                                        <a:latin typeface="Cambria Math" panose="02040503050406030204" pitchFamily="18" charset="0"/>
                                      </a:rPr>
                                      <m:t>𝑅</m:t>
                                    </m:r>
                                  </m:sub>
                                  <m:sup>
                                    <m:r>
                                      <a:rPr lang="en-US" b="0" i="0">
                                        <a:latin typeface="Cambria Math" panose="02040503050406030204" pitchFamily="18" charset="0"/>
                                      </a:rPr>
                                      <m:t>2</m:t>
                                    </m:r>
                                  </m:sup>
                                </m:sSubSup>
                              </m:e>
                            </m:rad>
                          </m:den>
                        </m:f>
                        <m:sPre>
                          <m:sPrePr>
                            <m:ctrlPr>
                              <a:rPr lang="en-US" b="0" i="1">
                                <a:latin typeface="Cambria Math" panose="02040503050406030204" pitchFamily="18" charset="0"/>
                              </a:rPr>
                            </m:ctrlPr>
                          </m:sPrePr>
                          <m:sub>
                            <m:r>
                              <a:rPr lang="en-US" b="0" i="0">
                                <a:latin typeface="Cambria Math" panose="02040503050406030204" pitchFamily="18" charset="0"/>
                              </a:rPr>
                              <m:t> </m:t>
                            </m:r>
                          </m:sub>
                          <m:sup>
                            <m:r>
                              <a:rPr lang="en-US" b="0" i="0">
                                <a:latin typeface="Cambria Math" panose="02040503050406030204" pitchFamily="18" charset="0"/>
                              </a:rPr>
                              <m:t> </m:t>
                            </m:r>
                          </m:sup>
                          <m:e>
                            <m:sSub>
                              <m:sSubPr>
                                <m:ctrlPr>
                                  <a:rPr lang="en-US" b="0" i="1">
                                    <a:latin typeface="Cambria Math" panose="02040503050406030204" pitchFamily="18" charset="0"/>
                                  </a:rPr>
                                </m:ctrlPr>
                              </m:sSubPr>
                              <m:e>
                                <m:r>
                                  <a:rPr lang="en-US" b="0" i="1">
                                    <a:latin typeface="Cambria Math" panose="02040503050406030204" pitchFamily="18" charset="0"/>
                                  </a:rPr>
                                  <m:t>𝑅</m:t>
                                </m:r>
                              </m:e>
                              <m:sub>
                                <m:r>
                                  <a:rPr lang="en-US" b="0" i="0">
                                    <a:latin typeface="Cambria Math" panose="02040503050406030204" pitchFamily="18" charset="0"/>
                                  </a:rPr>
                                  <m:t>𝓁</m:t>
                                </m:r>
                              </m:sub>
                            </m:sSub>
                          </m:e>
                        </m:sPre>
                        <m:sSub>
                          <m:sSubPr>
                            <m:ctrlPr>
                              <a:rPr lang="en-US" b="0" i="1" smtClean="0">
                                <a:solidFill>
                                  <a:srgbClr val="FF0000"/>
                                </a:solidFill>
                                <a:latin typeface="Cambria Math" panose="02040503050406030204" pitchFamily="18" charset="0"/>
                              </a:rPr>
                            </m:ctrlPr>
                          </m:sSubPr>
                          <m:e>
                            <m:r>
                              <a:rPr lang="en-US" b="0" i="1">
                                <a:solidFill>
                                  <a:srgbClr val="FF0000"/>
                                </a:solidFill>
                                <a:latin typeface="Cambria Math" panose="02040503050406030204" pitchFamily="18" charset="0"/>
                              </a:rPr>
                              <m:t>𝑀</m:t>
                            </m:r>
                          </m:e>
                          <m:sub>
                            <m:r>
                              <a:rPr lang="en-US" b="0" i="1">
                                <a:solidFill>
                                  <a:srgbClr val="FF0000"/>
                                </a:solidFill>
                                <a:latin typeface="Cambria Math" panose="02040503050406030204" pitchFamily="18" charset="0"/>
                              </a:rPr>
                              <m:t>𝑝</m:t>
                            </m:r>
                          </m:sub>
                        </m:sSub>
                        <m:sSubSup>
                          <m:sSubSupPr>
                            <m:ctrlPr>
                              <a:rPr lang="en-US" b="0" i="1">
                                <a:latin typeface="Cambria Math" panose="02040503050406030204" pitchFamily="18" charset="0"/>
                              </a:rPr>
                            </m:ctrlPr>
                          </m:sSubSupPr>
                          <m:e>
                            <m:r>
                              <a:rPr lang="en-US" b="0" i="1">
                                <a:latin typeface="Cambria Math" panose="02040503050406030204" pitchFamily="18" charset="0"/>
                              </a:rPr>
                              <m:t>𝑅</m:t>
                            </m:r>
                          </m:e>
                          <m:sub>
                            <m:r>
                              <a:rPr lang="en-US" b="0" i="0">
                                <a:latin typeface="Cambria Math" panose="02040503050406030204" pitchFamily="18" charset="0"/>
                              </a:rPr>
                              <m:t>𝓁</m:t>
                            </m:r>
                          </m:sub>
                          <m:sup>
                            <m:r>
                              <a:rPr lang="en-US" b="0" i="1">
                                <a:latin typeface="Cambria Math" panose="02040503050406030204" pitchFamily="18" charset="0"/>
                              </a:rPr>
                              <m:t>𝑇</m:t>
                            </m:r>
                          </m:sup>
                        </m:sSubSup>
                        <m:r>
                          <a:rPr lang="en-US" b="1" i="1">
                            <a:latin typeface="Cambria Math" panose="02040503050406030204" pitchFamily="18" charset="0"/>
                          </a:rPr>
                          <m:t>𝒍</m:t>
                        </m:r>
                      </m:oMath>
                    </m:oMathPara>
                  </a14:m>
                  <a:endParaRPr lang="en-US" dirty="0"/>
                </a:p>
              </p:txBody>
            </p:sp>
          </mc:Choice>
          <mc:Fallback xmlns="">
            <p:sp>
              <p:nvSpPr>
                <p:cNvPr id="177" name="Rectangle 176"/>
                <p:cNvSpPr>
                  <a:spLocks noRot="1" noChangeAspect="1" noMove="1" noResize="1" noEditPoints="1" noAdjustHandles="1" noChangeArrowheads="1" noChangeShapeType="1" noTextEdit="1"/>
                </p:cNvSpPr>
                <p:nvPr/>
              </p:nvSpPr>
              <p:spPr>
                <a:xfrm>
                  <a:off x="4330430" y="4897022"/>
                  <a:ext cx="3365601" cy="957313"/>
                </a:xfrm>
                <a:prstGeom prst="rect">
                  <a:avLst/>
                </a:prstGeom>
                <a:blipFill>
                  <a:blip r:embed="rId17"/>
                  <a:stretch>
                    <a:fillRect/>
                  </a:stretch>
                </a:blipFill>
              </p:spPr>
              <p:txBody>
                <a:bodyPr/>
                <a:lstStyle/>
                <a:p>
                  <a:r>
                    <a:rPr lang="en-US">
                      <a:noFill/>
                    </a:rPr>
                    <a:t> </a:t>
                  </a:r>
                </a:p>
              </p:txBody>
            </p:sp>
          </mc:Fallback>
        </mc:AlternateContent>
        <p:sp>
          <p:nvSpPr>
            <p:cNvPr id="178" name="TextBox 177"/>
            <p:cNvSpPr txBox="1"/>
            <p:nvPr/>
          </p:nvSpPr>
          <p:spPr>
            <a:xfrm>
              <a:off x="8089223" y="5152693"/>
              <a:ext cx="2991424" cy="646331"/>
            </a:xfrm>
            <a:prstGeom prst="rect">
              <a:avLst/>
            </a:prstGeom>
            <a:noFill/>
          </p:spPr>
          <p:txBody>
            <a:bodyPr wrap="squar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Chief ray’s direction cosine at the output (image space)</a:t>
              </a:r>
            </a:p>
          </p:txBody>
        </p:sp>
        <p:sp>
          <p:nvSpPr>
            <p:cNvPr id="179" name="TextBox 178"/>
            <p:cNvSpPr txBox="1"/>
            <p:nvPr/>
          </p:nvSpPr>
          <p:spPr>
            <a:xfrm>
              <a:off x="1127475" y="5152693"/>
              <a:ext cx="2832844" cy="646331"/>
            </a:xfrm>
            <a:prstGeom prst="rect">
              <a:avLst/>
            </a:prstGeom>
            <a:noFill/>
          </p:spPr>
          <p:txBody>
            <a:bodyPr wrap="square" rtlCol="0">
              <a:spAutoFit/>
            </a:bodyPr>
            <a:lstStyle/>
            <a:p>
              <a:pPr algn="r"/>
              <a:r>
                <a:rPr lang="en-US" dirty="0">
                  <a:solidFill>
                    <a:schemeClr val="tx1">
                      <a:lumMod val="75000"/>
                      <a:lumOff val="25000"/>
                    </a:schemeClr>
                  </a:solidFill>
                  <a:latin typeface="Times New Roman" panose="02020603050405020304" pitchFamily="18" charset="0"/>
                  <a:cs typeface="Times New Roman" panose="02020603050405020304" pitchFamily="18" charset="0"/>
                </a:rPr>
                <a:t>Chief ray’s direction cosine at the input (object space)</a:t>
              </a:r>
            </a:p>
          </p:txBody>
        </p:sp>
        <mc:AlternateContent xmlns:mc="http://schemas.openxmlformats.org/markup-compatibility/2006" xmlns:a14="http://schemas.microsoft.com/office/drawing/2010/main">
          <mc:Choice Requires="a14">
            <p:sp>
              <p:nvSpPr>
                <p:cNvPr id="20" name="TextBox 19"/>
                <p:cNvSpPr txBox="1"/>
                <p:nvPr/>
              </p:nvSpPr>
              <p:spPr>
                <a:xfrm>
                  <a:off x="4389737" y="6073307"/>
                  <a:ext cx="3536082" cy="406586"/>
                </a:xfrm>
                <a:prstGeom prst="rect">
                  <a:avLst/>
                </a:prstGeom>
                <a:noFill/>
              </p:spPr>
              <p:txBody>
                <a:bodyPr wrap="square" rtlCol="0">
                  <a:spAutoFit/>
                </a:bodyPr>
                <a:lstStyle/>
                <a:p>
                  <a14:m>
                    <m:oMath xmlns:m="http://schemas.openxmlformats.org/officeDocument/2006/math">
                      <m:sSub>
                        <m:sSubPr>
                          <m:ctrlPr>
                            <a:rPr lang="en-US" i="1" smtClean="0">
                              <a:solidFill>
                                <a:schemeClr val="tx1">
                                  <a:lumMod val="65000"/>
                                  <a:lumOff val="35000"/>
                                </a:schemeClr>
                              </a:solidFill>
                              <a:latin typeface="Cambria Math" panose="02040503050406030204" pitchFamily="18" charset="0"/>
                            </a:rPr>
                          </m:ctrlPr>
                        </m:sSubPr>
                        <m:e>
                          <m:r>
                            <a:rPr lang="en-US" i="1">
                              <a:solidFill>
                                <a:schemeClr val="tx1">
                                  <a:lumMod val="65000"/>
                                  <a:lumOff val="35000"/>
                                </a:schemeClr>
                              </a:solidFill>
                              <a:latin typeface="Cambria Math" panose="02040503050406030204" pitchFamily="18" charset="0"/>
                            </a:rPr>
                            <m:t>𝑛</m:t>
                          </m:r>
                        </m:e>
                        <m:sub>
                          <m:r>
                            <a:rPr lang="en-US" i="1">
                              <a:solidFill>
                                <a:schemeClr val="tx1">
                                  <a:lumMod val="65000"/>
                                  <a:lumOff val="35000"/>
                                </a:schemeClr>
                              </a:solidFill>
                              <a:latin typeface="Cambria Math" panose="02040503050406030204" pitchFamily="18" charset="0"/>
                            </a:rPr>
                            <m:t>𝑅</m:t>
                          </m:r>
                        </m:sub>
                      </m:sSub>
                      <m:r>
                        <a:rPr lang="en-US" i="1">
                          <a:solidFill>
                            <a:schemeClr val="tx1">
                              <a:lumMod val="65000"/>
                              <a:lumOff val="35000"/>
                            </a:schemeClr>
                          </a:solidFill>
                          <a:latin typeface="Cambria Math" panose="02040503050406030204" pitchFamily="18" charset="0"/>
                        </a:rPr>
                        <m:t>=</m:t>
                      </m:r>
                      <m:sSubSup>
                        <m:sSubSupPr>
                          <m:ctrlPr>
                            <a:rPr lang="en-US" i="1">
                              <a:solidFill>
                                <a:schemeClr val="tx1">
                                  <a:lumMod val="65000"/>
                                  <a:lumOff val="35000"/>
                                </a:schemeClr>
                              </a:solidFill>
                              <a:latin typeface="Cambria Math" panose="02040503050406030204" pitchFamily="18" charset="0"/>
                            </a:rPr>
                          </m:ctrlPr>
                        </m:sSubSupPr>
                        <m:e>
                          <m:r>
                            <a:rPr lang="en-US" b="1" i="1">
                              <a:solidFill>
                                <a:schemeClr val="tx1">
                                  <a:lumMod val="65000"/>
                                  <a:lumOff val="35000"/>
                                </a:schemeClr>
                              </a:solidFill>
                              <a:latin typeface="Cambria Math" panose="02040503050406030204" pitchFamily="18" charset="0"/>
                            </a:rPr>
                            <m:t>𝒓</m:t>
                          </m:r>
                        </m:e>
                        <m:sub>
                          <m:r>
                            <a:rPr lang="en-US" i="1">
                              <a:solidFill>
                                <a:schemeClr val="tx1">
                                  <a:lumMod val="65000"/>
                                  <a:lumOff val="35000"/>
                                </a:schemeClr>
                              </a:solidFill>
                              <a:latin typeface="Cambria Math" panose="02040503050406030204" pitchFamily="18" charset="0"/>
                            </a:rPr>
                            <m:t>𝓁</m:t>
                          </m:r>
                          <m:r>
                            <a:rPr lang="en-US" i="1">
                              <a:solidFill>
                                <a:schemeClr val="tx1">
                                  <a:lumMod val="65000"/>
                                  <a:lumOff val="35000"/>
                                </a:schemeClr>
                              </a:solidFill>
                              <a:latin typeface="Cambria Math" panose="02040503050406030204" pitchFamily="18" charset="0"/>
                            </a:rPr>
                            <m:t>,3</m:t>
                          </m:r>
                        </m:sub>
                        <m:sup>
                          <m:r>
                            <a:rPr lang="en-US" i="1">
                              <a:solidFill>
                                <a:schemeClr val="tx1">
                                  <a:lumMod val="65000"/>
                                  <a:lumOff val="35000"/>
                                </a:schemeClr>
                              </a:solidFill>
                              <a:latin typeface="Cambria Math" panose="02040503050406030204" pitchFamily="18" charset="0"/>
                            </a:rPr>
                            <m:t>𝑇</m:t>
                          </m:r>
                        </m:sup>
                      </m:sSubSup>
                      <m:r>
                        <a:rPr lang="en-US" b="1" i="1">
                          <a:solidFill>
                            <a:schemeClr val="tx1">
                              <a:lumMod val="65000"/>
                              <a:lumOff val="35000"/>
                            </a:schemeClr>
                          </a:solidFill>
                          <a:latin typeface="Cambria Math" panose="02040503050406030204" pitchFamily="18" charset="0"/>
                        </a:rPr>
                        <m:t>𝒍</m:t>
                      </m:r>
                    </m:oMath>
                  </a14:m>
                  <a:r>
                    <a:rPr lang="en-US" dirty="0">
                      <a:solidFill>
                        <a:schemeClr val="tx1">
                          <a:lumMod val="65000"/>
                          <a:lumOff val="35000"/>
                        </a:schemeClr>
                      </a:solidFill>
                    </a:rPr>
                    <a:t>, </a:t>
                  </a:r>
                  <a14:m>
                    <m:oMath xmlns:m="http://schemas.openxmlformats.org/officeDocument/2006/math">
                      <m:sSub>
                        <m:sSubPr>
                          <m:ctrlPr>
                            <a:rPr lang="en-US" b="0" i="1" smtClean="0">
                              <a:solidFill>
                                <a:schemeClr val="tx1">
                                  <a:lumMod val="65000"/>
                                  <a:lumOff val="35000"/>
                                </a:schemeClr>
                              </a:solidFill>
                              <a:latin typeface="Cambria Math" panose="02040503050406030204" pitchFamily="18" charset="0"/>
                            </a:rPr>
                          </m:ctrlPr>
                        </m:sSubPr>
                        <m:e>
                          <m:r>
                            <a:rPr lang="en-US" b="0" i="0" smtClean="0">
                              <a:solidFill>
                                <a:schemeClr val="tx1">
                                  <a:lumMod val="65000"/>
                                  <a:lumOff val="35000"/>
                                </a:schemeClr>
                              </a:solidFill>
                              <a:latin typeface="Cambria Math" panose="02040503050406030204" pitchFamily="18" charset="0"/>
                            </a:rPr>
                            <m:t> </m:t>
                          </m:r>
                          <m:r>
                            <m:rPr>
                              <m:sty m:val="p"/>
                            </m:rPr>
                            <a:rPr lang="en-US" b="0" i="0" smtClean="0">
                              <a:solidFill>
                                <a:schemeClr val="tx1">
                                  <a:lumMod val="65000"/>
                                  <a:lumOff val="35000"/>
                                </a:schemeClr>
                              </a:solidFill>
                              <a:latin typeface="Cambria Math" panose="02040503050406030204" pitchFamily="18" charset="0"/>
                            </a:rPr>
                            <m:t>M</m:t>
                          </m:r>
                        </m:e>
                        <m:sub>
                          <m:r>
                            <m:rPr>
                              <m:sty m:val="p"/>
                            </m:rPr>
                            <a:rPr lang="en-US" b="0" i="0" smtClean="0">
                              <a:solidFill>
                                <a:schemeClr val="tx1">
                                  <a:lumMod val="65000"/>
                                  <a:lumOff val="35000"/>
                                </a:schemeClr>
                              </a:solidFill>
                              <a:latin typeface="Cambria Math" panose="02040503050406030204" pitchFamily="18" charset="0"/>
                            </a:rPr>
                            <m:t>p</m:t>
                          </m:r>
                        </m:sub>
                      </m:sSub>
                      <m:r>
                        <a:rPr lang="en-US" b="0" i="0" smtClean="0">
                          <a:solidFill>
                            <a:schemeClr val="tx1">
                              <a:lumMod val="65000"/>
                              <a:lumOff val="35000"/>
                            </a:schemeClr>
                          </a:solidFill>
                          <a:latin typeface="Cambria Math" panose="02040503050406030204" pitchFamily="18" charset="0"/>
                        </a:rPr>
                        <m:t>=</m:t>
                      </m:r>
                      <m:r>
                        <a:rPr lang="en-US" i="1">
                          <a:solidFill>
                            <a:schemeClr val="tx1">
                              <a:lumMod val="65000"/>
                              <a:lumOff val="35000"/>
                            </a:schemeClr>
                          </a:solidFill>
                          <a:latin typeface="Cambria Math" panose="02040503050406030204" pitchFamily="18" charset="0"/>
                        </a:rPr>
                        <m:t>𝑑𝑖𝑎𝑔</m:t>
                      </m:r>
                      <m:r>
                        <a:rPr lang="en-US" i="1">
                          <a:solidFill>
                            <a:schemeClr val="tx1">
                              <a:lumMod val="65000"/>
                              <a:lumOff val="35000"/>
                            </a:schemeClr>
                          </a:solidFill>
                          <a:latin typeface="Cambria Math" panose="02040503050406030204" pitchFamily="18" charset="0"/>
                        </a:rPr>
                        <m:t>(1, 1, </m:t>
                      </m:r>
                      <m:sSub>
                        <m:sSubPr>
                          <m:ctrlPr>
                            <a:rPr lang="en-US" i="1">
                              <a:solidFill>
                                <a:schemeClr val="tx1">
                                  <a:lumMod val="65000"/>
                                  <a:lumOff val="35000"/>
                                </a:schemeClr>
                              </a:solidFill>
                              <a:latin typeface="Cambria Math" panose="02040503050406030204" pitchFamily="18" charset="0"/>
                            </a:rPr>
                          </m:ctrlPr>
                        </m:sSubPr>
                        <m:e>
                          <m:r>
                            <a:rPr lang="en-US" i="1">
                              <a:solidFill>
                                <a:schemeClr val="tx1">
                                  <a:lumMod val="65000"/>
                                  <a:lumOff val="35000"/>
                                </a:schemeClr>
                              </a:solidFill>
                              <a:latin typeface="Cambria Math" panose="02040503050406030204" pitchFamily="18" charset="0"/>
                            </a:rPr>
                            <m:t>𝑚</m:t>
                          </m:r>
                        </m:e>
                        <m:sub>
                          <m:r>
                            <a:rPr lang="en-US" i="1">
                              <a:solidFill>
                                <a:schemeClr val="tx1">
                                  <a:lumMod val="65000"/>
                                  <a:lumOff val="35000"/>
                                </a:schemeClr>
                              </a:solidFill>
                              <a:latin typeface="Cambria Math" panose="02040503050406030204" pitchFamily="18" charset="0"/>
                            </a:rPr>
                            <m:t>𝑝</m:t>
                          </m:r>
                        </m:sub>
                      </m:sSub>
                      <m:r>
                        <a:rPr lang="en-US" i="1">
                          <a:solidFill>
                            <a:schemeClr val="tx1">
                              <a:lumMod val="65000"/>
                              <a:lumOff val="35000"/>
                            </a:schemeClr>
                          </a:solidFill>
                          <a:latin typeface="Cambria Math" panose="02040503050406030204" pitchFamily="18" charset="0"/>
                        </a:rPr>
                        <m:t>)</m:t>
                      </m:r>
                    </m:oMath>
                  </a14:m>
                  <a:r>
                    <a:rPr lang="en-US" dirty="0">
                      <a:solidFill>
                        <a:schemeClr val="tx1">
                          <a:lumMod val="65000"/>
                          <a:lumOff val="35000"/>
                        </a:schemeClr>
                      </a:solidFill>
                    </a:rPr>
                    <a:t> </a:t>
                  </a:r>
                </a:p>
              </p:txBody>
            </p:sp>
          </mc:Choice>
          <mc:Fallback xmlns="">
            <p:sp>
              <p:nvSpPr>
                <p:cNvPr id="20" name="TextBox 19"/>
                <p:cNvSpPr txBox="1">
                  <a:spLocks noRot="1" noChangeAspect="1" noMove="1" noResize="1" noEditPoints="1" noAdjustHandles="1" noChangeArrowheads="1" noChangeShapeType="1" noTextEdit="1"/>
                </p:cNvSpPr>
                <p:nvPr/>
              </p:nvSpPr>
              <p:spPr>
                <a:xfrm>
                  <a:off x="4389737" y="6073307"/>
                  <a:ext cx="3536082" cy="406586"/>
                </a:xfrm>
                <a:prstGeom prst="rect">
                  <a:avLst/>
                </a:prstGeom>
                <a:blipFill>
                  <a:blip r:embed="rId18"/>
                  <a:stretch>
                    <a:fillRect t="-2985" b="-17910"/>
                  </a:stretch>
                </a:blipFill>
              </p:spPr>
              <p:txBody>
                <a:bodyPr/>
                <a:lstStyle/>
                <a:p>
                  <a:r>
                    <a:rPr lang="en-US">
                      <a:noFill/>
                    </a:rPr>
                    <a:t> </a:t>
                  </a:r>
                </a:p>
              </p:txBody>
            </p:sp>
          </mc:Fallback>
        </mc:AlternateContent>
        <p:grpSp>
          <p:nvGrpSpPr>
            <p:cNvPr id="66" name="Group 65"/>
            <p:cNvGrpSpPr/>
            <p:nvPr/>
          </p:nvGrpSpPr>
          <p:grpSpPr>
            <a:xfrm>
              <a:off x="11564772" y="5187351"/>
              <a:ext cx="292559" cy="338554"/>
              <a:chOff x="1821495" y="4635241"/>
              <a:chExt cx="292559" cy="338554"/>
            </a:xfrm>
          </p:grpSpPr>
          <p:sp>
            <p:nvSpPr>
              <p:cNvPr id="69" name="Oval 68"/>
              <p:cNvSpPr/>
              <p:nvPr/>
            </p:nvSpPr>
            <p:spPr>
              <a:xfrm>
                <a:off x="1839734" y="4656080"/>
                <a:ext cx="274320" cy="274320"/>
              </a:xfrm>
              <a:prstGeom prst="ellipse">
                <a:avLst/>
              </a:prstGeom>
              <a:noFill/>
              <a:ln w="19050">
                <a:solidFill>
                  <a:srgbClr val="FF5C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p:cNvSpPr txBox="1"/>
              <p:nvPr/>
            </p:nvSpPr>
            <p:spPr>
              <a:xfrm>
                <a:off x="1821495" y="4635241"/>
                <a:ext cx="287258" cy="338554"/>
              </a:xfrm>
              <a:prstGeom prst="rect">
                <a:avLst/>
              </a:prstGeom>
              <a:noFill/>
            </p:spPr>
            <p:txBody>
              <a:bodyPr wrap="none" rtlCol="0">
                <a:spAutoFit/>
              </a:bodyPr>
              <a:lstStyle/>
              <a:p>
                <a:pPr algn="ctr"/>
                <a:r>
                  <a:rPr lang="en-US" sz="1600">
                    <a:solidFill>
                      <a:srgbClr val="3A9AFF"/>
                    </a:solidFill>
                    <a:latin typeface="Euclid" panose="02020503060505020303" pitchFamily="18" charset="0"/>
                  </a:rPr>
                  <a:t>3</a:t>
                </a:r>
                <a:endParaRPr lang="en-US" sz="1600" dirty="0">
                  <a:solidFill>
                    <a:srgbClr val="3A9AFF"/>
                  </a:solidFill>
                  <a:latin typeface="Euclid" panose="02020503060505020303" pitchFamily="18" charset="0"/>
                </a:endParaRPr>
              </a:p>
            </p:txBody>
          </p:sp>
        </p:grpSp>
      </p:grpSp>
    </p:spTree>
    <p:extLst>
      <p:ext uri="{BB962C8B-B14F-4D97-AF65-F5344CB8AC3E}">
        <p14:creationId xmlns:p14="http://schemas.microsoft.com/office/powerpoint/2010/main" val="1904872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2" name="TextBox 31" hidden="1"/>
              <p:cNvSpPr txBox="1"/>
              <p:nvPr/>
            </p:nvSpPr>
            <p:spPr>
              <a:xfrm rot="21480000">
                <a:off x="4574952" y="2636509"/>
                <a:ext cx="400757" cy="2923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300" i="1">
                          <a:latin typeface="Cambria Math" panose="02040503050406030204" pitchFamily="18" charset="0"/>
                        </a:rPr>
                        <m:t>𝜔</m:t>
                      </m:r>
                    </m:oMath>
                  </m:oMathPara>
                </a14:m>
                <a:endParaRPr lang="en-US" sz="1300" i="1" dirty="0">
                  <a:latin typeface="Cambria Math" panose="02040503050406030204" pitchFamily="18" charset="0"/>
                </a:endParaRPr>
              </a:p>
            </p:txBody>
          </p:sp>
        </mc:Choice>
        <mc:Fallback xmlns="">
          <p:sp>
            <p:nvSpPr>
              <p:cNvPr id="32" name="TextBox 31" hidden="1"/>
              <p:cNvSpPr txBox="1">
                <a:spLocks noRot="1" noChangeAspect="1" noMove="1" noResize="1" noEditPoints="1" noAdjustHandles="1" noChangeArrowheads="1" noChangeShapeType="1" noTextEdit="1"/>
              </p:cNvSpPr>
              <p:nvPr/>
            </p:nvSpPr>
            <p:spPr>
              <a:xfrm rot="21480000">
                <a:off x="4574952" y="2636509"/>
                <a:ext cx="400757" cy="29238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hidden="1"/>
              <p:cNvSpPr txBox="1"/>
              <p:nvPr/>
            </p:nvSpPr>
            <p:spPr>
              <a:xfrm rot="21480000">
                <a:off x="7729190" y="2315410"/>
                <a:ext cx="442349" cy="2923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300" i="1">
                              <a:latin typeface="Cambria Math" panose="02040503050406030204" pitchFamily="18" charset="0"/>
                            </a:rPr>
                          </m:ctrlPr>
                        </m:accPr>
                        <m:e>
                          <m:r>
                            <a:rPr lang="en-US" sz="1300" i="1">
                              <a:latin typeface="Cambria Math" panose="02040503050406030204" pitchFamily="18" charset="0"/>
                            </a:rPr>
                            <m:t>𝜔</m:t>
                          </m:r>
                        </m:e>
                      </m:acc>
                    </m:oMath>
                  </m:oMathPara>
                </a14:m>
                <a:endParaRPr lang="en-US" sz="1300" i="1" dirty="0">
                  <a:latin typeface="Cambria Math" panose="02040503050406030204" pitchFamily="18" charset="0"/>
                </a:endParaRPr>
              </a:p>
            </p:txBody>
          </p:sp>
        </mc:Choice>
        <mc:Fallback xmlns="">
          <p:sp>
            <p:nvSpPr>
              <p:cNvPr id="33" name="TextBox 32" hidden="1"/>
              <p:cNvSpPr txBox="1">
                <a:spLocks noRot="1" noChangeAspect="1" noMove="1" noResize="1" noEditPoints="1" noAdjustHandles="1" noChangeArrowheads="1" noChangeShapeType="1" noTextEdit="1"/>
              </p:cNvSpPr>
              <p:nvPr/>
            </p:nvSpPr>
            <p:spPr>
              <a:xfrm rot="21480000">
                <a:off x="7729190" y="2315410"/>
                <a:ext cx="442349" cy="292388"/>
              </a:xfrm>
              <a:prstGeom prst="rect">
                <a:avLst/>
              </a:prstGeom>
              <a:blipFill>
                <a:blip r:embed="rId4"/>
                <a:stretch>
                  <a:fillRect r="-1333"/>
                </a:stretch>
              </a:blipFill>
            </p:spPr>
            <p:txBody>
              <a:bodyPr/>
              <a:lstStyle/>
              <a:p>
                <a:r>
                  <a:rPr lang="en-US">
                    <a:noFill/>
                  </a:rPr>
                  <a:t> </a:t>
                </a:r>
              </a:p>
            </p:txBody>
          </p:sp>
        </mc:Fallback>
      </mc:AlternateContent>
      <p:sp>
        <p:nvSpPr>
          <p:cNvPr id="34" name="Arc 33" hidden="1"/>
          <p:cNvSpPr>
            <a:spLocks noChangeAspect="1"/>
          </p:cNvSpPr>
          <p:nvPr/>
        </p:nvSpPr>
        <p:spPr>
          <a:xfrm rot="21480000">
            <a:off x="4923283" y="2445260"/>
            <a:ext cx="720438" cy="720438"/>
          </a:xfrm>
          <a:prstGeom prst="arc">
            <a:avLst>
              <a:gd name="adj1" fmla="val 10000569"/>
              <a:gd name="adj2" fmla="val 12226983"/>
            </a:avLst>
          </a:prstGeom>
          <a:ln w="7620">
            <a:solidFill>
              <a:schemeClr val="tx1">
                <a:lumMod val="75000"/>
                <a:lumOff val="25000"/>
              </a:schemeClr>
            </a:solidFill>
            <a:headEnd type="none" w="sm" len="sm"/>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 name="Arc 34" hidden="1"/>
          <p:cNvSpPr>
            <a:spLocks noChangeAspect="1"/>
          </p:cNvSpPr>
          <p:nvPr/>
        </p:nvSpPr>
        <p:spPr>
          <a:xfrm rot="21480000">
            <a:off x="7084897" y="2143775"/>
            <a:ext cx="720438" cy="720438"/>
          </a:xfrm>
          <a:prstGeom prst="arc">
            <a:avLst>
              <a:gd name="adj1" fmla="val 20362638"/>
              <a:gd name="adj2" fmla="val 1870892"/>
            </a:avLst>
          </a:prstGeom>
          <a:ln w="7620">
            <a:solidFill>
              <a:schemeClr val="tx1">
                <a:lumMod val="75000"/>
                <a:lumOff val="25000"/>
              </a:schemeClr>
            </a:solidFill>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6" name="TextBox 65" hidden="1"/>
              <p:cNvSpPr txBox="1"/>
              <p:nvPr/>
            </p:nvSpPr>
            <p:spPr>
              <a:xfrm rot="21480000">
                <a:off x="3881467" y="2687426"/>
                <a:ext cx="400757" cy="292388"/>
              </a:xfrm>
              <a:prstGeom prst="rect">
                <a:avLst/>
              </a:prstGeom>
              <a:noFill/>
            </p:spPr>
            <p:txBody>
              <a:bodyPr wrap="square" rtlCol="0">
                <a:spAutoFit/>
              </a:bodyPr>
              <a:lstStyle>
                <a:defPPr>
                  <a:defRPr lang="en-US"/>
                </a:defPPr>
                <a:lvl1pPr>
                  <a:defRPr sz="13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𝛼</m:t>
                          </m:r>
                        </m:e>
                        <m:sub>
                          <m:r>
                            <a:rPr lang="en-US">
                              <a:latin typeface="Cambria Math" panose="02040503050406030204" pitchFamily="18" charset="0"/>
                            </a:rPr>
                            <m:t> </m:t>
                          </m:r>
                        </m:sub>
                      </m:sSub>
                    </m:oMath>
                  </m:oMathPara>
                </a14:m>
                <a:endParaRPr lang="en-US" dirty="0"/>
              </a:p>
            </p:txBody>
          </p:sp>
        </mc:Choice>
        <mc:Fallback xmlns="">
          <p:sp>
            <p:nvSpPr>
              <p:cNvPr id="66" name="TextBox 65" hidden="1"/>
              <p:cNvSpPr txBox="1">
                <a:spLocks noRot="1" noChangeAspect="1" noMove="1" noResize="1" noEditPoints="1" noAdjustHandles="1" noChangeArrowheads="1" noChangeShapeType="1" noTextEdit="1"/>
              </p:cNvSpPr>
              <p:nvPr/>
            </p:nvSpPr>
            <p:spPr>
              <a:xfrm rot="21480000">
                <a:off x="3881467" y="2687426"/>
                <a:ext cx="400757" cy="29238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ImagePlaneFrameCenter" hidden="1"/>
              <p:cNvSpPr txBox="1"/>
              <p:nvPr/>
            </p:nvSpPr>
            <p:spPr>
              <a:xfrm>
                <a:off x="9359328" y="2578680"/>
                <a:ext cx="43678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b="0" i="1" smtClean="0">
                              <a:solidFill>
                                <a:schemeClr val="tx1"/>
                              </a:solidFill>
                              <a:latin typeface="Cambria Math" panose="02040503050406030204" pitchFamily="18" charset="0"/>
                            </a:rPr>
                          </m:ctrlPr>
                        </m:dPr>
                        <m:e>
                          <m:r>
                            <a:rPr lang="en-US" sz="1400" b="0" i="1" smtClean="0">
                              <a:solidFill>
                                <a:schemeClr val="tx1"/>
                              </a:solidFill>
                              <a:latin typeface="Cambria Math" panose="02040503050406030204" pitchFamily="18" charset="0"/>
                            </a:rPr>
                            <m:t>𝐼</m:t>
                          </m:r>
                        </m:e>
                      </m:d>
                    </m:oMath>
                  </m:oMathPara>
                </a14:m>
                <a:endParaRPr lang="en-US" sz="1400" dirty="0">
                  <a:solidFill>
                    <a:schemeClr val="tx1"/>
                  </a:solidFill>
                </a:endParaRPr>
              </a:p>
            </p:txBody>
          </p:sp>
        </mc:Choice>
        <mc:Fallback xmlns="">
          <p:sp>
            <p:nvSpPr>
              <p:cNvPr id="71" name="ImagePlaneFrameCenter" hidden="1"/>
              <p:cNvSpPr txBox="1">
                <a:spLocks noRot="1" noChangeAspect="1" noMove="1" noResize="1" noEditPoints="1" noAdjustHandles="1" noChangeArrowheads="1" noChangeShapeType="1" noTextEdit="1"/>
              </p:cNvSpPr>
              <p:nvPr/>
            </p:nvSpPr>
            <p:spPr>
              <a:xfrm>
                <a:off x="9359328" y="2578680"/>
                <a:ext cx="436786" cy="307777"/>
              </a:xfrm>
              <a:prstGeom prst="rect">
                <a:avLst/>
              </a:prstGeom>
              <a:blipFill>
                <a:blip r:embed="rId6"/>
                <a:stretch>
                  <a:fillRect/>
                </a:stretch>
              </a:blipFill>
            </p:spPr>
            <p:txBody>
              <a:bodyPr/>
              <a:lstStyle/>
              <a:p>
                <a:r>
                  <a:rPr lang="en-US">
                    <a:noFill/>
                  </a:rPr>
                  <a:t> </a:t>
                </a:r>
              </a:p>
            </p:txBody>
          </p:sp>
        </mc:Fallback>
      </mc:AlternateContent>
      <p:sp>
        <p:nvSpPr>
          <p:cNvPr id="2" name="TextBox 1"/>
          <p:cNvSpPr txBox="1"/>
          <p:nvPr/>
        </p:nvSpPr>
        <p:spPr>
          <a:xfrm>
            <a:off x="164592" y="167635"/>
            <a:ext cx="11446383" cy="492443"/>
          </a:xfrm>
          <a:prstGeom prst="rect">
            <a:avLst/>
          </a:prstGeom>
          <a:noFill/>
        </p:spPr>
        <p:txBody>
          <a:bodyPr wrap="square" rtlCol="0">
            <a:spAutoFit/>
          </a:bodyPr>
          <a:lstStyle/>
          <a:p>
            <a:r>
              <a:rPr lang="en-US" sz="2600" b="1" dirty="0">
                <a:solidFill>
                  <a:srgbClr val="FF3F7A"/>
                </a:solidFill>
                <a:latin typeface="Euclid" panose="02020503060505020303" pitchFamily="18" charset="0"/>
              </a:rPr>
              <a:t>Image-object relationship for arbitrarily oriented lens and sensor rotations</a:t>
            </a:r>
          </a:p>
        </p:txBody>
      </p:sp>
      <p:grpSp>
        <p:nvGrpSpPr>
          <p:cNvPr id="357" name="Group 356"/>
          <p:cNvGrpSpPr/>
          <p:nvPr/>
        </p:nvGrpSpPr>
        <p:grpSpPr>
          <a:xfrm>
            <a:off x="2257738" y="4731116"/>
            <a:ext cx="7676525" cy="931079"/>
            <a:chOff x="2469486" y="4731116"/>
            <a:chExt cx="7676525" cy="931079"/>
          </a:xfrm>
        </p:grpSpPr>
        <p:sp>
          <p:nvSpPr>
            <p:cNvPr id="348" name="Rectangle 347"/>
            <p:cNvSpPr/>
            <p:nvPr/>
          </p:nvSpPr>
          <p:spPr>
            <a:xfrm>
              <a:off x="2609592" y="4731655"/>
              <a:ext cx="7392893" cy="930540"/>
            </a:xfrm>
            <a:prstGeom prst="rect">
              <a:avLst/>
            </a:prstGeom>
            <a:solidFill>
              <a:schemeClr val="bg1">
                <a:lumMod val="9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10" name="Rectangle 209"/>
                <p:cNvSpPr/>
                <p:nvPr/>
              </p:nvSpPr>
              <p:spPr>
                <a:xfrm>
                  <a:off x="2469486" y="4731116"/>
                  <a:ext cx="7676525" cy="7648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i="1" smtClean="0">
                                <a:latin typeface="Cambria Math" panose="02040503050406030204" pitchFamily="18" charset="0"/>
                              </a:rPr>
                            </m:ctrlPr>
                          </m:eqArrPr>
                          <m:e>
                            <m:sPre>
                              <m:sPrePr>
                                <m:ctrlPr>
                                  <a:rPr lang="en-US" i="1" smtClean="0">
                                    <a:solidFill>
                                      <a:srgbClr val="00B050"/>
                                    </a:solidFill>
                                    <a:latin typeface="Cambria Math" panose="02040503050406030204" pitchFamily="18" charset="0"/>
                                  </a:rPr>
                                </m:ctrlPr>
                              </m:sPrePr>
                              <m:sub>
                                <m:r>
                                  <a:rPr lang="en-US" i="0">
                                    <a:solidFill>
                                      <a:srgbClr val="00B050"/>
                                    </a:solidFill>
                                    <a:latin typeface="Cambria Math" panose="02040503050406030204" pitchFamily="18" charset="0"/>
                                  </a:rPr>
                                  <m:t>  </m:t>
                                </m:r>
                              </m:sub>
                              <m:sup>
                                <m:r>
                                  <a:rPr lang="en-US" b="0" i="1" smtClean="0">
                                    <a:solidFill>
                                      <a:srgbClr val="00B050"/>
                                    </a:solidFill>
                                    <a:latin typeface="Cambria Math" panose="02040503050406030204" pitchFamily="18" charset="0"/>
                                  </a:rPr>
                                  <m:t>𝐼</m:t>
                                </m:r>
                              </m:sup>
                              <m:e>
                                <m:acc>
                                  <m:accPr>
                                    <m:chr m:val="́"/>
                                    <m:ctrlPr>
                                      <a:rPr lang="en-US" i="1">
                                        <a:solidFill>
                                          <a:srgbClr val="00B050"/>
                                        </a:solidFill>
                                        <a:latin typeface="Cambria Math" panose="02040503050406030204" pitchFamily="18" charset="0"/>
                                      </a:rPr>
                                    </m:ctrlPr>
                                  </m:accPr>
                                  <m:e>
                                    <m:r>
                                      <m:rPr>
                                        <m:nor/>
                                      </m:rPr>
                                      <a:rPr lang="en-US" i="1">
                                        <a:solidFill>
                                          <a:srgbClr val="00B050"/>
                                        </a:solidFill>
                                        <a:latin typeface="Cambria Math" panose="02040503050406030204" pitchFamily="18" charset="0"/>
                                      </a:rPr>
                                      <m:t>x</m:t>
                                    </m:r>
                                  </m:e>
                                </m:acc>
                              </m:e>
                            </m:sPre>
                            <m:r>
                              <a:rPr lang="en-US" i="0">
                                <a:latin typeface="Cambria Math" panose="02040503050406030204" pitchFamily="18" charset="0"/>
                              </a:rPr>
                              <m:t>=&amp;</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e>
                              <m:sup>
                                <m:r>
                                  <a:rPr lang="en-US" i="1">
                                    <a:latin typeface="Cambria Math" panose="02040503050406030204" pitchFamily="18" charset="0"/>
                                  </a:rPr>
                                  <m:t>𝑇</m:t>
                                </m:r>
                              </m:sup>
                            </m:sSup>
                            <m:d>
                              <m:dPr>
                                <m:ctrlPr>
                                  <a:rPr lang="en-US" i="1">
                                    <a:latin typeface="Cambria Math" panose="02040503050406030204" pitchFamily="18" charset="0"/>
                                  </a:rPr>
                                </m:ctrlPr>
                              </m:dPr>
                              <m:e>
                                <m:sSub>
                                  <m:sSubPr>
                                    <m:ctrlPr>
                                      <a:rPr lang="en-US" i="1" smtClean="0">
                                        <a:solidFill>
                                          <a:srgbClr val="FF0000"/>
                                        </a:solidFill>
                                        <a:latin typeface="Cambria Math" panose="02040503050406030204" pitchFamily="18" charset="0"/>
                                      </a:rPr>
                                    </m:ctrlPr>
                                  </m:sSubPr>
                                  <m:e>
                                    <m:acc>
                                      <m:accPr>
                                        <m:chr m:val="́"/>
                                        <m:ctrlPr>
                                          <a:rPr lang="en-US" i="1">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𝑑</m:t>
                                        </m:r>
                                      </m:e>
                                    </m:acc>
                                  </m:e>
                                  <m:sub>
                                    <m:r>
                                      <a:rPr lang="en-US" i="1">
                                        <a:solidFill>
                                          <a:srgbClr val="FF0000"/>
                                        </a:solidFill>
                                        <a:latin typeface="Cambria Math" panose="02040503050406030204" pitchFamily="18" charset="0"/>
                                      </a:rPr>
                                      <m:t>𝑒</m:t>
                                    </m:r>
                                  </m:sub>
                                </m:sSub>
                                <m:r>
                                  <a:rPr lang="en-US" i="0">
                                    <a:latin typeface="Cambria Math" panose="02040503050406030204" pitchFamily="18" charset="0"/>
                                  </a:rPr>
                                  <m:t> </m:t>
                                </m:r>
                                <m:sSub>
                                  <m:sSubPr>
                                    <m:ctrlPr>
                                      <a:rPr lang="en-US" i="1">
                                        <a:latin typeface="Cambria Math" panose="02040503050406030204" pitchFamily="18" charset="0"/>
                                      </a:rPr>
                                    </m:ctrlPr>
                                  </m:sSubPr>
                                  <m:e>
                                    <m:r>
                                      <a:rPr lang="en-US" b="1" i="1">
                                        <a:latin typeface="Cambria Math" panose="02040503050406030204" pitchFamily="18" charset="0"/>
                                      </a:rPr>
                                      <m:t>𝒓</m:t>
                                    </m:r>
                                  </m:e>
                                  <m:sub>
                                    <m:r>
                                      <a:rPr lang="en-US" b="0" i="0">
                                        <a:latin typeface="Cambria Math" panose="02040503050406030204" pitchFamily="18" charset="0"/>
                                      </a:rPr>
                                      <m:t>𝓁</m:t>
                                    </m:r>
                                    <m:r>
                                      <a:rPr lang="en-US" b="0" i="0">
                                        <a:latin typeface="Cambria Math" panose="02040503050406030204" pitchFamily="18" charset="0"/>
                                      </a:rPr>
                                      <m:t>,3</m:t>
                                    </m:r>
                                  </m:sub>
                                </m:sSub>
                                <m:r>
                                  <a:rPr lang="en-US" b="0" i="0">
                                    <a:latin typeface="Cambria Math" panose="02040503050406030204" pitchFamily="18" charset="0"/>
                                  </a:rPr>
                                  <m:t>−</m:t>
                                </m:r>
                                <m:sSub>
                                  <m:sSubPr>
                                    <m:ctrlPr>
                                      <a:rPr lang="en-US" b="0" i="1">
                                        <a:latin typeface="Cambria Math" panose="02040503050406030204" pitchFamily="18" charset="0"/>
                                      </a:rPr>
                                    </m:ctrlPr>
                                  </m:sSubPr>
                                  <m:e>
                                    <m:r>
                                      <a:rPr lang="en-US" b="1" i="1">
                                        <a:latin typeface="Cambria Math" panose="02040503050406030204" pitchFamily="18" charset="0"/>
                                      </a:rPr>
                                      <m:t>𝒕</m:t>
                                    </m:r>
                                  </m:e>
                                  <m:sub>
                                    <m:r>
                                      <a:rPr lang="en-US" b="0" i="1">
                                        <a:latin typeface="Cambria Math" panose="02040503050406030204" pitchFamily="18" charset="0"/>
                                      </a:rPr>
                                      <m:t>𝑖</m:t>
                                    </m:r>
                                  </m:sub>
                                </m:sSub>
                              </m:e>
                            </m:d>
                            <m:r>
                              <a:rPr lang="en-US" b="0" i="0">
                                <a:latin typeface="Cambria Math" panose="02040503050406030204" pitchFamily="18" charset="0"/>
                              </a:rPr>
                              <m:t>+</m:t>
                            </m:r>
                            <m:f>
                              <m:fPr>
                                <m:ctrlPr>
                                  <a:rPr lang="en-US" b="0" i="1">
                                    <a:latin typeface="Cambria Math" panose="02040503050406030204" pitchFamily="18" charset="0"/>
                                  </a:rPr>
                                </m:ctrlPr>
                              </m:fPr>
                              <m:num>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acc>
                                          <m:accPr>
                                            <m:chr m:val="̂"/>
                                            <m:ctrlPr>
                                              <a:rPr lang="en-US" b="0" i="1">
                                                <a:latin typeface="Cambria Math" panose="02040503050406030204" pitchFamily="18" charset="0"/>
                                              </a:rPr>
                                            </m:ctrlPr>
                                          </m:accPr>
                                          <m:e>
                                            <m:r>
                                              <a:rPr lang="en-US" b="1" i="1">
                                                <a:latin typeface="Cambria Math" panose="02040503050406030204" pitchFamily="18" charset="0"/>
                                              </a:rPr>
                                              <m:t>𝒏</m:t>
                                            </m:r>
                                          </m:e>
                                        </m:acc>
                                      </m:e>
                                      <m:sub>
                                        <m:r>
                                          <a:rPr lang="en-US" b="0" i="1">
                                            <a:latin typeface="Cambria Math" panose="02040503050406030204" pitchFamily="18" charset="0"/>
                                          </a:rPr>
                                          <m:t>𝑖</m:t>
                                        </m:r>
                                      </m:sub>
                                    </m:sSub>
                                    <m:d>
                                      <m:dPr>
                                        <m:ctrlPr>
                                          <a:rPr lang="en-US" b="0" i="1">
                                            <a:latin typeface="Cambria Math" panose="02040503050406030204" pitchFamily="18" charset="0"/>
                                          </a:rPr>
                                        </m:ctrlPr>
                                      </m:dPr>
                                      <m:e>
                                        <m:r>
                                          <a:rPr lang="en-US" b="0" i="0">
                                            <a:latin typeface="Cambria Math" panose="02040503050406030204" pitchFamily="18" charset="0"/>
                                          </a:rPr>
                                          <m:t>3</m:t>
                                        </m:r>
                                      </m:e>
                                    </m:d>
                                    <m:sSub>
                                      <m:sSubPr>
                                        <m:ctrlPr>
                                          <a:rPr lang="en-US" b="0" i="1">
                                            <a:latin typeface="Cambria Math" panose="02040503050406030204" pitchFamily="18" charset="0"/>
                                          </a:rPr>
                                        </m:ctrlPr>
                                      </m:sSubPr>
                                      <m:e>
                                        <m:acc>
                                          <m:accPr>
                                            <m:chr m:val="́"/>
                                            <m:ctrlPr>
                                              <a:rPr lang="en-US" b="0" i="1">
                                                <a:latin typeface="Cambria Math" panose="02040503050406030204" pitchFamily="18" charset="0"/>
                                              </a:rPr>
                                            </m:ctrlPr>
                                          </m:accPr>
                                          <m:e>
                                            <m:r>
                                              <a:rPr lang="en-US" b="0" i="1">
                                                <a:latin typeface="Cambria Math" panose="02040503050406030204" pitchFamily="18" charset="0"/>
                                              </a:rPr>
                                              <m:t>𝑧</m:t>
                                            </m:r>
                                          </m:e>
                                        </m:acc>
                                      </m:e>
                                      <m:sub>
                                        <m:r>
                                          <a:rPr lang="en-US" b="0" i="1">
                                            <a:latin typeface="Cambria Math" panose="02040503050406030204" pitchFamily="18" charset="0"/>
                                          </a:rPr>
                                          <m:t>𝑜</m:t>
                                        </m:r>
                                      </m:sub>
                                    </m:sSub>
                                    <m:r>
                                      <a:rPr lang="en-US" b="0" i="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acc>
                                          <m:accPr>
                                            <m:chr m:val="́"/>
                                            <m:ctrlPr>
                                              <a:rPr lang="en-US" b="0" i="1">
                                                <a:solidFill>
                                                  <a:srgbClr val="FF0000"/>
                                                </a:solidFill>
                                                <a:latin typeface="Cambria Math" panose="02040503050406030204" pitchFamily="18" charset="0"/>
                                              </a:rPr>
                                            </m:ctrlPr>
                                          </m:accPr>
                                          <m:e>
                                            <m:r>
                                              <a:rPr lang="en-US" b="0" i="1">
                                                <a:solidFill>
                                                  <a:srgbClr val="FF0000"/>
                                                </a:solidFill>
                                                <a:latin typeface="Cambria Math" panose="02040503050406030204" pitchFamily="18" charset="0"/>
                                              </a:rPr>
                                              <m:t>𝑑</m:t>
                                            </m:r>
                                          </m:e>
                                        </m:acc>
                                      </m:e>
                                      <m:sub>
                                        <m:r>
                                          <a:rPr lang="en-US" b="0" i="1">
                                            <a:solidFill>
                                              <a:srgbClr val="FF0000"/>
                                            </a:solidFill>
                                            <a:latin typeface="Cambria Math" panose="02040503050406030204" pitchFamily="18" charset="0"/>
                                          </a:rPr>
                                          <m:t>𝑒</m:t>
                                        </m:r>
                                      </m:sub>
                                    </m:sSub>
                                    <m:sSubSup>
                                      <m:sSubSupPr>
                                        <m:ctrlPr>
                                          <a:rPr lang="en-US" b="0" i="1">
                                            <a:latin typeface="Cambria Math" panose="02040503050406030204" pitchFamily="18" charset="0"/>
                                          </a:rPr>
                                        </m:ctrlPr>
                                      </m:sSubSupPr>
                                      <m:e>
                                        <m:acc>
                                          <m:accPr>
                                            <m:chr m:val="̂"/>
                                            <m:ctrlPr>
                                              <a:rPr lang="en-US" b="0" i="1">
                                                <a:latin typeface="Cambria Math" panose="02040503050406030204" pitchFamily="18" charset="0"/>
                                              </a:rPr>
                                            </m:ctrlPr>
                                          </m:accPr>
                                          <m:e>
                                            <m:r>
                                              <a:rPr lang="en-US" b="1" i="1">
                                                <a:latin typeface="Cambria Math" panose="02040503050406030204" pitchFamily="18" charset="0"/>
                                              </a:rPr>
                                              <m:t>𝒏</m:t>
                                            </m:r>
                                          </m:e>
                                        </m:acc>
                                      </m:e>
                                      <m:sub>
                                        <m:r>
                                          <a:rPr lang="en-US" b="0" i="1">
                                            <a:latin typeface="Cambria Math" panose="02040503050406030204" pitchFamily="18" charset="0"/>
                                          </a:rPr>
                                          <m:t>𝑖</m:t>
                                        </m:r>
                                      </m:sub>
                                      <m:sup>
                                        <m:r>
                                          <a:rPr lang="en-US" b="0" i="1">
                                            <a:latin typeface="Cambria Math" panose="02040503050406030204" pitchFamily="18" charset="0"/>
                                          </a:rPr>
                                          <m:t>𝑇</m:t>
                                        </m:r>
                                      </m:sup>
                                    </m:sSubSup>
                                    <m:r>
                                      <a:rPr lang="en-US" b="0" i="0">
                                        <a:latin typeface="Cambria Math" panose="02040503050406030204" pitchFamily="18" charset="0"/>
                                      </a:rPr>
                                      <m:t> </m:t>
                                    </m:r>
                                    <m:sSub>
                                      <m:sSubPr>
                                        <m:ctrlPr>
                                          <a:rPr lang="en-US" b="0" i="1">
                                            <a:latin typeface="Cambria Math" panose="02040503050406030204" pitchFamily="18" charset="0"/>
                                          </a:rPr>
                                        </m:ctrlPr>
                                      </m:sSubPr>
                                      <m:e>
                                        <m:r>
                                          <a:rPr lang="en-US" b="1" i="1">
                                            <a:latin typeface="Cambria Math" panose="02040503050406030204" pitchFamily="18" charset="0"/>
                                          </a:rPr>
                                          <m:t>𝒓</m:t>
                                        </m:r>
                                      </m:e>
                                      <m:sub>
                                        <m:r>
                                          <a:rPr lang="en-US" b="0" i="0">
                                            <a:latin typeface="Cambria Math" panose="02040503050406030204" pitchFamily="18" charset="0"/>
                                          </a:rPr>
                                          <m:t>𝓁</m:t>
                                        </m:r>
                                        <m:r>
                                          <a:rPr lang="en-US" b="0" i="0">
                                            <a:latin typeface="Cambria Math" panose="02040503050406030204" pitchFamily="18" charset="0"/>
                                          </a:rPr>
                                          <m:t>,3</m:t>
                                        </m:r>
                                      </m:sub>
                                    </m:sSub>
                                  </m:e>
                                </m:d>
                              </m:num>
                              <m:den>
                                <m:sSubSup>
                                  <m:sSubSupPr>
                                    <m:ctrlPr>
                                      <a:rPr lang="en-US" b="0" i="1">
                                        <a:latin typeface="Cambria Math" panose="02040503050406030204" pitchFamily="18" charset="0"/>
                                      </a:rPr>
                                    </m:ctrlPr>
                                  </m:sSubSupPr>
                                  <m:e>
                                    <m:acc>
                                      <m:accPr>
                                        <m:chr m:val="̂"/>
                                        <m:ctrlPr>
                                          <a:rPr lang="en-US" b="0" i="1">
                                            <a:latin typeface="Cambria Math" panose="02040503050406030204" pitchFamily="18" charset="0"/>
                                          </a:rPr>
                                        </m:ctrlPr>
                                      </m:accPr>
                                      <m:e>
                                        <m:r>
                                          <a:rPr lang="en-US" b="1" i="1">
                                            <a:latin typeface="Cambria Math" panose="02040503050406030204" pitchFamily="18" charset="0"/>
                                          </a:rPr>
                                          <m:t>𝒏</m:t>
                                        </m:r>
                                      </m:e>
                                    </m:acc>
                                  </m:e>
                                  <m:sub>
                                    <m:r>
                                      <a:rPr lang="en-US" b="0" i="1">
                                        <a:latin typeface="Cambria Math" panose="02040503050406030204" pitchFamily="18" charset="0"/>
                                      </a:rPr>
                                      <m:t>𝑖</m:t>
                                    </m:r>
                                  </m:sub>
                                  <m:sup>
                                    <m:r>
                                      <a:rPr lang="en-US" b="0" i="1">
                                        <a:latin typeface="Cambria Math" panose="02040503050406030204" pitchFamily="18" charset="0"/>
                                      </a:rPr>
                                      <m:t>𝑇</m:t>
                                    </m:r>
                                  </m:sup>
                                </m:sSubSup>
                                <m:sSub>
                                  <m:sSubPr>
                                    <m:ctrlPr>
                                      <a:rPr lang="en-US" b="0" i="1">
                                        <a:latin typeface="Cambria Math" panose="02040503050406030204" pitchFamily="18" charset="0"/>
                                      </a:rPr>
                                    </m:ctrlPr>
                                  </m:sSubPr>
                                  <m:e>
                                    <m:r>
                                      <a:rPr lang="en-US" b="0" i="1">
                                        <a:latin typeface="Cambria Math" panose="02040503050406030204" pitchFamily="18" charset="0"/>
                                      </a:rPr>
                                      <m:t>𝑅</m:t>
                                    </m:r>
                                  </m:e>
                                  <m:sub>
                                    <m:r>
                                      <a:rPr lang="en-US" b="0" i="0">
                                        <a:latin typeface="Cambria Math" panose="02040503050406030204" pitchFamily="18" charset="0"/>
                                      </a:rPr>
                                      <m:t>𝓁</m:t>
                                    </m:r>
                                  </m:sub>
                                </m:sSub>
                                <m:sSub>
                                  <m:sSubPr>
                                    <m:ctrlPr>
                                      <a:rPr lang="en-US" b="0" i="1" smtClean="0">
                                        <a:solidFill>
                                          <a:srgbClr val="FF0000"/>
                                        </a:solidFill>
                                        <a:latin typeface="Cambria Math" panose="02040503050406030204" pitchFamily="18" charset="0"/>
                                      </a:rPr>
                                    </m:ctrlPr>
                                  </m:sSubPr>
                                  <m:e>
                                    <m:r>
                                      <a:rPr lang="en-US" b="0" i="1">
                                        <a:solidFill>
                                          <a:srgbClr val="FF0000"/>
                                        </a:solidFill>
                                        <a:latin typeface="Cambria Math" panose="02040503050406030204" pitchFamily="18" charset="0"/>
                                      </a:rPr>
                                      <m:t>𝑀</m:t>
                                    </m:r>
                                  </m:e>
                                  <m:sub>
                                    <m:r>
                                      <a:rPr lang="en-US" b="0" i="1">
                                        <a:solidFill>
                                          <a:srgbClr val="FF0000"/>
                                        </a:solidFill>
                                        <a:latin typeface="Cambria Math" panose="02040503050406030204" pitchFamily="18" charset="0"/>
                                      </a:rPr>
                                      <m:t>𝑝</m:t>
                                    </m:r>
                                  </m:sub>
                                </m:sSub>
                                <m:sSubSup>
                                  <m:sSubSupPr>
                                    <m:ctrlPr>
                                      <a:rPr lang="en-US" b="0" i="1">
                                        <a:latin typeface="Cambria Math" panose="02040503050406030204" pitchFamily="18" charset="0"/>
                                      </a:rPr>
                                    </m:ctrlPr>
                                  </m:sSubSupPr>
                                  <m:e>
                                    <m:r>
                                      <a:rPr lang="en-US" b="0" i="1">
                                        <a:latin typeface="Cambria Math" panose="02040503050406030204" pitchFamily="18" charset="0"/>
                                      </a:rPr>
                                      <m:t>𝑅</m:t>
                                    </m:r>
                                  </m:e>
                                  <m:sub>
                                    <m:r>
                                      <a:rPr lang="en-US" b="0" i="0">
                                        <a:latin typeface="Cambria Math" panose="02040503050406030204" pitchFamily="18" charset="0"/>
                                      </a:rPr>
                                      <m:t>𝓁</m:t>
                                    </m:r>
                                  </m:sub>
                                  <m:sup>
                                    <m:r>
                                      <a:rPr lang="en-US" b="0" i="1">
                                        <a:latin typeface="Cambria Math" panose="02040503050406030204" pitchFamily="18" charset="0"/>
                                      </a:rPr>
                                      <m:t>𝑇</m:t>
                                    </m:r>
                                  </m:sup>
                                </m:sSubSup>
                                <m:d>
                                  <m:dPr>
                                    <m:ctrlPr>
                                      <a:rPr lang="en-US" b="0" i="1">
                                        <a:latin typeface="Cambria Math" panose="02040503050406030204" pitchFamily="18" charset="0"/>
                                      </a:rPr>
                                    </m:ctrlPr>
                                  </m:dPr>
                                  <m:e>
                                    <m:sPre>
                                      <m:sPrePr>
                                        <m:ctrlPr>
                                          <a:rPr lang="en-US" b="0" i="1" smtClean="0">
                                            <a:solidFill>
                                              <a:srgbClr val="3A9AFF"/>
                                            </a:solidFill>
                                            <a:latin typeface="Cambria Math" panose="02040503050406030204" pitchFamily="18" charset="0"/>
                                          </a:rPr>
                                        </m:ctrlPr>
                                      </m:sPrePr>
                                      <m:sub>
                                        <m:r>
                                          <a:rPr lang="en-US" b="0" i="0">
                                            <a:solidFill>
                                              <a:srgbClr val="3A9AFF"/>
                                            </a:solidFill>
                                            <a:latin typeface="Cambria Math" panose="02040503050406030204" pitchFamily="18" charset="0"/>
                                          </a:rPr>
                                          <m:t> </m:t>
                                        </m:r>
                                      </m:sub>
                                      <m:sup>
                                        <m:r>
                                          <a:rPr lang="en-US" b="0" i="1" smtClean="0">
                                            <a:solidFill>
                                              <a:srgbClr val="3A9AFF"/>
                                            </a:solidFill>
                                            <a:latin typeface="Cambria Math" panose="02040503050406030204" pitchFamily="18" charset="0"/>
                                          </a:rPr>
                                          <m:t>𝑐</m:t>
                                        </m:r>
                                      </m:sup>
                                      <m:e>
                                        <m:r>
                                          <m:rPr>
                                            <m:nor/>
                                          </m:rPr>
                                          <a:rPr lang="en-US" b="0" i="1">
                                            <a:solidFill>
                                              <a:srgbClr val="3A9AFF"/>
                                            </a:solidFill>
                                            <a:latin typeface="Cambria Math" panose="02040503050406030204" pitchFamily="18" charset="0"/>
                                          </a:rPr>
                                          <m:t>x</m:t>
                                        </m:r>
                                      </m:e>
                                    </m:sPre>
                                    <m:r>
                                      <a:rPr lang="en-US" b="0" i="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a:solidFill>
                                              <a:srgbClr val="FF0000"/>
                                            </a:solidFill>
                                            <a:latin typeface="Cambria Math" panose="02040503050406030204" pitchFamily="18" charset="0"/>
                                          </a:rPr>
                                          <m:t>𝑑</m:t>
                                        </m:r>
                                      </m:e>
                                      <m:sub>
                                        <m:r>
                                          <a:rPr lang="en-US" b="0" i="1">
                                            <a:solidFill>
                                              <a:srgbClr val="FF0000"/>
                                            </a:solidFill>
                                            <a:latin typeface="Cambria Math" panose="02040503050406030204" pitchFamily="18" charset="0"/>
                                          </a:rPr>
                                          <m:t>𝑒</m:t>
                                        </m:r>
                                      </m:sub>
                                    </m:sSub>
                                    <m:r>
                                      <a:rPr lang="en-US" b="0" i="0">
                                        <a:latin typeface="Cambria Math" panose="02040503050406030204" pitchFamily="18" charset="0"/>
                                      </a:rPr>
                                      <m:t> </m:t>
                                    </m:r>
                                    <m:sSub>
                                      <m:sSubPr>
                                        <m:ctrlPr>
                                          <a:rPr lang="en-US" b="0" i="1">
                                            <a:latin typeface="Cambria Math" panose="02040503050406030204" pitchFamily="18" charset="0"/>
                                          </a:rPr>
                                        </m:ctrlPr>
                                      </m:sSubPr>
                                      <m:e>
                                        <m:r>
                                          <a:rPr lang="en-US" b="1" i="1">
                                            <a:latin typeface="Cambria Math" panose="02040503050406030204" pitchFamily="18" charset="0"/>
                                          </a:rPr>
                                          <m:t>𝒓</m:t>
                                        </m:r>
                                      </m:e>
                                      <m:sub>
                                        <m:r>
                                          <a:rPr lang="en-US" b="0" i="0">
                                            <a:latin typeface="Cambria Math" panose="02040503050406030204" pitchFamily="18" charset="0"/>
                                          </a:rPr>
                                          <m:t>𝓁</m:t>
                                        </m:r>
                                        <m:r>
                                          <a:rPr lang="en-US" b="0" i="0">
                                            <a:latin typeface="Cambria Math" panose="02040503050406030204" pitchFamily="18" charset="0"/>
                                          </a:rPr>
                                          <m:t>,3</m:t>
                                        </m:r>
                                      </m:sub>
                                    </m:sSub>
                                  </m:e>
                                </m:d>
                              </m:den>
                            </m:f>
                            <m:sPre>
                              <m:sPrePr>
                                <m:ctrlPr>
                                  <a:rPr lang="en-US" b="0" i="1">
                                    <a:latin typeface="Cambria Math" panose="02040503050406030204" pitchFamily="18" charset="0"/>
                                  </a:rPr>
                                </m:ctrlPr>
                              </m:sPrePr>
                              <m:sub>
                                <m:r>
                                  <a:rPr lang="en-US" b="0" i="0">
                                    <a:latin typeface="Cambria Math" panose="02040503050406030204" pitchFamily="18" charset="0"/>
                                  </a:rPr>
                                  <m:t> </m:t>
                                </m:r>
                              </m:sub>
                              <m:sup>
                                <m:r>
                                  <a:rPr lang="en-US" b="0" i="0">
                                    <a:latin typeface="Cambria Math" panose="02040503050406030204" pitchFamily="18" charset="0"/>
                                  </a:rPr>
                                  <m:t> </m:t>
                                </m:r>
                              </m:sup>
                              <m:e>
                                <m:sSup>
                                  <m:sSupPr>
                                    <m:ctrlPr>
                                      <a:rPr lang="en-US" b="0" i="1">
                                        <a:latin typeface="Cambria Math" panose="02040503050406030204" pitchFamily="18" charset="0"/>
                                      </a:rPr>
                                    </m:ctrlPr>
                                  </m:sSupPr>
                                  <m:e>
                                    <m:sSub>
                                      <m:sSubPr>
                                        <m:ctrlPr>
                                          <a:rPr lang="en-US" b="0" i="1">
                                            <a:latin typeface="Cambria Math" panose="02040503050406030204" pitchFamily="18" charset="0"/>
                                          </a:rPr>
                                        </m:ctrlPr>
                                      </m:sSubPr>
                                      <m:e>
                                        <m:r>
                                          <a:rPr lang="en-US" b="0" i="1">
                                            <a:latin typeface="Cambria Math" panose="02040503050406030204" pitchFamily="18" charset="0"/>
                                          </a:rPr>
                                          <m:t>𝑅</m:t>
                                        </m:r>
                                      </m:e>
                                      <m:sub>
                                        <m:r>
                                          <a:rPr lang="en-US" b="0" i="1">
                                            <a:latin typeface="Cambria Math" panose="02040503050406030204" pitchFamily="18" charset="0"/>
                                          </a:rPr>
                                          <m:t>𝑖</m:t>
                                        </m:r>
                                      </m:sub>
                                    </m:sSub>
                                  </m:e>
                                  <m:sup>
                                    <m:r>
                                      <a:rPr lang="en-US" b="0" i="1">
                                        <a:latin typeface="Cambria Math" panose="02040503050406030204" pitchFamily="18" charset="0"/>
                                      </a:rPr>
                                      <m:t>𝑇</m:t>
                                    </m:r>
                                  </m:sup>
                                </m:sSup>
                                <m:sSub>
                                  <m:sSubPr>
                                    <m:ctrlPr>
                                      <a:rPr lang="en-US" b="0" i="1">
                                        <a:latin typeface="Cambria Math" panose="02040503050406030204" pitchFamily="18" charset="0"/>
                                      </a:rPr>
                                    </m:ctrlPr>
                                  </m:sSubPr>
                                  <m:e>
                                    <m:r>
                                      <a:rPr lang="en-US" b="0" i="1">
                                        <a:latin typeface="Cambria Math" panose="02040503050406030204" pitchFamily="18" charset="0"/>
                                      </a:rPr>
                                      <m:t>𝑅</m:t>
                                    </m:r>
                                  </m:e>
                                  <m:sub>
                                    <m:r>
                                      <a:rPr lang="en-US" b="0" i="0">
                                        <a:latin typeface="Cambria Math" panose="02040503050406030204" pitchFamily="18" charset="0"/>
                                      </a:rPr>
                                      <m:t>𝓁</m:t>
                                    </m:r>
                                  </m:sub>
                                </m:sSub>
                              </m:e>
                            </m:sPre>
                            <m:sSub>
                              <m:sSubPr>
                                <m:ctrlPr>
                                  <a:rPr lang="en-US" b="0" i="1" smtClean="0">
                                    <a:solidFill>
                                      <a:srgbClr val="FF0000"/>
                                    </a:solidFill>
                                    <a:latin typeface="Cambria Math" panose="02040503050406030204" pitchFamily="18" charset="0"/>
                                  </a:rPr>
                                </m:ctrlPr>
                              </m:sSubPr>
                              <m:e>
                                <m:r>
                                  <a:rPr lang="en-US" b="0" i="1">
                                    <a:solidFill>
                                      <a:srgbClr val="FF0000"/>
                                    </a:solidFill>
                                    <a:latin typeface="Cambria Math" panose="02040503050406030204" pitchFamily="18" charset="0"/>
                                  </a:rPr>
                                  <m:t>𝑀</m:t>
                                </m:r>
                              </m:e>
                              <m:sub>
                                <m:r>
                                  <a:rPr lang="en-US" b="0" i="1">
                                    <a:solidFill>
                                      <a:srgbClr val="FF0000"/>
                                    </a:solidFill>
                                    <a:latin typeface="Cambria Math" panose="02040503050406030204" pitchFamily="18" charset="0"/>
                                  </a:rPr>
                                  <m:t>𝑝</m:t>
                                </m:r>
                              </m:sub>
                            </m:sSub>
                            <m:sSubSup>
                              <m:sSubSupPr>
                                <m:ctrlPr>
                                  <a:rPr lang="en-US" b="0" i="1">
                                    <a:latin typeface="Cambria Math" panose="02040503050406030204" pitchFamily="18" charset="0"/>
                                  </a:rPr>
                                </m:ctrlPr>
                              </m:sSubSupPr>
                              <m:e>
                                <m:r>
                                  <a:rPr lang="en-US" b="0" i="1">
                                    <a:latin typeface="Cambria Math" panose="02040503050406030204" pitchFamily="18" charset="0"/>
                                  </a:rPr>
                                  <m:t>𝑅</m:t>
                                </m:r>
                              </m:e>
                              <m:sub>
                                <m:r>
                                  <a:rPr lang="en-US" b="0" i="0">
                                    <a:latin typeface="Cambria Math" panose="02040503050406030204" pitchFamily="18" charset="0"/>
                                  </a:rPr>
                                  <m:t>𝓁</m:t>
                                </m:r>
                              </m:sub>
                              <m:sup>
                                <m:r>
                                  <a:rPr lang="en-US" b="0" i="1">
                                    <a:latin typeface="Cambria Math" panose="02040503050406030204" pitchFamily="18" charset="0"/>
                                  </a:rPr>
                                  <m:t>𝑇</m:t>
                                </m:r>
                              </m:sup>
                            </m:sSubSup>
                            <m:d>
                              <m:dPr>
                                <m:ctrlPr>
                                  <a:rPr lang="en-US" b="0" i="1">
                                    <a:latin typeface="Cambria Math" panose="02040503050406030204" pitchFamily="18" charset="0"/>
                                  </a:rPr>
                                </m:ctrlPr>
                              </m:dPr>
                              <m:e>
                                <m:sPre>
                                  <m:sPrePr>
                                    <m:ctrlPr>
                                      <a:rPr lang="en-US" b="0" i="1" smtClean="0">
                                        <a:solidFill>
                                          <a:srgbClr val="3A9AFF"/>
                                        </a:solidFill>
                                        <a:latin typeface="Cambria Math" panose="02040503050406030204" pitchFamily="18" charset="0"/>
                                      </a:rPr>
                                    </m:ctrlPr>
                                  </m:sPrePr>
                                  <m:sub>
                                    <m:r>
                                      <a:rPr lang="en-US" b="0" i="0">
                                        <a:solidFill>
                                          <a:srgbClr val="3A9AFF"/>
                                        </a:solidFill>
                                        <a:latin typeface="Cambria Math" panose="02040503050406030204" pitchFamily="18" charset="0"/>
                                      </a:rPr>
                                      <m:t> </m:t>
                                    </m:r>
                                  </m:sub>
                                  <m:sup>
                                    <m:r>
                                      <a:rPr lang="en-US" b="0" i="1" smtClean="0">
                                        <a:solidFill>
                                          <a:srgbClr val="3A9AFF"/>
                                        </a:solidFill>
                                        <a:latin typeface="Cambria Math" panose="02040503050406030204" pitchFamily="18" charset="0"/>
                                      </a:rPr>
                                      <m:t>𝑐</m:t>
                                    </m:r>
                                  </m:sup>
                                  <m:e>
                                    <m:r>
                                      <m:rPr>
                                        <m:nor/>
                                      </m:rPr>
                                      <a:rPr lang="en-US" b="0" i="1">
                                        <a:solidFill>
                                          <a:srgbClr val="3A9AFF"/>
                                        </a:solidFill>
                                        <a:latin typeface="Cambria Math" panose="02040503050406030204" pitchFamily="18" charset="0"/>
                                      </a:rPr>
                                      <m:t>x</m:t>
                                    </m:r>
                                  </m:e>
                                </m:sPre>
                                <m:r>
                                  <a:rPr lang="en-US" b="0" i="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a:solidFill>
                                          <a:srgbClr val="FF0000"/>
                                        </a:solidFill>
                                        <a:latin typeface="Cambria Math" panose="02040503050406030204" pitchFamily="18" charset="0"/>
                                      </a:rPr>
                                      <m:t>𝑑</m:t>
                                    </m:r>
                                  </m:e>
                                  <m:sub>
                                    <m:r>
                                      <a:rPr lang="en-US" b="0" i="1">
                                        <a:solidFill>
                                          <a:srgbClr val="FF0000"/>
                                        </a:solidFill>
                                        <a:latin typeface="Cambria Math" panose="02040503050406030204" pitchFamily="18" charset="0"/>
                                      </a:rPr>
                                      <m:t>𝑒</m:t>
                                    </m:r>
                                  </m:sub>
                                </m:sSub>
                                <m:r>
                                  <a:rPr lang="en-US" b="0" i="0">
                                    <a:latin typeface="Cambria Math" panose="02040503050406030204" pitchFamily="18" charset="0"/>
                                  </a:rPr>
                                  <m:t> </m:t>
                                </m:r>
                                <m:sSub>
                                  <m:sSubPr>
                                    <m:ctrlPr>
                                      <a:rPr lang="en-US" b="0" i="1">
                                        <a:latin typeface="Cambria Math" panose="02040503050406030204" pitchFamily="18" charset="0"/>
                                      </a:rPr>
                                    </m:ctrlPr>
                                  </m:sSubPr>
                                  <m:e>
                                    <m:r>
                                      <a:rPr lang="en-US" b="1" i="1">
                                        <a:latin typeface="Cambria Math" panose="02040503050406030204" pitchFamily="18" charset="0"/>
                                      </a:rPr>
                                      <m:t>𝒓</m:t>
                                    </m:r>
                                  </m:e>
                                  <m:sub>
                                    <m:r>
                                      <a:rPr lang="en-US" b="0" i="0">
                                        <a:latin typeface="Cambria Math" panose="02040503050406030204" pitchFamily="18" charset="0"/>
                                      </a:rPr>
                                      <m:t>𝓁</m:t>
                                    </m:r>
                                    <m:r>
                                      <a:rPr lang="en-US" b="0" i="0">
                                        <a:latin typeface="Cambria Math" panose="02040503050406030204" pitchFamily="18" charset="0"/>
                                      </a:rPr>
                                      <m:t>,3</m:t>
                                    </m:r>
                                  </m:sub>
                                </m:sSub>
                              </m:e>
                            </m:d>
                          </m:e>
                        </m:eqArr>
                      </m:oMath>
                    </m:oMathPara>
                  </a14:m>
                  <a:endParaRPr lang="en-US" dirty="0"/>
                </a:p>
              </p:txBody>
            </p:sp>
          </mc:Choice>
          <mc:Fallback xmlns="">
            <p:sp>
              <p:nvSpPr>
                <p:cNvPr id="210" name="Rectangle 209"/>
                <p:cNvSpPr>
                  <a:spLocks noRot="1" noChangeAspect="1" noMove="1" noResize="1" noEditPoints="1" noAdjustHandles="1" noChangeArrowheads="1" noChangeShapeType="1" noTextEdit="1"/>
                </p:cNvSpPr>
                <p:nvPr/>
              </p:nvSpPr>
              <p:spPr>
                <a:xfrm>
                  <a:off x="2469486" y="4731116"/>
                  <a:ext cx="7676525" cy="764825"/>
                </a:xfrm>
                <a:prstGeom prst="rect">
                  <a:avLst/>
                </a:prstGeom>
                <a:blipFill>
                  <a:blip r:embed="rId7"/>
                  <a:stretch>
                    <a:fillRect/>
                  </a:stretch>
                </a:blipFill>
              </p:spPr>
              <p:txBody>
                <a:bodyPr/>
                <a:lstStyle/>
                <a:p>
                  <a:r>
                    <a:rPr lang="en-US">
                      <a:noFill/>
                    </a:rPr>
                    <a:t> </a:t>
                  </a:r>
                </a:p>
              </p:txBody>
            </p:sp>
          </mc:Fallback>
        </mc:AlternateContent>
      </p:grpSp>
      <p:sp>
        <p:nvSpPr>
          <p:cNvPr id="291" name="TextBox 290"/>
          <p:cNvSpPr txBox="1"/>
          <p:nvPr/>
        </p:nvSpPr>
        <p:spPr>
          <a:xfrm>
            <a:off x="226561" y="5815373"/>
            <a:ext cx="2809178" cy="646331"/>
          </a:xfrm>
          <a:prstGeom prst="rect">
            <a:avLst/>
          </a:prstGeom>
          <a:noFill/>
        </p:spPr>
        <p:txBody>
          <a:bodyPr wrap="square" rtlCol="0">
            <a:spAutoFit/>
          </a:bodyPr>
          <a:lstStyle/>
          <a:p>
            <a:pPr algn="r"/>
            <a:r>
              <a:rPr lang="en-US" dirty="0">
                <a:solidFill>
                  <a:schemeClr val="tx1">
                    <a:lumMod val="75000"/>
                    <a:lumOff val="25000"/>
                  </a:schemeClr>
                </a:solidFill>
                <a:latin typeface="Times New Roman" panose="02020603050405020304" pitchFamily="18" charset="0"/>
                <a:cs typeface="Times New Roman" panose="02020603050405020304" pitchFamily="18" charset="0"/>
              </a:rPr>
              <a:t>Coordinates of image point in image reference frame</a:t>
            </a:r>
          </a:p>
        </p:txBody>
      </p:sp>
      <p:sp>
        <p:nvSpPr>
          <p:cNvPr id="292" name="TextBox 291"/>
          <p:cNvSpPr txBox="1"/>
          <p:nvPr/>
        </p:nvSpPr>
        <p:spPr>
          <a:xfrm>
            <a:off x="9003019" y="5701073"/>
            <a:ext cx="2832844" cy="646331"/>
          </a:xfrm>
          <a:prstGeom prst="rect">
            <a:avLst/>
          </a:prstGeom>
          <a:noFill/>
        </p:spPr>
        <p:txBody>
          <a:bodyPr wrap="squar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Coordinates of object point in camera frame</a:t>
            </a:r>
          </a:p>
        </p:txBody>
      </p:sp>
      <p:grpSp>
        <p:nvGrpSpPr>
          <p:cNvPr id="350" name="Group 349"/>
          <p:cNvGrpSpPr/>
          <p:nvPr/>
        </p:nvGrpSpPr>
        <p:grpSpPr>
          <a:xfrm>
            <a:off x="1859411" y="713894"/>
            <a:ext cx="9039025" cy="3651416"/>
            <a:chOff x="1859411" y="666269"/>
            <a:chExt cx="9039025" cy="3651416"/>
          </a:xfrm>
        </p:grpSpPr>
        <p:cxnSp>
          <p:nvCxnSpPr>
            <p:cNvPr id="5" name="z-axis behind Object plane"/>
            <p:cNvCxnSpPr/>
            <p:nvPr/>
          </p:nvCxnSpPr>
          <p:spPr>
            <a:xfrm>
              <a:off x="8873322" y="2539097"/>
              <a:ext cx="587703" cy="3560"/>
            </a:xfrm>
            <a:prstGeom prst="line">
              <a:avLst/>
            </a:prstGeom>
            <a:ln w="12700">
              <a:solidFill>
                <a:srgbClr val="1C87FC">
                  <a:alpha val="80000"/>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Position of Image plane Pivot"/>
            <p:cNvCxnSpPr/>
            <p:nvPr/>
          </p:nvCxnSpPr>
          <p:spPr>
            <a:xfrm flipH="1" flipV="1">
              <a:off x="8824247" y="2539631"/>
              <a:ext cx="0" cy="1445097"/>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8" name="Image Plane"/>
            <p:cNvGrpSpPr/>
            <p:nvPr/>
          </p:nvGrpSpPr>
          <p:grpSpPr>
            <a:xfrm>
              <a:off x="7589724" y="897621"/>
              <a:ext cx="2460152" cy="3280202"/>
              <a:chOff x="4054797" y="2666874"/>
              <a:chExt cx="1645920" cy="2194560"/>
            </a:xfrm>
          </p:grpSpPr>
          <p:sp>
            <p:nvSpPr>
              <p:cNvPr id="125" name="ImagePlane"/>
              <p:cNvSpPr>
                <a:spLocks noChangeAspect="1"/>
              </p:cNvSpPr>
              <p:nvPr/>
            </p:nvSpPr>
            <p:spPr>
              <a:xfrm rot="21194668">
                <a:off x="4054797" y="2666874"/>
                <a:ext cx="1645920" cy="2194560"/>
              </a:xfrm>
              <a:prstGeom prst="rect">
                <a:avLst/>
              </a:prstGeom>
              <a:solidFill>
                <a:schemeClr val="accent6">
                  <a:lumMod val="40000"/>
                  <a:lumOff val="60000"/>
                  <a:alpha val="50000"/>
                </a:schemeClr>
              </a:solidFill>
              <a:ln w="6350">
                <a:solidFill>
                  <a:schemeClr val="accent6">
                    <a:lumMod val="40000"/>
                    <a:lumOff val="60000"/>
                  </a:schemeClr>
                </a:solidFill>
              </a:ln>
              <a:scene3d>
                <a:camera prst="isometricOffAxis1Left">
                  <a:rot lat="1080000" lon="3720000" rev="10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6" name="Straight Connector 125"/>
              <p:cNvCxnSpPr/>
              <p:nvPr/>
            </p:nvCxnSpPr>
            <p:spPr>
              <a:xfrm rot="21780000">
                <a:off x="4884918" y="2719305"/>
                <a:ext cx="0" cy="2103120"/>
              </a:xfrm>
              <a:prstGeom prst="line">
                <a:avLst/>
              </a:prstGeom>
              <a:ln>
                <a:solidFill>
                  <a:schemeClr val="accent6">
                    <a:lumMod val="75000"/>
                    <a:alpha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rot="1980000" flipH="1">
                <a:off x="4429600" y="3769526"/>
                <a:ext cx="896112" cy="0"/>
              </a:xfrm>
              <a:prstGeom prst="line">
                <a:avLst/>
              </a:prstGeom>
              <a:ln>
                <a:solidFill>
                  <a:schemeClr val="accent6">
                    <a:lumMod val="75000"/>
                    <a:alpha val="79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7" name="Straight Arrow Connector 6"/>
            <p:cNvCxnSpPr>
              <a:cxnSpLocks noChangeAspect="1"/>
            </p:cNvCxnSpPr>
            <p:nvPr/>
          </p:nvCxnSpPr>
          <p:spPr>
            <a:xfrm rot="13500000" flipV="1">
              <a:off x="8308351" y="2332632"/>
              <a:ext cx="541234" cy="116816"/>
            </a:xfrm>
            <a:prstGeom prst="straightConnector1">
              <a:avLst/>
            </a:prstGeom>
            <a:ln w="12700">
              <a:solidFill>
                <a:srgbClr val="FF3300"/>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164208" flipV="1">
              <a:off x="8847837" y="1992887"/>
              <a:ext cx="0" cy="546700"/>
            </a:xfrm>
            <a:prstGeom prst="straightConnector1">
              <a:avLst/>
            </a:prstGeom>
            <a:ln w="12700">
              <a:solidFill>
                <a:srgbClr val="00B050"/>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sp>
          <p:nvSpPr>
            <p:cNvPr id="10" name="Oval 9"/>
            <p:cNvSpPr>
              <a:spLocks noChangeAspect="1"/>
            </p:cNvSpPr>
            <p:nvPr/>
          </p:nvSpPr>
          <p:spPr>
            <a:xfrm rot="21104208">
              <a:off x="8805059" y="2511446"/>
              <a:ext cx="68337" cy="68337"/>
            </a:xfrm>
            <a:prstGeom prst="ellipse">
              <a:avLst/>
            </a:prstGeom>
            <a:solidFill>
              <a:schemeClr val="tx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11" name="TextBox 10"/>
                <p:cNvSpPr txBox="1"/>
                <p:nvPr/>
              </p:nvSpPr>
              <p:spPr>
                <a:xfrm>
                  <a:off x="8789535" y="1912047"/>
                  <a:ext cx="388440" cy="3413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00B050"/>
                                </a:solidFill>
                                <a:latin typeface="Cambria Math" panose="02040503050406030204" pitchFamily="18" charset="0"/>
                              </a:rPr>
                            </m:ctrlPr>
                          </m:sSubPr>
                          <m:e>
                            <m:acc>
                              <m:accPr>
                                <m:chr m:val="̂"/>
                                <m:ctrlPr>
                                  <a:rPr lang="en-US" sz="1500" b="0" i="1" smtClean="0">
                                    <a:solidFill>
                                      <a:srgbClr val="00B050"/>
                                    </a:solidFill>
                                    <a:latin typeface="Cambria Math" panose="02040503050406030204" pitchFamily="18" charset="0"/>
                                  </a:rPr>
                                </m:ctrlPr>
                              </m:accPr>
                              <m:e>
                                <m:r>
                                  <a:rPr lang="en-US" sz="1500" b="0" i="1" smtClean="0">
                                    <a:solidFill>
                                      <a:srgbClr val="00B050"/>
                                    </a:solidFill>
                                    <a:latin typeface="Cambria Math" panose="02040503050406030204" pitchFamily="18" charset="0"/>
                                  </a:rPr>
                                  <m:t>𝑖</m:t>
                                </m:r>
                              </m:e>
                            </m:acc>
                          </m:e>
                          <m:sub>
                            <m:r>
                              <a:rPr lang="en-US" sz="1500" b="0" i="1" smtClean="0">
                                <a:solidFill>
                                  <a:srgbClr val="00B050"/>
                                </a:solidFill>
                                <a:latin typeface="Cambria Math" panose="02040503050406030204" pitchFamily="18" charset="0"/>
                              </a:rPr>
                              <m:t>𝑦</m:t>
                            </m:r>
                          </m:sub>
                        </m:sSub>
                      </m:oMath>
                    </m:oMathPara>
                  </a14:m>
                  <a:endParaRPr lang="en-US" sz="1500" dirty="0">
                    <a:solidFill>
                      <a:srgbClr val="00B050"/>
                    </a:solidFill>
                  </a:endParaRPr>
                </a:p>
              </p:txBody>
            </p:sp>
          </mc:Choice>
          <mc:Fallback>
            <p:sp>
              <p:nvSpPr>
                <p:cNvPr id="11" name="TextBox 10"/>
                <p:cNvSpPr txBox="1">
                  <a:spLocks noRot="1" noChangeAspect="1" noMove="1" noResize="1" noEditPoints="1" noAdjustHandles="1" noChangeArrowheads="1" noChangeShapeType="1" noTextEdit="1"/>
                </p:cNvSpPr>
                <p:nvPr/>
              </p:nvSpPr>
              <p:spPr>
                <a:xfrm>
                  <a:off x="8789535" y="1912047"/>
                  <a:ext cx="388440" cy="341312"/>
                </a:xfrm>
                <a:prstGeom prst="rect">
                  <a:avLst/>
                </a:prstGeom>
                <a:blipFill>
                  <a:blip r:embed="rId8"/>
                  <a:stretch>
                    <a:fillRect r="-1718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p:cNvSpPr txBox="1"/>
                <p:nvPr/>
              </p:nvSpPr>
              <p:spPr>
                <a:xfrm rot="184720">
                  <a:off x="8135562" y="2169610"/>
                  <a:ext cx="384016" cy="323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FF5050"/>
                                </a:solidFill>
                                <a:latin typeface="Cambria Math" panose="02040503050406030204" pitchFamily="18" charset="0"/>
                              </a:rPr>
                            </m:ctrlPr>
                          </m:sSubPr>
                          <m:e>
                            <m:acc>
                              <m:accPr>
                                <m:chr m:val="̂"/>
                                <m:ctrlPr>
                                  <a:rPr lang="en-US" sz="1500" b="0" i="1" smtClean="0">
                                    <a:solidFill>
                                      <a:srgbClr val="FF5050"/>
                                    </a:solidFill>
                                    <a:latin typeface="Cambria Math" panose="02040503050406030204" pitchFamily="18" charset="0"/>
                                  </a:rPr>
                                </m:ctrlPr>
                              </m:accPr>
                              <m:e>
                                <m:r>
                                  <a:rPr lang="en-US" sz="1500" b="0" i="1" smtClean="0">
                                    <a:solidFill>
                                      <a:srgbClr val="FF5050"/>
                                    </a:solidFill>
                                    <a:latin typeface="Cambria Math" panose="02040503050406030204" pitchFamily="18" charset="0"/>
                                  </a:rPr>
                                  <m:t>𝑖</m:t>
                                </m:r>
                              </m:e>
                            </m:acc>
                          </m:e>
                          <m:sub>
                            <m:r>
                              <a:rPr lang="en-US" sz="1500" b="0" i="1" smtClean="0">
                                <a:solidFill>
                                  <a:srgbClr val="FF5050"/>
                                </a:solidFill>
                                <a:latin typeface="Cambria Math" panose="02040503050406030204" pitchFamily="18" charset="0"/>
                              </a:rPr>
                              <m:t>𝑥</m:t>
                            </m:r>
                          </m:sub>
                        </m:sSub>
                      </m:oMath>
                    </m:oMathPara>
                  </a14:m>
                  <a:endParaRPr lang="en-US" sz="1500" dirty="0">
                    <a:solidFill>
                      <a:srgbClr val="1C87FC"/>
                    </a:solidFill>
                  </a:endParaRPr>
                </a:p>
              </p:txBody>
            </p:sp>
          </mc:Choice>
          <mc:Fallback>
            <p:sp>
              <p:nvSpPr>
                <p:cNvPr id="12" name="TextBox 11"/>
                <p:cNvSpPr txBox="1">
                  <a:spLocks noRot="1" noChangeAspect="1" noMove="1" noResize="1" noEditPoints="1" noAdjustHandles="1" noChangeArrowheads="1" noChangeShapeType="1" noTextEdit="1"/>
                </p:cNvSpPr>
                <p:nvPr/>
              </p:nvSpPr>
              <p:spPr>
                <a:xfrm rot="184720">
                  <a:off x="8135562" y="2169610"/>
                  <a:ext cx="384016" cy="323165"/>
                </a:xfrm>
                <a:prstGeom prst="rect">
                  <a:avLst/>
                </a:prstGeom>
                <a:blipFill>
                  <a:blip r:embed="rId9"/>
                  <a:stretch>
                    <a:fillRect r="-16667"/>
                  </a:stretch>
                </a:blipFill>
              </p:spPr>
              <p:txBody>
                <a:bodyPr/>
                <a:lstStyle/>
                <a:p>
                  <a:r>
                    <a:rPr lang="en-US">
                      <a:noFill/>
                    </a:rPr>
                    <a:t> </a:t>
                  </a:r>
                </a:p>
              </p:txBody>
            </p:sp>
          </mc:Fallback>
        </mc:AlternateContent>
        <p:cxnSp>
          <p:nvCxnSpPr>
            <p:cNvPr id="17" name="z-axis of world frame"/>
            <p:cNvCxnSpPr/>
            <p:nvPr/>
          </p:nvCxnSpPr>
          <p:spPr>
            <a:xfrm>
              <a:off x="2634566" y="2544318"/>
              <a:ext cx="3315223" cy="0"/>
            </a:xfrm>
            <a:prstGeom prst="line">
              <a:avLst/>
            </a:prstGeom>
            <a:ln w="12700">
              <a:solidFill>
                <a:srgbClr val="1C87FC">
                  <a:alpha val="80000"/>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2" name="TextBox NormalToImagePlane"/>
                <p:cNvSpPr txBox="1"/>
                <p:nvPr/>
              </p:nvSpPr>
              <p:spPr>
                <a:xfrm>
                  <a:off x="9343918" y="666269"/>
                  <a:ext cx="461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acc>
                              <m:accPr>
                                <m:chr m:val="̂"/>
                                <m:ctrlPr>
                                  <a:rPr lang="en-US" b="0" i="1" smtClean="0">
                                    <a:solidFill>
                                      <a:schemeClr val="tx1"/>
                                    </a:solidFill>
                                    <a:latin typeface="Cambria Math" panose="02040503050406030204" pitchFamily="18" charset="0"/>
                                  </a:rPr>
                                </m:ctrlPr>
                              </m:accPr>
                              <m:e>
                                <m:r>
                                  <a:rPr lang="en-US" b="1" i="1" smtClean="0">
                                    <a:solidFill>
                                      <a:schemeClr val="tx1"/>
                                    </a:solidFill>
                                    <a:latin typeface="Cambria Math" panose="02040503050406030204" pitchFamily="18" charset="0"/>
                                  </a:rPr>
                                  <m:t>𝒏</m:t>
                                </m:r>
                              </m:e>
                            </m:acc>
                          </m:e>
                          <m:sub>
                            <m:r>
                              <a:rPr lang="en-US" b="0" i="1" smtClean="0">
                                <a:solidFill>
                                  <a:schemeClr val="tx1"/>
                                </a:solidFill>
                                <a:latin typeface="Cambria Math" panose="02040503050406030204" pitchFamily="18" charset="0"/>
                              </a:rPr>
                              <m:t>𝑖</m:t>
                            </m:r>
                          </m:sub>
                        </m:sSub>
                      </m:oMath>
                    </m:oMathPara>
                  </a14:m>
                  <a:endParaRPr lang="en-US" dirty="0">
                    <a:solidFill>
                      <a:schemeClr val="tx1"/>
                    </a:solidFill>
                  </a:endParaRPr>
                </a:p>
              </p:txBody>
            </p:sp>
          </mc:Choice>
          <mc:Fallback>
            <p:sp>
              <p:nvSpPr>
                <p:cNvPr id="22" name="TextBox NormalToImagePlane"/>
                <p:cNvSpPr txBox="1">
                  <a:spLocks noRot="1" noChangeAspect="1" noMove="1" noResize="1" noEditPoints="1" noAdjustHandles="1" noChangeArrowheads="1" noChangeShapeType="1" noTextEdit="1"/>
                </p:cNvSpPr>
                <p:nvPr/>
              </p:nvSpPr>
              <p:spPr>
                <a:xfrm>
                  <a:off x="9343918" y="666269"/>
                  <a:ext cx="461280" cy="369332"/>
                </a:xfrm>
                <a:prstGeom prst="rect">
                  <a:avLst/>
                </a:prstGeom>
                <a:blipFill>
                  <a:blip r:embed="rId10"/>
                  <a:stretch>
                    <a:fillRect t="-6557" r="-8000"/>
                  </a:stretch>
                </a:blipFill>
              </p:spPr>
              <p:txBody>
                <a:bodyPr/>
                <a:lstStyle/>
                <a:p>
                  <a:r>
                    <a:rPr lang="en-US">
                      <a:noFill/>
                    </a:rPr>
                    <a:t> </a:t>
                  </a:r>
                </a:p>
              </p:txBody>
            </p:sp>
          </mc:Fallback>
        </mc:AlternateContent>
        <p:cxnSp>
          <p:nvCxnSpPr>
            <p:cNvPr id="23" name="normalToImagePlane"/>
            <p:cNvCxnSpPr/>
            <p:nvPr/>
          </p:nvCxnSpPr>
          <p:spPr>
            <a:xfrm flipV="1">
              <a:off x="8918029" y="883573"/>
              <a:ext cx="484058" cy="99663"/>
            </a:xfrm>
            <a:prstGeom prst="straightConnector1">
              <a:avLst/>
            </a:prstGeom>
            <a:ln w="12700">
              <a:solidFill>
                <a:schemeClr val="tx1">
                  <a:lumMod val="95000"/>
                  <a:lumOff val="5000"/>
                </a:schemeClr>
              </a:solidFill>
              <a:prstDash val="solid"/>
              <a:headEnd type="none" w="med" len="med"/>
              <a:tailEnd type="triangle" w="sm" len="lg"/>
            </a:ln>
            <a:effectLst/>
          </p:spPr>
          <p:style>
            <a:lnRef idx="1">
              <a:schemeClr val="accent1"/>
            </a:lnRef>
            <a:fillRef idx="0">
              <a:schemeClr val="accent1"/>
            </a:fillRef>
            <a:effectRef idx="0">
              <a:schemeClr val="accent1"/>
            </a:effectRef>
            <a:fontRef idx="minor">
              <a:schemeClr val="tx1"/>
            </a:fontRef>
          </p:style>
        </p:cxnSp>
        <p:cxnSp>
          <p:nvCxnSpPr>
            <p:cNvPr id="24" name="Straight Connector 23"/>
            <p:cNvCxnSpPr>
              <a:cxnSpLocks noChangeAspect="1"/>
            </p:cNvCxnSpPr>
            <p:nvPr/>
          </p:nvCxnSpPr>
          <p:spPr>
            <a:xfrm rot="420000">
              <a:off x="5039551" y="1743707"/>
              <a:ext cx="280543" cy="1776776"/>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cxnSpLocks noChangeAspect="1"/>
            </p:cNvCxnSpPr>
            <p:nvPr/>
          </p:nvCxnSpPr>
          <p:spPr>
            <a:xfrm rot="420000">
              <a:off x="6638062" y="1472326"/>
              <a:ext cx="280543" cy="1776776"/>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cxnSpLocks noChangeAspect="1"/>
            </p:cNvCxnSpPr>
            <p:nvPr/>
          </p:nvCxnSpPr>
          <p:spPr>
            <a:xfrm rot="420000">
              <a:off x="5940236" y="2543945"/>
              <a:ext cx="129405" cy="820050"/>
            </a:xfrm>
            <a:prstGeom prst="line">
              <a:avLst/>
            </a:prstGeom>
            <a:ln w="6350">
              <a:solidFill>
                <a:schemeClr val="tx1">
                  <a:lumMod val="65000"/>
                  <a:lumOff val="3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2700346" y="2053089"/>
              <a:ext cx="5740356" cy="1142512"/>
            </a:xfrm>
            <a:prstGeom prst="line">
              <a:avLst/>
            </a:prstGeom>
            <a:ln w="15875">
              <a:solidFill>
                <a:srgbClr val="00B0F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9" name="Text Box 15"/>
                <p:cNvSpPr txBox="1">
                  <a:spLocks noChangeAspect="1"/>
                </p:cNvSpPr>
                <p:nvPr/>
              </p:nvSpPr>
              <p:spPr>
                <a:xfrm rot="20940000" flipH="1">
                  <a:off x="4797713" y="2670406"/>
                  <a:ext cx="555274" cy="40938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ea typeface="Calibri"/>
                            <a:cs typeface="Times New Roman"/>
                          </a:rPr>
                          <m:t>𝐸</m:t>
                        </m:r>
                      </m:oMath>
                    </m:oMathPara>
                  </a14:m>
                  <a:endParaRPr lang="en-US" i="1" dirty="0">
                    <a:latin typeface="Cambria Math" panose="02040503050406030204" pitchFamily="18" charset="0"/>
                    <a:ea typeface="Calibri"/>
                    <a:cs typeface="Times New Roman"/>
                  </a:endParaRPr>
                </a:p>
              </p:txBody>
            </p:sp>
          </mc:Choice>
          <mc:Fallback>
            <p:sp>
              <p:nvSpPr>
                <p:cNvPr id="29" name="Text Box 15"/>
                <p:cNvSpPr txBox="1">
                  <a:spLocks noRot="1" noChangeAspect="1" noMove="1" noResize="1" noEditPoints="1" noAdjustHandles="1" noChangeArrowheads="1" noChangeShapeType="1" noTextEdit="1"/>
                </p:cNvSpPr>
                <p:nvPr/>
              </p:nvSpPr>
              <p:spPr>
                <a:xfrm rot="20940000" flipH="1">
                  <a:off x="4797713" y="2670406"/>
                  <a:ext cx="555274" cy="409388"/>
                </a:xfrm>
                <a:prstGeom prst="rect">
                  <a:avLst/>
                </a:prstGeom>
                <a:blipFill>
                  <a:blip r:embed="rId11"/>
                  <a:stretch>
                    <a:fillRect/>
                  </a:stretch>
                </a:blipFill>
                <a:ln w="6350">
                  <a:noFill/>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Text Box 15"/>
                <p:cNvSpPr txBox="1">
                  <a:spLocks noChangeAspect="1"/>
                </p:cNvSpPr>
                <p:nvPr/>
              </p:nvSpPr>
              <p:spPr>
                <a:xfrm rot="20940000" flipH="1">
                  <a:off x="6565787" y="2008921"/>
                  <a:ext cx="620205" cy="40938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acc>
                          <m:accPr>
                            <m:chr m:val="́"/>
                            <m:ctrlPr>
                              <a:rPr lang="en-US" i="1" dirty="0">
                                <a:latin typeface="Cambria Math" panose="02040503050406030204" pitchFamily="18" charset="0"/>
                                <a:ea typeface="Calibri"/>
                                <a:cs typeface="Times New Roman"/>
                              </a:rPr>
                            </m:ctrlPr>
                          </m:accPr>
                          <m:e>
                            <m:r>
                              <a:rPr lang="en-US" i="1" dirty="0">
                                <a:latin typeface="Cambria Math" panose="02040503050406030204" pitchFamily="18" charset="0"/>
                                <a:ea typeface="Calibri"/>
                                <a:cs typeface="Times New Roman"/>
                              </a:rPr>
                              <m:t>𝐸</m:t>
                            </m:r>
                          </m:e>
                        </m:acc>
                      </m:oMath>
                    </m:oMathPara>
                  </a14:m>
                  <a:endParaRPr lang="en-US" i="1" dirty="0">
                    <a:latin typeface="Cambria Math" panose="02040503050406030204" pitchFamily="18" charset="0"/>
                    <a:ea typeface="Calibri"/>
                    <a:cs typeface="Times New Roman"/>
                  </a:endParaRPr>
                </a:p>
              </p:txBody>
            </p:sp>
          </mc:Choice>
          <mc:Fallback>
            <p:sp>
              <p:nvSpPr>
                <p:cNvPr id="30" name="Text Box 15"/>
                <p:cNvSpPr txBox="1">
                  <a:spLocks noRot="1" noChangeAspect="1" noMove="1" noResize="1" noEditPoints="1" noAdjustHandles="1" noChangeArrowheads="1" noChangeShapeType="1" noTextEdit="1"/>
                </p:cNvSpPr>
                <p:nvPr/>
              </p:nvSpPr>
              <p:spPr>
                <a:xfrm rot="20940000" flipH="1">
                  <a:off x="6565787" y="2008921"/>
                  <a:ext cx="620205" cy="409388"/>
                </a:xfrm>
                <a:prstGeom prst="rect">
                  <a:avLst/>
                </a:prstGeom>
                <a:blipFill>
                  <a:blip r:embed="rId12"/>
                  <a:stretch>
                    <a:fillRect t="-1163"/>
                  </a:stretch>
                </a:blipFill>
                <a:ln w="6350">
                  <a:noFill/>
                </a:ln>
                <a:effectLst/>
              </p:spPr>
              <p:txBody>
                <a:bodyPr/>
                <a:lstStyle/>
                <a:p>
                  <a:r>
                    <a:rPr lang="en-US">
                      <a:noFill/>
                    </a:rPr>
                    <a:t> </a:t>
                  </a:r>
                </a:p>
              </p:txBody>
            </p:sp>
          </mc:Fallback>
        </mc:AlternateContent>
        <p:sp>
          <p:nvSpPr>
            <p:cNvPr id="31" name="Oval 30"/>
            <p:cNvSpPr/>
            <p:nvPr/>
          </p:nvSpPr>
          <p:spPr>
            <a:xfrm rot="21480000">
              <a:off x="6746864" y="2357847"/>
              <a:ext cx="83718" cy="83718"/>
            </a:xfrm>
            <a:prstGeom prst="ellipse">
              <a:avLst/>
            </a:prstGeom>
            <a:solidFill>
              <a:schemeClr val="tx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36" name="TextBox 35"/>
                <p:cNvSpPr txBox="1"/>
                <p:nvPr/>
              </p:nvSpPr>
              <p:spPr>
                <a:xfrm rot="731531">
                  <a:off x="3604689" y="2055904"/>
                  <a:ext cx="3225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F52080"/>
                            </a:solidFill>
                            <a:latin typeface="Cambria Math" panose="02040503050406030204" pitchFamily="18" charset="0"/>
                          </a:rPr>
                          <m:t>𝒍</m:t>
                        </m:r>
                      </m:oMath>
                    </m:oMathPara>
                  </a14:m>
                  <a:endParaRPr lang="en-US" b="1" dirty="0">
                    <a:solidFill>
                      <a:srgbClr val="F52080"/>
                    </a:solidFill>
                  </a:endParaRPr>
                </a:p>
              </p:txBody>
            </p:sp>
          </mc:Choice>
          <mc:Fallback>
            <p:sp>
              <p:nvSpPr>
                <p:cNvPr id="36" name="TextBox 35"/>
                <p:cNvSpPr txBox="1">
                  <a:spLocks noRot="1" noChangeAspect="1" noMove="1" noResize="1" noEditPoints="1" noAdjustHandles="1" noChangeArrowheads="1" noChangeShapeType="1" noTextEdit="1"/>
                </p:cNvSpPr>
                <p:nvPr/>
              </p:nvSpPr>
              <p:spPr>
                <a:xfrm rot="731531">
                  <a:off x="3604689" y="2055904"/>
                  <a:ext cx="322524"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p:cNvSpPr txBox="1"/>
                <p:nvPr/>
              </p:nvSpPr>
              <p:spPr>
                <a:xfrm rot="1366279">
                  <a:off x="7427653" y="2754049"/>
                  <a:ext cx="320922" cy="384785"/>
                </a:xfrm>
                <a:prstGeom prst="rect">
                  <a:avLst/>
                </a:prstGeom>
                <a:noFill/>
              </p:spPr>
              <p:txBody>
                <a:bodyPr wrap="none" rtlCol="0">
                  <a:spAutoFit/>
                </a:bodyPr>
                <a:lstStyle>
                  <a:defPPr>
                    <a:defRPr lang="en-US"/>
                  </a:defPPr>
                  <a:lvl1pPr>
                    <a:defRPr sz="1200" b="0" i="1">
                      <a:solidFill>
                        <a:srgbClr val="C00000"/>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acc>
                          <m:accPr>
                            <m:chr m:val="́"/>
                            <m:ctrlPr>
                              <a:rPr lang="en-US" sz="1800" b="1" i="1" smtClean="0">
                                <a:solidFill>
                                  <a:srgbClr val="F52080"/>
                                </a:solidFill>
                              </a:rPr>
                            </m:ctrlPr>
                          </m:accPr>
                          <m:e>
                            <m:r>
                              <a:rPr lang="en-US" sz="1800" b="1" i="1" smtClean="0">
                                <a:solidFill>
                                  <a:srgbClr val="F52080"/>
                                </a:solidFill>
                              </a:rPr>
                              <m:t>𝒍</m:t>
                            </m:r>
                          </m:e>
                        </m:acc>
                      </m:oMath>
                    </m:oMathPara>
                  </a14:m>
                  <a:endParaRPr lang="en-US" sz="1800" dirty="0"/>
                </a:p>
              </p:txBody>
            </p:sp>
          </mc:Choice>
          <mc:Fallback>
            <p:sp>
              <p:nvSpPr>
                <p:cNvPr id="37" name="TextBox 36"/>
                <p:cNvSpPr txBox="1">
                  <a:spLocks noRot="1" noChangeAspect="1" noMove="1" noResize="1" noEditPoints="1" noAdjustHandles="1" noChangeArrowheads="1" noChangeShapeType="1" noTextEdit="1"/>
                </p:cNvSpPr>
                <p:nvPr/>
              </p:nvSpPr>
              <p:spPr>
                <a:xfrm rot="1366279">
                  <a:off x="7427653" y="2754049"/>
                  <a:ext cx="320922" cy="384785"/>
                </a:xfrm>
                <a:prstGeom prst="rect">
                  <a:avLst/>
                </a:prstGeom>
                <a:blipFill>
                  <a:blip r:embed="rId14"/>
                  <a:stretch>
                    <a:fillRect r="-5405"/>
                  </a:stretch>
                </a:blipFill>
              </p:spPr>
              <p:txBody>
                <a:bodyPr/>
                <a:lstStyle/>
                <a:p>
                  <a:r>
                    <a:rPr lang="en-US">
                      <a:noFill/>
                    </a:rPr>
                    <a:t> </a:t>
                  </a:r>
                </a:p>
              </p:txBody>
            </p:sp>
          </mc:Fallback>
        </mc:AlternateContent>
        <p:sp>
          <p:nvSpPr>
            <p:cNvPr id="38" name="Oval 37"/>
            <p:cNvSpPr>
              <a:spLocks noChangeAspect="1"/>
            </p:cNvSpPr>
            <p:nvPr/>
          </p:nvSpPr>
          <p:spPr>
            <a:xfrm rot="21480000">
              <a:off x="2347059" y="2056784"/>
              <a:ext cx="83718" cy="8371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a:spLocks noChangeAspect="1"/>
            </p:cNvSpPr>
            <p:nvPr/>
          </p:nvSpPr>
          <p:spPr>
            <a:xfrm rot="21480000">
              <a:off x="8520205" y="3140143"/>
              <a:ext cx="83718" cy="8371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p:cNvGrpSpPr/>
            <p:nvPr/>
          </p:nvGrpSpPr>
          <p:grpSpPr>
            <a:xfrm rot="21480000">
              <a:off x="5145070" y="2670434"/>
              <a:ext cx="89465" cy="88006"/>
              <a:chOff x="2398645" y="3863270"/>
              <a:chExt cx="59855" cy="58879"/>
            </a:xfrm>
          </p:grpSpPr>
          <p:sp>
            <p:nvSpPr>
              <p:cNvPr id="109" name="Oval 108"/>
              <p:cNvSpPr/>
              <p:nvPr/>
            </p:nvSpPr>
            <p:spPr>
              <a:xfrm>
                <a:off x="2402490" y="3866139"/>
                <a:ext cx="56010" cy="56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Oval 109"/>
              <p:cNvSpPr/>
              <p:nvPr/>
            </p:nvSpPr>
            <p:spPr>
              <a:xfrm flipH="1">
                <a:off x="2398645" y="3863270"/>
                <a:ext cx="56009" cy="56010"/>
              </a:xfrm>
              <a:prstGeom prst="ellipse">
                <a:avLst/>
              </a:prstGeom>
              <a:solidFill>
                <a:srgbClr val="CC0000">
                  <a:alpha val="0"/>
                </a:srgbClr>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2" name="Straight Connector 41"/>
            <p:cNvCxnSpPr/>
            <p:nvPr/>
          </p:nvCxnSpPr>
          <p:spPr>
            <a:xfrm>
              <a:off x="2388381" y="2097751"/>
              <a:ext cx="2800462" cy="612930"/>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43" name="Isosceles Triangle 42"/>
            <p:cNvSpPr>
              <a:spLocks noChangeAspect="1"/>
            </p:cNvSpPr>
            <p:nvPr/>
          </p:nvSpPr>
          <p:spPr>
            <a:xfrm rot="6204907">
              <a:off x="3664189" y="2333846"/>
              <a:ext cx="109341" cy="113941"/>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5" name="Straight Connector 44"/>
            <p:cNvCxnSpPr/>
            <p:nvPr/>
          </p:nvCxnSpPr>
          <p:spPr>
            <a:xfrm>
              <a:off x="6783760" y="2400390"/>
              <a:ext cx="1779917" cy="782929"/>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46" name="Isosceles Triangle 45"/>
            <p:cNvSpPr>
              <a:spLocks noChangeAspect="1"/>
            </p:cNvSpPr>
            <p:nvPr/>
          </p:nvSpPr>
          <p:spPr>
            <a:xfrm rot="6990279">
              <a:off x="7644270" y="2744239"/>
              <a:ext cx="109341" cy="1093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p:cNvSpPr txBox="1"/>
            <p:nvPr/>
          </p:nvSpPr>
          <p:spPr>
            <a:xfrm rot="20957016">
              <a:off x="2507485" y="2822676"/>
              <a:ext cx="1244251" cy="353943"/>
            </a:xfrm>
            <a:prstGeom prst="rect">
              <a:avLst/>
            </a:prstGeom>
            <a:noFill/>
          </p:spPr>
          <p:txBody>
            <a:bodyPr wrap="none" rtlCol="0">
              <a:spAutoFit/>
            </a:bodyPr>
            <a:lstStyle>
              <a:defPPr>
                <a:defRPr lang="en-US"/>
              </a:defPPr>
              <a:lvl1pPr>
                <a:defRPr sz="1300" i="1">
                  <a:solidFill>
                    <a:schemeClr val="tx1">
                      <a:lumMod val="65000"/>
                      <a:lumOff val="35000"/>
                    </a:schemeClr>
                  </a:solidFill>
                </a:defRPr>
              </a:lvl1pPr>
            </a:lstStyle>
            <a:p>
              <a:r>
                <a:rPr lang="en-US" sz="1700" i="0">
                  <a:latin typeface="Times New Roman" panose="02020603050405020304" pitchFamily="18" charset="0"/>
                  <a:cs typeface="Times New Roman" panose="02020603050405020304" pitchFamily="18" charset="0"/>
                </a:rPr>
                <a:t>Optical axis</a:t>
              </a:r>
              <a:endParaRPr lang="en-US" sz="1700" i="0" dirty="0">
                <a:latin typeface="Times New Roman" panose="02020603050405020304" pitchFamily="18" charset="0"/>
                <a:cs typeface="Times New Roman" panose="02020603050405020304" pitchFamily="18" charset="0"/>
              </a:endParaRPr>
            </a:p>
          </p:txBody>
        </p:sp>
        <p:grpSp>
          <p:nvGrpSpPr>
            <p:cNvPr id="49" name="Group 48"/>
            <p:cNvGrpSpPr/>
            <p:nvPr/>
          </p:nvGrpSpPr>
          <p:grpSpPr>
            <a:xfrm rot="21360000">
              <a:off x="5197925" y="3208951"/>
              <a:ext cx="1615244" cy="194990"/>
              <a:chOff x="3092222" y="1899046"/>
              <a:chExt cx="822960" cy="130455"/>
            </a:xfrm>
          </p:grpSpPr>
          <p:cxnSp>
            <p:nvCxnSpPr>
              <p:cNvPr id="107" name="Straight Arrow Connector 106"/>
              <p:cNvCxnSpPr>
                <a:cxnSpLocks noChangeAspect="1"/>
              </p:cNvCxnSpPr>
              <p:nvPr/>
            </p:nvCxnSpPr>
            <p:spPr>
              <a:xfrm flipV="1">
                <a:off x="3092222" y="1899046"/>
                <a:ext cx="822960" cy="130455"/>
              </a:xfrm>
              <a:prstGeom prst="straightConnector1">
                <a:avLst/>
              </a:prstGeom>
              <a:ln w="12700">
                <a:solidFill>
                  <a:schemeClr val="tx1">
                    <a:lumMod val="65000"/>
                    <a:lumOff val="35000"/>
                  </a:schemeClr>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cxnSpLocks noChangeAspect="1"/>
              </p:cNvCxnSpPr>
              <p:nvPr/>
            </p:nvCxnSpPr>
            <p:spPr>
              <a:xfrm rot="660000">
                <a:off x="3502254" y="1907715"/>
                <a:ext cx="18242" cy="115535"/>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50" name="TextBox 49"/>
                <p:cNvSpPr txBox="1"/>
                <p:nvPr/>
              </p:nvSpPr>
              <p:spPr>
                <a:xfrm rot="20940000">
                  <a:off x="5455804" y="3317680"/>
                  <a:ext cx="47500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dk1"/>
                                </a:solidFill>
                                <a:latin typeface="Cambria Math" panose="02040503050406030204" pitchFamily="18" charset="0"/>
                                <a:ea typeface="Calibri"/>
                                <a:cs typeface="Times New Roman"/>
                              </a:rPr>
                            </m:ctrlPr>
                          </m:sSubPr>
                          <m:e>
                            <m:r>
                              <a:rPr lang="en-US" i="1">
                                <a:solidFill>
                                  <a:schemeClr val="dk1"/>
                                </a:solidFill>
                                <a:latin typeface="Cambria Math" panose="02040503050406030204" pitchFamily="18" charset="0"/>
                                <a:ea typeface="Calibri"/>
                                <a:cs typeface="Times New Roman"/>
                              </a:rPr>
                              <m:t>𝑑</m:t>
                            </m:r>
                          </m:e>
                          <m:sub>
                            <m:r>
                              <a:rPr lang="en-US" i="1">
                                <a:solidFill>
                                  <a:schemeClr val="dk1"/>
                                </a:solidFill>
                                <a:latin typeface="Cambria Math" panose="02040503050406030204" pitchFamily="18" charset="0"/>
                                <a:ea typeface="Calibri"/>
                                <a:cs typeface="Times New Roman"/>
                              </a:rPr>
                              <m:t>𝑒</m:t>
                            </m:r>
                          </m:sub>
                        </m:sSub>
                      </m:oMath>
                    </m:oMathPara>
                  </a14:m>
                  <a:endParaRPr lang="en-US" i="1" dirty="0">
                    <a:solidFill>
                      <a:schemeClr val="dk1"/>
                    </a:solidFill>
                    <a:latin typeface="Cambria Math" panose="02040503050406030204" pitchFamily="18" charset="0"/>
                    <a:ea typeface="Calibri"/>
                    <a:cs typeface="Times New Roman"/>
                  </a:endParaRPr>
                </a:p>
              </p:txBody>
            </p:sp>
          </mc:Choice>
          <mc:Fallback>
            <p:sp>
              <p:nvSpPr>
                <p:cNvPr id="50" name="TextBox 49"/>
                <p:cNvSpPr txBox="1">
                  <a:spLocks noRot="1" noChangeAspect="1" noMove="1" noResize="1" noEditPoints="1" noAdjustHandles="1" noChangeArrowheads="1" noChangeShapeType="1" noTextEdit="1"/>
                </p:cNvSpPr>
                <p:nvPr/>
              </p:nvSpPr>
              <p:spPr>
                <a:xfrm rot="20940000">
                  <a:off x="5455804" y="3317680"/>
                  <a:ext cx="475002"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1" name="TextBox 50"/>
                <p:cNvSpPr txBox="1"/>
                <p:nvPr/>
              </p:nvSpPr>
              <p:spPr>
                <a:xfrm rot="20940000">
                  <a:off x="6246744" y="3178415"/>
                  <a:ext cx="475002" cy="3845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a:solidFill>
                                  <a:schemeClr val="dk1"/>
                                </a:solidFill>
                                <a:latin typeface="Cambria Math" panose="02040503050406030204" pitchFamily="18" charset="0"/>
                                <a:ea typeface="Calibri"/>
                                <a:cs typeface="Times New Roman"/>
                              </a:rPr>
                            </m:ctrlPr>
                          </m:sSubSupPr>
                          <m:e>
                            <m:acc>
                              <m:accPr>
                                <m:chr m:val="́"/>
                                <m:ctrlPr>
                                  <a:rPr lang="en-US" i="1">
                                    <a:solidFill>
                                      <a:schemeClr val="dk1"/>
                                    </a:solidFill>
                                    <a:latin typeface="Cambria Math" panose="02040503050406030204" pitchFamily="18" charset="0"/>
                                    <a:ea typeface="Calibri"/>
                                    <a:cs typeface="Times New Roman"/>
                                  </a:rPr>
                                </m:ctrlPr>
                              </m:accPr>
                              <m:e>
                                <m:r>
                                  <a:rPr lang="en-US" i="1">
                                    <a:solidFill>
                                      <a:schemeClr val="dk1"/>
                                    </a:solidFill>
                                    <a:latin typeface="Cambria Math" panose="02040503050406030204" pitchFamily="18" charset="0"/>
                                    <a:ea typeface="Calibri"/>
                                    <a:cs typeface="Times New Roman"/>
                                  </a:rPr>
                                  <m:t>𝑑</m:t>
                                </m:r>
                              </m:e>
                            </m:acc>
                          </m:e>
                          <m:sub>
                            <m:r>
                              <a:rPr lang="en-US" i="1">
                                <a:solidFill>
                                  <a:schemeClr val="dk1"/>
                                </a:solidFill>
                                <a:latin typeface="Cambria Math" panose="02040503050406030204" pitchFamily="18" charset="0"/>
                                <a:ea typeface="Calibri"/>
                                <a:cs typeface="Times New Roman"/>
                              </a:rPr>
                              <m:t>𝑒</m:t>
                            </m:r>
                          </m:sub>
                          <m:sup>
                            <m:r>
                              <a:rPr lang="en-US" i="1">
                                <a:solidFill>
                                  <a:schemeClr val="dk1"/>
                                </a:solidFill>
                                <a:latin typeface="Cambria Math" panose="02040503050406030204" pitchFamily="18" charset="0"/>
                                <a:ea typeface="Calibri"/>
                                <a:cs typeface="Times New Roman"/>
                              </a:rPr>
                              <m:t> </m:t>
                            </m:r>
                          </m:sup>
                        </m:sSubSup>
                      </m:oMath>
                    </m:oMathPara>
                  </a14:m>
                  <a:endParaRPr lang="en-US" i="1" dirty="0">
                    <a:solidFill>
                      <a:schemeClr val="dk1"/>
                    </a:solidFill>
                    <a:latin typeface="Cambria Math" panose="02040503050406030204" pitchFamily="18" charset="0"/>
                    <a:ea typeface="Calibri"/>
                    <a:cs typeface="Times New Roman"/>
                  </a:endParaRPr>
                </a:p>
              </p:txBody>
            </p:sp>
          </mc:Choice>
          <mc:Fallback>
            <p:sp>
              <p:nvSpPr>
                <p:cNvPr id="51" name="TextBox 50"/>
                <p:cNvSpPr txBox="1">
                  <a:spLocks noRot="1" noChangeAspect="1" noMove="1" noResize="1" noEditPoints="1" noAdjustHandles="1" noChangeArrowheads="1" noChangeShapeType="1" noTextEdit="1"/>
                </p:cNvSpPr>
                <p:nvPr/>
              </p:nvSpPr>
              <p:spPr>
                <a:xfrm rot="20940000">
                  <a:off x="6246744" y="3178415"/>
                  <a:ext cx="475002" cy="384592"/>
                </a:xfrm>
                <a:prstGeom prst="rect">
                  <a:avLst/>
                </a:prstGeom>
                <a:blipFill>
                  <a:blip r:embed="rId16"/>
                  <a:stretch>
                    <a:fillRect t="-512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 z_o prime"/>
                <p:cNvSpPr txBox="1"/>
                <p:nvPr/>
              </p:nvSpPr>
              <p:spPr>
                <a:xfrm>
                  <a:off x="7176429" y="3565881"/>
                  <a:ext cx="4567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𝑧</m:t>
                                </m:r>
                              </m:e>
                            </m:acc>
                          </m:e>
                          <m:sub>
                            <m:r>
                              <a:rPr lang="en-US" b="0" i="1" smtClean="0">
                                <a:latin typeface="Cambria Math" panose="02040503050406030204" pitchFamily="18" charset="0"/>
                              </a:rPr>
                              <m:t>𝑜</m:t>
                            </m:r>
                          </m:sub>
                          <m:sup>
                            <m:r>
                              <a:rPr lang="en-US" b="0" i="1" smtClean="0">
                                <a:latin typeface="Cambria Math" panose="02040503050406030204" pitchFamily="18" charset="0"/>
                              </a:rPr>
                              <m:t> </m:t>
                            </m:r>
                          </m:sup>
                        </m:sSubSup>
                      </m:oMath>
                    </m:oMathPara>
                  </a14:m>
                  <a:endParaRPr lang="en-US" dirty="0"/>
                </a:p>
              </p:txBody>
            </p:sp>
          </mc:Choice>
          <mc:Fallback>
            <p:sp>
              <p:nvSpPr>
                <p:cNvPr id="52" name="TextBox - z_o prime"/>
                <p:cNvSpPr txBox="1">
                  <a:spLocks noRot="1" noChangeAspect="1" noMove="1" noResize="1" noEditPoints="1" noAdjustHandles="1" noChangeArrowheads="1" noChangeShapeType="1" noTextEdit="1"/>
                </p:cNvSpPr>
                <p:nvPr/>
              </p:nvSpPr>
              <p:spPr>
                <a:xfrm>
                  <a:off x="7176429" y="3565881"/>
                  <a:ext cx="456792" cy="369332"/>
                </a:xfrm>
                <a:prstGeom prst="rect">
                  <a:avLst/>
                </a:prstGeom>
                <a:blipFill>
                  <a:blip r:embed="rId17"/>
                  <a:stretch>
                    <a:fillRect t="-6667" r="-12000"/>
                  </a:stretch>
                </a:blipFill>
              </p:spPr>
              <p:txBody>
                <a:bodyPr/>
                <a:lstStyle/>
                <a:p>
                  <a:r>
                    <a:rPr lang="en-US">
                      <a:noFill/>
                    </a:rPr>
                    <a:t> </a:t>
                  </a:r>
                </a:p>
              </p:txBody>
            </p:sp>
          </mc:Fallback>
        </mc:AlternateContent>
        <p:cxnSp>
          <p:nvCxnSpPr>
            <p:cNvPr id="56" name="z-axis of world frame"/>
            <p:cNvCxnSpPr/>
            <p:nvPr/>
          </p:nvCxnSpPr>
          <p:spPr>
            <a:xfrm>
              <a:off x="6051045" y="2540759"/>
              <a:ext cx="2774505" cy="0"/>
            </a:xfrm>
            <a:prstGeom prst="line">
              <a:avLst/>
            </a:prstGeom>
            <a:ln w="12700">
              <a:solidFill>
                <a:srgbClr val="1C87FC">
                  <a:alpha val="80000"/>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flipV="1">
              <a:off x="5993205" y="2500071"/>
              <a:ext cx="0" cy="1445097"/>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5" name="Arc 64"/>
            <p:cNvSpPr/>
            <p:nvPr/>
          </p:nvSpPr>
          <p:spPr>
            <a:xfrm>
              <a:off x="3845774" y="1780264"/>
              <a:ext cx="1264245" cy="1264244"/>
            </a:xfrm>
            <a:prstGeom prst="arc">
              <a:avLst>
                <a:gd name="adj1" fmla="val 7507062"/>
                <a:gd name="adj2" fmla="val 10348981"/>
              </a:avLst>
            </a:prstGeom>
            <a:ln w="9525">
              <a:solidFill>
                <a:schemeClr val="tx1">
                  <a:lumMod val="95000"/>
                  <a:lumOff val="5000"/>
                </a:schemeClr>
              </a:solidFill>
              <a:headEnd type="arrow" w="sm" len="sm"/>
              <a:tailEnd type="none" w="med" len="sm"/>
            </a:ln>
            <a:scene3d>
              <a:camera prst="perspectiveRelaxedModerately"/>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68" name="arrow - z_o prime"/>
            <p:cNvGrpSpPr/>
            <p:nvPr/>
          </p:nvGrpSpPr>
          <p:grpSpPr>
            <a:xfrm>
              <a:off x="5995377" y="3814443"/>
              <a:ext cx="2831735" cy="172690"/>
              <a:chOff x="2605298" y="1651989"/>
              <a:chExt cx="1894521" cy="115535"/>
            </a:xfrm>
          </p:grpSpPr>
          <p:cxnSp>
            <p:nvCxnSpPr>
              <p:cNvPr id="83" name="Straight Connector 82"/>
              <p:cNvCxnSpPr>
                <a:cxnSpLocks/>
              </p:cNvCxnSpPr>
              <p:nvPr/>
            </p:nvCxnSpPr>
            <p:spPr>
              <a:xfrm flipH="1">
                <a:off x="2605298" y="1651989"/>
                <a:ext cx="0" cy="115535"/>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V="1">
                <a:off x="2607011" y="1709756"/>
                <a:ext cx="1892808" cy="0"/>
              </a:xfrm>
              <a:prstGeom prst="straightConnector1">
                <a:avLst/>
              </a:prstGeom>
              <a:ln w="12700">
                <a:solidFill>
                  <a:schemeClr val="tx1">
                    <a:lumMod val="65000"/>
                    <a:lumOff val="35000"/>
                  </a:schemeClr>
                </a:solidFill>
                <a:headEnd type="none" w="med" len="med"/>
                <a:tailEnd type="arrow" w="sm" len="sm"/>
              </a:ln>
            </p:spPr>
            <p:style>
              <a:lnRef idx="1">
                <a:schemeClr val="dk1"/>
              </a:lnRef>
              <a:fillRef idx="0">
                <a:schemeClr val="dk1"/>
              </a:fillRef>
              <a:effectRef idx="0">
                <a:schemeClr val="dk1"/>
              </a:effectRef>
              <a:fontRef idx="minor">
                <a:schemeClr val="tx1"/>
              </a:fontRef>
            </p:style>
          </p:cxnSp>
        </p:grpSp>
        <p:sp>
          <p:nvSpPr>
            <p:cNvPr id="304" name="Freeform: Shape 303"/>
            <p:cNvSpPr/>
            <p:nvPr/>
          </p:nvSpPr>
          <p:spPr>
            <a:xfrm rot="2720583">
              <a:off x="1850825" y="1887567"/>
              <a:ext cx="867230" cy="850057"/>
            </a:xfrm>
            <a:custGeom>
              <a:avLst/>
              <a:gdLst>
                <a:gd name="connsiteX0" fmla="*/ 0 w 932873"/>
                <a:gd name="connsiteY0" fmla="*/ 0 h 914400"/>
                <a:gd name="connsiteX1" fmla="*/ 341746 w 932873"/>
                <a:gd name="connsiteY1" fmla="*/ 138545 h 914400"/>
                <a:gd name="connsiteX2" fmla="*/ 554182 w 932873"/>
                <a:gd name="connsiteY2" fmla="*/ 701964 h 914400"/>
                <a:gd name="connsiteX3" fmla="*/ 932873 w 932873"/>
                <a:gd name="connsiteY3" fmla="*/ 914400 h 914400"/>
                <a:gd name="connsiteX4" fmla="*/ 932873 w 932873"/>
                <a:gd name="connsiteY4" fmla="*/ 9144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873" h="914400">
                  <a:moveTo>
                    <a:pt x="0" y="0"/>
                  </a:moveTo>
                  <a:cubicBezTo>
                    <a:pt x="124691" y="10775"/>
                    <a:pt x="249382" y="21551"/>
                    <a:pt x="341746" y="138545"/>
                  </a:cubicBezTo>
                  <a:cubicBezTo>
                    <a:pt x="434110" y="255539"/>
                    <a:pt x="455661" y="572655"/>
                    <a:pt x="554182" y="701964"/>
                  </a:cubicBezTo>
                  <a:cubicBezTo>
                    <a:pt x="652703" y="831273"/>
                    <a:pt x="932873" y="914400"/>
                    <a:pt x="932873" y="914400"/>
                  </a:cubicBezTo>
                  <a:lnTo>
                    <a:pt x="932873" y="914400"/>
                  </a:lnTo>
                </a:path>
              </a:pathLst>
            </a:cu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05" name="Rectangle 304"/>
                <p:cNvSpPr/>
                <p:nvPr/>
              </p:nvSpPr>
              <p:spPr>
                <a:xfrm>
                  <a:off x="2018315" y="1874686"/>
                  <a:ext cx="329633" cy="3576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1900" b="1">
                            <a:solidFill>
                              <a:srgbClr val="3A9AFF"/>
                            </a:solidFill>
                            <a:latin typeface="Cambria Math" panose="02040503050406030204" pitchFamily="18" charset="0"/>
                          </a:rPr>
                          <m:t>x</m:t>
                        </m:r>
                      </m:oMath>
                    </m:oMathPara>
                  </a14:m>
                  <a:endParaRPr lang="en-US" sz="1900" dirty="0"/>
                </a:p>
              </p:txBody>
            </p:sp>
          </mc:Choice>
          <mc:Fallback xmlns="">
            <p:sp>
              <p:nvSpPr>
                <p:cNvPr id="305" name="Rectangle 304"/>
                <p:cNvSpPr>
                  <a:spLocks noRot="1" noChangeAspect="1" noMove="1" noResize="1" noEditPoints="1" noAdjustHandles="1" noChangeArrowheads="1" noChangeShapeType="1" noTextEdit="1"/>
                </p:cNvSpPr>
                <p:nvPr/>
              </p:nvSpPr>
              <p:spPr>
                <a:xfrm>
                  <a:off x="2018315" y="1874686"/>
                  <a:ext cx="329633" cy="357650"/>
                </a:xfrm>
                <a:prstGeom prst="rect">
                  <a:avLst/>
                </a:prstGeom>
                <a:blipFill>
                  <a:blip r:embed="rId18"/>
                  <a:stretch>
                    <a:fillRect/>
                  </a:stretch>
                </a:blipFill>
              </p:spPr>
              <p:txBody>
                <a:bodyPr/>
                <a:lstStyle/>
                <a:p>
                  <a:r>
                    <a:rPr lang="en-US">
                      <a:noFill/>
                    </a:rPr>
                    <a:t> </a:t>
                  </a:r>
                </a:p>
              </p:txBody>
            </p:sp>
          </mc:Fallback>
        </mc:AlternateContent>
        <p:grpSp>
          <p:nvGrpSpPr>
            <p:cNvPr id="308" name="Group 307"/>
            <p:cNvGrpSpPr/>
            <p:nvPr/>
          </p:nvGrpSpPr>
          <p:grpSpPr>
            <a:xfrm>
              <a:off x="5647684" y="1881387"/>
              <a:ext cx="1084513" cy="948951"/>
              <a:chOff x="7851142" y="952028"/>
              <a:chExt cx="729303" cy="638142"/>
            </a:xfrm>
          </p:grpSpPr>
          <p:grpSp>
            <p:nvGrpSpPr>
              <p:cNvPr id="309" name="Group 308"/>
              <p:cNvGrpSpPr/>
              <p:nvPr/>
            </p:nvGrpSpPr>
            <p:grpSpPr>
              <a:xfrm>
                <a:off x="7851142" y="952028"/>
                <a:ext cx="729303" cy="638142"/>
                <a:chOff x="2957199" y="2388103"/>
                <a:chExt cx="729303" cy="638142"/>
              </a:xfrm>
            </p:grpSpPr>
            <p:cxnSp>
              <p:nvCxnSpPr>
                <p:cNvPr id="311" name="Straight Arrow Connector 310"/>
                <p:cNvCxnSpPr/>
                <p:nvPr/>
              </p:nvCxnSpPr>
              <p:spPr>
                <a:xfrm flipV="1">
                  <a:off x="3190593" y="2469213"/>
                  <a:ext cx="0" cy="365760"/>
                </a:xfrm>
                <a:prstGeom prst="straightConnector1">
                  <a:avLst/>
                </a:prstGeom>
                <a:ln w="12700">
                  <a:solidFill>
                    <a:srgbClr val="00B050"/>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p:nvCxnSpPr>
              <p:spPr>
                <a:xfrm>
                  <a:off x="3191740" y="2831612"/>
                  <a:ext cx="365760" cy="0"/>
                </a:xfrm>
                <a:prstGeom prst="line">
                  <a:avLst/>
                </a:prstGeom>
                <a:ln w="12700">
                  <a:solidFill>
                    <a:srgbClr val="1C87FC"/>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13" name="TextBox 312"/>
                    <p:cNvSpPr txBox="1"/>
                    <p:nvPr/>
                  </p:nvSpPr>
                  <p:spPr>
                    <a:xfrm>
                      <a:off x="3420027" y="2808926"/>
                      <a:ext cx="266475" cy="2173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1C87FC"/>
                                    </a:solidFill>
                                    <a:latin typeface="Cambria Math" panose="02040503050406030204" pitchFamily="18" charset="0"/>
                                  </a:rPr>
                                </m:ctrlPr>
                              </m:sSubPr>
                              <m:e>
                                <m:acc>
                                  <m:accPr>
                                    <m:chr m:val="̂"/>
                                    <m:ctrlPr>
                                      <a:rPr lang="en-US" sz="1500" b="0" i="1" smtClean="0">
                                        <a:solidFill>
                                          <a:srgbClr val="1C87FC"/>
                                        </a:solidFill>
                                        <a:latin typeface="Cambria Math" panose="02040503050406030204" pitchFamily="18" charset="0"/>
                                      </a:rPr>
                                    </m:ctrlPr>
                                  </m:accPr>
                                  <m:e>
                                    <m:r>
                                      <a:rPr lang="en-US" sz="1500" b="0" i="1" smtClean="0">
                                        <a:solidFill>
                                          <a:srgbClr val="1C87FC"/>
                                        </a:solidFill>
                                        <a:latin typeface="Cambria Math" panose="02040503050406030204" pitchFamily="18" charset="0"/>
                                      </a:rPr>
                                      <m:t>𝑐</m:t>
                                    </m:r>
                                  </m:e>
                                </m:acc>
                              </m:e>
                              <m:sub>
                                <m:r>
                                  <a:rPr lang="en-US" sz="1500" b="0" i="1" smtClean="0">
                                    <a:solidFill>
                                      <a:srgbClr val="1C87FC"/>
                                    </a:solidFill>
                                    <a:latin typeface="Cambria Math" panose="02040503050406030204" pitchFamily="18" charset="0"/>
                                  </a:rPr>
                                  <m:t>𝑧</m:t>
                                </m:r>
                              </m:sub>
                            </m:sSub>
                          </m:oMath>
                        </m:oMathPara>
                      </a14:m>
                      <a:endParaRPr lang="en-US" sz="1500" dirty="0">
                        <a:solidFill>
                          <a:srgbClr val="1C87FC"/>
                        </a:solidFill>
                      </a:endParaRPr>
                    </a:p>
                  </p:txBody>
                </p:sp>
              </mc:Choice>
              <mc:Fallback>
                <p:sp>
                  <p:nvSpPr>
                    <p:cNvPr id="313" name="TextBox 312"/>
                    <p:cNvSpPr txBox="1">
                      <a:spLocks noRot="1" noChangeAspect="1" noMove="1" noResize="1" noEditPoints="1" noAdjustHandles="1" noChangeArrowheads="1" noChangeShapeType="1" noTextEdit="1"/>
                    </p:cNvSpPr>
                    <p:nvPr/>
                  </p:nvSpPr>
                  <p:spPr>
                    <a:xfrm>
                      <a:off x="3420027" y="2808926"/>
                      <a:ext cx="266475" cy="217319"/>
                    </a:xfrm>
                    <a:prstGeom prst="rect">
                      <a:avLst/>
                    </a:prstGeom>
                    <a:blipFill>
                      <a:blip r:embed="rId19"/>
                      <a:stretch>
                        <a:fillRect t="-1887" r="-246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4" name="TextBox 313"/>
                    <p:cNvSpPr txBox="1"/>
                    <p:nvPr/>
                  </p:nvSpPr>
                  <p:spPr>
                    <a:xfrm>
                      <a:off x="2957199" y="2388103"/>
                      <a:ext cx="276392" cy="2295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00B050"/>
                                    </a:solidFill>
                                    <a:latin typeface="Cambria Math" panose="02040503050406030204" pitchFamily="18" charset="0"/>
                                  </a:rPr>
                                </m:ctrlPr>
                              </m:sSubPr>
                              <m:e>
                                <m:acc>
                                  <m:accPr>
                                    <m:chr m:val="̂"/>
                                    <m:ctrlPr>
                                      <a:rPr lang="en-US" sz="1500" b="0" i="1" smtClean="0">
                                        <a:solidFill>
                                          <a:srgbClr val="00B050"/>
                                        </a:solidFill>
                                        <a:latin typeface="Cambria Math" panose="02040503050406030204" pitchFamily="18" charset="0"/>
                                      </a:rPr>
                                    </m:ctrlPr>
                                  </m:accPr>
                                  <m:e>
                                    <m:r>
                                      <a:rPr lang="en-US" sz="1500" b="0" i="1" smtClean="0">
                                        <a:solidFill>
                                          <a:srgbClr val="00B050"/>
                                        </a:solidFill>
                                        <a:latin typeface="Cambria Math" panose="02040503050406030204" pitchFamily="18" charset="0"/>
                                      </a:rPr>
                                      <m:t>𝑐</m:t>
                                    </m:r>
                                  </m:e>
                                </m:acc>
                              </m:e>
                              <m:sub>
                                <m:r>
                                  <a:rPr lang="en-US" sz="1500" b="0" i="1" smtClean="0">
                                    <a:solidFill>
                                      <a:srgbClr val="00B050"/>
                                    </a:solidFill>
                                    <a:latin typeface="Cambria Math" panose="02040503050406030204" pitchFamily="18" charset="0"/>
                                  </a:rPr>
                                  <m:t>𝑦</m:t>
                                </m:r>
                              </m:sub>
                            </m:sSub>
                          </m:oMath>
                        </m:oMathPara>
                      </a14:m>
                      <a:endParaRPr lang="en-US" sz="1500" dirty="0">
                        <a:solidFill>
                          <a:srgbClr val="00B050"/>
                        </a:solidFill>
                      </a:endParaRPr>
                    </a:p>
                  </p:txBody>
                </p:sp>
              </mc:Choice>
              <mc:Fallback>
                <p:sp>
                  <p:nvSpPr>
                    <p:cNvPr id="314" name="TextBox 313"/>
                    <p:cNvSpPr txBox="1">
                      <a:spLocks noRot="1" noChangeAspect="1" noMove="1" noResize="1" noEditPoints="1" noAdjustHandles="1" noChangeArrowheads="1" noChangeShapeType="1" noTextEdit="1"/>
                    </p:cNvSpPr>
                    <p:nvPr/>
                  </p:nvSpPr>
                  <p:spPr>
                    <a:xfrm>
                      <a:off x="2957199" y="2388103"/>
                      <a:ext cx="276392" cy="229522"/>
                    </a:xfrm>
                    <a:prstGeom prst="rect">
                      <a:avLst/>
                    </a:prstGeom>
                    <a:blipFill>
                      <a:blip r:embed="rId20"/>
                      <a:stretch>
                        <a:fillRect r="-20588"/>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10" name="TextBox 309" hidden="1"/>
                  <p:cNvSpPr txBox="1"/>
                  <p:nvPr/>
                </p:nvSpPr>
                <p:spPr>
                  <a:xfrm>
                    <a:off x="8060686" y="1187609"/>
                    <a:ext cx="244475" cy="1924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i="1" smtClean="0">
                                  <a:latin typeface="Cambria Math" panose="02040503050406030204" pitchFamily="18" charset="0"/>
                                </a:rPr>
                              </m:ctrlPr>
                            </m:dPr>
                            <m:e>
                              <m:r>
                                <a:rPr lang="en-US" sz="1400" b="0" i="1" smtClean="0">
                                  <a:latin typeface="Cambria Math" panose="02040503050406030204" pitchFamily="18" charset="0"/>
                                </a:rPr>
                                <m:t>𝐶</m:t>
                              </m:r>
                            </m:e>
                          </m:d>
                        </m:oMath>
                      </m:oMathPara>
                    </a14:m>
                    <a:endParaRPr lang="en-US" sz="1400" dirty="0"/>
                  </a:p>
                </p:txBody>
              </p:sp>
            </mc:Choice>
            <mc:Fallback xmlns="">
              <p:sp>
                <p:nvSpPr>
                  <p:cNvPr id="310" name="TextBox 309" hidden="1"/>
                  <p:cNvSpPr txBox="1">
                    <a:spLocks noRot="1" noChangeAspect="1" noMove="1" noResize="1" noEditPoints="1" noAdjustHandles="1" noChangeArrowheads="1" noChangeShapeType="1" noTextEdit="1"/>
                  </p:cNvSpPr>
                  <p:nvPr/>
                </p:nvSpPr>
                <p:spPr>
                  <a:xfrm>
                    <a:off x="8060686" y="1187609"/>
                    <a:ext cx="244475" cy="192407"/>
                  </a:xfrm>
                  <a:prstGeom prst="rect">
                    <a:avLst/>
                  </a:prstGeom>
                  <a:blipFill>
                    <a:blip r:embed="rId21"/>
                    <a:stretch>
                      <a:fillRect/>
                    </a:stretch>
                  </a:blipFill>
                </p:spPr>
                <p:txBody>
                  <a:bodyPr/>
                  <a:lstStyle/>
                  <a:p>
                    <a:r>
                      <a:rPr lang="en-US">
                        <a:noFill/>
                      </a:rPr>
                      <a:t> </a:t>
                    </a:r>
                  </a:p>
                </p:txBody>
              </p:sp>
            </mc:Fallback>
          </mc:AlternateContent>
        </p:grpSp>
        <p:grpSp>
          <p:nvGrpSpPr>
            <p:cNvPr id="315" name="Origi-pivot"/>
            <p:cNvGrpSpPr/>
            <p:nvPr/>
          </p:nvGrpSpPr>
          <p:grpSpPr>
            <a:xfrm>
              <a:off x="5947455" y="2497076"/>
              <a:ext cx="93505" cy="93505"/>
              <a:chOff x="3007294" y="4027686"/>
              <a:chExt cx="62880" cy="62880"/>
            </a:xfrm>
          </p:grpSpPr>
          <p:sp>
            <p:nvSpPr>
              <p:cNvPr id="316" name="Oval 315"/>
              <p:cNvSpPr/>
              <p:nvPr/>
            </p:nvSpPr>
            <p:spPr>
              <a:xfrm>
                <a:off x="3007294" y="4027686"/>
                <a:ext cx="62880" cy="628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7" name="Oval 316"/>
              <p:cNvSpPr/>
              <p:nvPr/>
            </p:nvSpPr>
            <p:spPr>
              <a:xfrm>
                <a:off x="3024772" y="4045162"/>
                <a:ext cx="28582" cy="285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9" name="Origi-pivot"/>
            <p:cNvGrpSpPr/>
            <p:nvPr/>
          </p:nvGrpSpPr>
          <p:grpSpPr>
            <a:xfrm>
              <a:off x="8778341" y="2491587"/>
              <a:ext cx="93505" cy="93505"/>
              <a:chOff x="3007294" y="4027686"/>
              <a:chExt cx="62880" cy="62880"/>
            </a:xfrm>
          </p:grpSpPr>
          <p:sp>
            <p:nvSpPr>
              <p:cNvPr id="320" name="Oval 319"/>
              <p:cNvSpPr/>
              <p:nvPr/>
            </p:nvSpPr>
            <p:spPr>
              <a:xfrm>
                <a:off x="3007294" y="4027686"/>
                <a:ext cx="62880" cy="628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1" name="Oval 320"/>
              <p:cNvSpPr/>
              <p:nvPr/>
            </p:nvSpPr>
            <p:spPr>
              <a:xfrm>
                <a:off x="3024772" y="4045162"/>
                <a:ext cx="28582" cy="285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322" name="Rectangle 321"/>
                <p:cNvSpPr/>
                <p:nvPr/>
              </p:nvSpPr>
              <p:spPr>
                <a:xfrm>
                  <a:off x="8518769" y="3021836"/>
                  <a:ext cx="335594" cy="3576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900" i="1" smtClean="0">
                                <a:solidFill>
                                  <a:srgbClr val="00B050"/>
                                </a:solidFill>
                                <a:latin typeface="Cambria Math" panose="02040503050406030204" pitchFamily="18" charset="0"/>
                              </a:rPr>
                            </m:ctrlPr>
                          </m:accPr>
                          <m:e>
                            <m:r>
                              <m:rPr>
                                <m:nor/>
                              </m:rPr>
                              <a:rPr lang="en-US" sz="1900" b="1">
                                <a:solidFill>
                                  <a:srgbClr val="00B050"/>
                                </a:solidFill>
                                <a:latin typeface="Times New Roman" panose="02020603050405020304" pitchFamily="18" charset="0"/>
                                <a:cs typeface="Times New Roman" panose="02020603050405020304" pitchFamily="18" charset="0"/>
                              </a:rPr>
                              <m:t>x</m:t>
                            </m:r>
                          </m:e>
                        </m:acc>
                      </m:oMath>
                    </m:oMathPara>
                  </a14:m>
                  <a:endParaRPr lang="en-US" sz="1900" dirty="0">
                    <a:solidFill>
                      <a:srgbClr val="00B050"/>
                    </a:solidFill>
                  </a:endParaRPr>
                </a:p>
              </p:txBody>
            </p:sp>
          </mc:Choice>
          <mc:Fallback xmlns="">
            <p:sp>
              <p:nvSpPr>
                <p:cNvPr id="322" name="Rectangle 321"/>
                <p:cNvSpPr>
                  <a:spLocks noRot="1" noChangeAspect="1" noMove="1" noResize="1" noEditPoints="1" noAdjustHandles="1" noChangeArrowheads="1" noChangeShapeType="1" noTextEdit="1"/>
                </p:cNvSpPr>
                <p:nvPr/>
              </p:nvSpPr>
              <p:spPr>
                <a:xfrm>
                  <a:off x="8518769" y="3021836"/>
                  <a:ext cx="335594" cy="357650"/>
                </a:xfrm>
                <a:prstGeom prst="rect">
                  <a:avLst/>
                </a:prstGeom>
                <a:blipFill>
                  <a:blip r:embed="rId22"/>
                  <a:stretch>
                    <a:fillRect t="-1724" r="-32727"/>
                  </a:stretch>
                </a:blipFill>
              </p:spPr>
              <p:txBody>
                <a:bodyPr/>
                <a:lstStyle/>
                <a:p>
                  <a:r>
                    <a:rPr lang="en-US">
                      <a:noFill/>
                    </a:rPr>
                    <a:t> </a:t>
                  </a:r>
                </a:p>
              </p:txBody>
            </p:sp>
          </mc:Fallback>
        </mc:AlternateContent>
        <p:grpSp>
          <p:nvGrpSpPr>
            <p:cNvPr id="333" name="Group 332" hidden="1"/>
            <p:cNvGrpSpPr/>
            <p:nvPr/>
          </p:nvGrpSpPr>
          <p:grpSpPr>
            <a:xfrm>
              <a:off x="2180545" y="830610"/>
              <a:ext cx="1107435" cy="481887"/>
              <a:chOff x="3744263" y="1305113"/>
              <a:chExt cx="1191259" cy="518362"/>
            </a:xfrm>
          </p:grpSpPr>
          <p:sp>
            <p:nvSpPr>
              <p:cNvPr id="324" name="TextBox 323"/>
              <p:cNvSpPr txBox="1"/>
              <p:nvPr/>
            </p:nvSpPr>
            <p:spPr>
              <a:xfrm>
                <a:off x="4173435" y="1305113"/>
                <a:ext cx="728726" cy="276999"/>
              </a:xfrm>
              <a:prstGeom prst="rect">
                <a:avLst/>
              </a:prstGeom>
              <a:noFill/>
            </p:spPr>
            <p:txBody>
              <a:bodyPr wrap="none" rtlCol="0">
                <a:spAutoFit/>
              </a:bodyPr>
              <a:lstStyle/>
              <a:p>
                <a:r>
                  <a:rPr lang="en-US" sz="1200" dirty="0">
                    <a:solidFill>
                      <a:schemeClr val="tx1">
                        <a:lumMod val="75000"/>
                        <a:lumOff val="25000"/>
                      </a:schemeClr>
                    </a:solidFill>
                  </a:rPr>
                  <a:t>Chief ray</a:t>
                </a:r>
              </a:p>
            </p:txBody>
          </p:sp>
          <p:grpSp>
            <p:nvGrpSpPr>
              <p:cNvPr id="325" name="Group 324"/>
              <p:cNvGrpSpPr/>
              <p:nvPr/>
            </p:nvGrpSpPr>
            <p:grpSpPr>
              <a:xfrm>
                <a:off x="3818045" y="1400557"/>
                <a:ext cx="409552" cy="73134"/>
                <a:chOff x="267517" y="2217329"/>
                <a:chExt cx="256032" cy="45720"/>
              </a:xfrm>
            </p:grpSpPr>
            <p:cxnSp>
              <p:nvCxnSpPr>
                <p:cNvPr id="327" name="Straight Connector 326"/>
                <p:cNvCxnSpPr/>
                <p:nvPr/>
              </p:nvCxnSpPr>
              <p:spPr>
                <a:xfrm>
                  <a:off x="267517" y="2240189"/>
                  <a:ext cx="256032" cy="0"/>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328" name="Isosceles Triangle 327"/>
                <p:cNvSpPr/>
                <p:nvPr/>
              </p:nvSpPr>
              <p:spPr>
                <a:xfrm rot="5400000">
                  <a:off x="372673" y="2217329"/>
                  <a:ext cx="45720" cy="45720"/>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grpSp>
          <p:sp>
            <p:nvSpPr>
              <p:cNvPr id="326" name="Rounded Rectangle 190"/>
              <p:cNvSpPr/>
              <p:nvPr/>
            </p:nvSpPr>
            <p:spPr>
              <a:xfrm>
                <a:off x="3744263" y="1328048"/>
                <a:ext cx="1191259" cy="226188"/>
              </a:xfrm>
              <a:prstGeom prst="roundRect">
                <a:avLst/>
              </a:prstGeom>
              <a:noFill/>
              <a:ln w="6350">
                <a:solidFill>
                  <a:schemeClr val="tx1">
                    <a:lumMod val="50000"/>
                    <a:lumOff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9" name="TextBox 328"/>
              <p:cNvSpPr txBox="1"/>
              <p:nvPr/>
            </p:nvSpPr>
            <p:spPr>
              <a:xfrm>
                <a:off x="4173435" y="1546476"/>
                <a:ext cx="562975" cy="276999"/>
              </a:xfrm>
              <a:prstGeom prst="rect">
                <a:avLst/>
              </a:prstGeom>
              <a:noFill/>
            </p:spPr>
            <p:txBody>
              <a:bodyPr wrap="none" rtlCol="0">
                <a:spAutoFit/>
              </a:bodyPr>
              <a:lstStyle/>
              <a:p>
                <a:r>
                  <a:rPr lang="en-US" sz="1200" dirty="0">
                    <a:solidFill>
                      <a:schemeClr val="tx1">
                        <a:lumMod val="75000"/>
                        <a:lumOff val="25000"/>
                      </a:schemeClr>
                    </a:solidFill>
                  </a:rPr>
                  <a:t>Pivots</a:t>
                </a:r>
              </a:p>
            </p:txBody>
          </p:sp>
          <p:grpSp>
            <p:nvGrpSpPr>
              <p:cNvPr id="330" name="Origi-pivot"/>
              <p:cNvGrpSpPr/>
              <p:nvPr/>
            </p:nvGrpSpPr>
            <p:grpSpPr>
              <a:xfrm>
                <a:off x="3956373" y="1646172"/>
                <a:ext cx="100583" cy="100583"/>
                <a:chOff x="3007294" y="4027686"/>
                <a:chExt cx="62880" cy="62880"/>
              </a:xfrm>
            </p:grpSpPr>
            <p:sp>
              <p:nvSpPr>
                <p:cNvPr id="331" name="Oval 330"/>
                <p:cNvSpPr/>
                <p:nvPr/>
              </p:nvSpPr>
              <p:spPr>
                <a:xfrm>
                  <a:off x="3007294" y="4027686"/>
                  <a:ext cx="62880" cy="628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2" name="Oval 331"/>
                <p:cNvSpPr/>
                <p:nvPr/>
              </p:nvSpPr>
              <p:spPr>
                <a:xfrm>
                  <a:off x="3024772" y="4045162"/>
                  <a:ext cx="28582" cy="285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35" name="Group 334"/>
            <p:cNvGrpSpPr/>
            <p:nvPr/>
          </p:nvGrpSpPr>
          <p:grpSpPr>
            <a:xfrm>
              <a:off x="3325635" y="1106570"/>
              <a:ext cx="1814060" cy="971642"/>
              <a:chOff x="470429" y="3237402"/>
              <a:chExt cx="1951371" cy="1045190"/>
            </a:xfrm>
          </p:grpSpPr>
          <p:sp>
            <p:nvSpPr>
              <p:cNvPr id="336" name="Rectangle 335"/>
              <p:cNvSpPr/>
              <p:nvPr/>
            </p:nvSpPr>
            <p:spPr>
              <a:xfrm>
                <a:off x="470429" y="3237402"/>
                <a:ext cx="1912026" cy="397288"/>
              </a:xfrm>
              <a:prstGeom prst="rect">
                <a:avLst/>
              </a:prstGeom>
            </p:spPr>
            <p:txBody>
              <a:bodyPr wrap="square">
                <a:spAutoFit/>
              </a:bodyPr>
              <a:lstStyle/>
              <a:p>
                <a:r>
                  <a:rPr lang="en-US" dirty="0">
                    <a:solidFill>
                      <a:srgbClr val="17B2B6"/>
                    </a:solidFill>
                    <a:latin typeface="Euclid" panose="02020503060505020303" pitchFamily="18" charset="0"/>
                    <a:ea typeface="Segoe UI Symbol" pitchFamily="34" charset="0"/>
                  </a:rPr>
                  <a:t>Entrance pupil</a:t>
                </a:r>
                <a:endParaRPr lang="en-US" dirty="0">
                  <a:solidFill>
                    <a:srgbClr val="17B2B6"/>
                  </a:solidFill>
                </a:endParaRPr>
              </a:p>
            </p:txBody>
          </p:sp>
          <p:sp>
            <p:nvSpPr>
              <p:cNvPr id="337" name="Arc 336"/>
              <p:cNvSpPr/>
              <p:nvPr/>
            </p:nvSpPr>
            <p:spPr>
              <a:xfrm>
                <a:off x="1550731" y="3386822"/>
                <a:ext cx="871069" cy="895770"/>
              </a:xfrm>
              <a:prstGeom prst="arc">
                <a:avLst>
                  <a:gd name="adj1" fmla="val 17834929"/>
                  <a:gd name="adj2" fmla="val 234645"/>
                </a:avLst>
              </a:prstGeom>
              <a:ln w="6350">
                <a:solidFill>
                  <a:schemeClr val="tx1">
                    <a:lumMod val="65000"/>
                    <a:lumOff val="35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338" name="Group 337"/>
            <p:cNvGrpSpPr/>
            <p:nvPr/>
          </p:nvGrpSpPr>
          <p:grpSpPr>
            <a:xfrm>
              <a:off x="6743720" y="721108"/>
              <a:ext cx="1611882" cy="1204898"/>
              <a:chOff x="8709431" y="3540291"/>
              <a:chExt cx="1733888" cy="1296101"/>
            </a:xfrm>
          </p:grpSpPr>
          <p:sp>
            <p:nvSpPr>
              <p:cNvPr id="339" name="Rectangle 338"/>
              <p:cNvSpPr/>
              <p:nvPr/>
            </p:nvSpPr>
            <p:spPr>
              <a:xfrm>
                <a:off x="8979197" y="3540291"/>
                <a:ext cx="1464122" cy="397288"/>
              </a:xfrm>
              <a:prstGeom prst="rect">
                <a:avLst/>
              </a:prstGeom>
            </p:spPr>
            <p:txBody>
              <a:bodyPr wrap="square">
                <a:spAutoFit/>
              </a:bodyPr>
              <a:lstStyle/>
              <a:p>
                <a:r>
                  <a:rPr lang="en-US" dirty="0">
                    <a:solidFill>
                      <a:srgbClr val="17B2B6"/>
                    </a:solidFill>
                    <a:latin typeface="Euclid" panose="02020503060505020303" pitchFamily="18" charset="0"/>
                    <a:ea typeface="Segoe UI Symbol" pitchFamily="34" charset="0"/>
                  </a:rPr>
                  <a:t>Exit pupil</a:t>
                </a:r>
              </a:p>
            </p:txBody>
          </p:sp>
          <p:sp>
            <p:nvSpPr>
              <p:cNvPr id="340" name="Arc 339"/>
              <p:cNvSpPr/>
              <p:nvPr/>
            </p:nvSpPr>
            <p:spPr>
              <a:xfrm>
                <a:off x="8709431" y="3686067"/>
                <a:ext cx="1044296" cy="1150325"/>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347" name="Group 346"/>
            <p:cNvGrpSpPr/>
            <p:nvPr/>
          </p:nvGrpSpPr>
          <p:grpSpPr>
            <a:xfrm>
              <a:off x="9279243" y="3948353"/>
              <a:ext cx="1619193" cy="369332"/>
              <a:chOff x="9932914" y="4131431"/>
              <a:chExt cx="1741755" cy="397287"/>
            </a:xfrm>
          </p:grpSpPr>
          <p:sp>
            <p:nvSpPr>
              <p:cNvPr id="344" name="TextBox 343"/>
              <p:cNvSpPr txBox="1"/>
              <p:nvPr/>
            </p:nvSpPr>
            <p:spPr>
              <a:xfrm>
                <a:off x="10255193" y="4131431"/>
                <a:ext cx="1419476" cy="397287"/>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Image plane</a:t>
                </a:r>
              </a:p>
            </p:txBody>
          </p:sp>
          <p:cxnSp>
            <p:nvCxnSpPr>
              <p:cNvPr id="346" name="Straight Arrow Connector 345"/>
              <p:cNvCxnSpPr/>
              <p:nvPr/>
            </p:nvCxnSpPr>
            <p:spPr>
              <a:xfrm flipH="1">
                <a:off x="9932914" y="4339615"/>
                <a:ext cx="393445" cy="0"/>
              </a:xfrm>
              <a:prstGeom prst="straightConnector1">
                <a:avLst/>
              </a:prstGeom>
              <a:ln w="6350">
                <a:solidFill>
                  <a:schemeClr val="tx1">
                    <a:lumMod val="65000"/>
                    <a:lumOff val="35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cxnSp>
        </p:grpSp>
      </p:grpSp>
      <p:sp>
        <p:nvSpPr>
          <p:cNvPr id="356" name="Arc 355"/>
          <p:cNvSpPr/>
          <p:nvPr/>
        </p:nvSpPr>
        <p:spPr>
          <a:xfrm flipH="1">
            <a:off x="2142631" y="4943754"/>
            <a:ext cx="2097243" cy="2097243"/>
          </a:xfrm>
          <a:prstGeom prst="arc">
            <a:avLst>
              <a:gd name="adj1" fmla="val 18688131"/>
              <a:gd name="adj2" fmla="val 21335044"/>
            </a:avLst>
          </a:prstGeom>
          <a:ln w="6350">
            <a:solidFill>
              <a:schemeClr val="tx1">
                <a:lumMod val="65000"/>
                <a:lumOff val="35000"/>
              </a:schemeClr>
            </a:solidFill>
            <a:headEnd type="triangle" w="sm" len="lg"/>
            <a:tailEnd type="non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8" name="Arc 357"/>
          <p:cNvSpPr/>
          <p:nvPr/>
        </p:nvSpPr>
        <p:spPr>
          <a:xfrm flipH="1">
            <a:off x="8693753" y="4240150"/>
            <a:ext cx="1672153" cy="1672153"/>
          </a:xfrm>
          <a:prstGeom prst="arc">
            <a:avLst>
              <a:gd name="adj1" fmla="val 625733"/>
              <a:gd name="adj2" fmla="val 3353463"/>
            </a:avLst>
          </a:prstGeom>
          <a:ln w="6350">
            <a:solidFill>
              <a:schemeClr val="tx1">
                <a:lumMod val="65000"/>
                <a:lumOff val="35000"/>
              </a:schemeClr>
            </a:solidFill>
            <a:headEnd type="triangle" w="sm" len="lg"/>
            <a:tailEnd type="non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97" name="Group 96"/>
          <p:cNvGrpSpPr/>
          <p:nvPr/>
        </p:nvGrpSpPr>
        <p:grpSpPr>
          <a:xfrm>
            <a:off x="10930124" y="5027648"/>
            <a:ext cx="292559" cy="338554"/>
            <a:chOff x="1821495" y="4635241"/>
            <a:chExt cx="292559" cy="338554"/>
          </a:xfrm>
        </p:grpSpPr>
        <p:sp>
          <p:nvSpPr>
            <p:cNvPr id="98" name="Oval 97"/>
            <p:cNvSpPr/>
            <p:nvPr/>
          </p:nvSpPr>
          <p:spPr>
            <a:xfrm>
              <a:off x="1839734" y="4656080"/>
              <a:ext cx="274320" cy="274320"/>
            </a:xfrm>
            <a:prstGeom prst="ellipse">
              <a:avLst/>
            </a:prstGeom>
            <a:noFill/>
            <a:ln w="19050">
              <a:solidFill>
                <a:srgbClr val="FF5C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p:cNvSpPr txBox="1"/>
            <p:nvPr/>
          </p:nvSpPr>
          <p:spPr>
            <a:xfrm>
              <a:off x="1821495" y="4635241"/>
              <a:ext cx="287258" cy="338554"/>
            </a:xfrm>
            <a:prstGeom prst="rect">
              <a:avLst/>
            </a:prstGeom>
            <a:noFill/>
          </p:spPr>
          <p:txBody>
            <a:bodyPr wrap="none" rtlCol="0">
              <a:spAutoFit/>
            </a:bodyPr>
            <a:lstStyle/>
            <a:p>
              <a:pPr algn="ctr"/>
              <a:r>
                <a:rPr lang="en-US" sz="1600">
                  <a:solidFill>
                    <a:srgbClr val="3A9AFF"/>
                  </a:solidFill>
                  <a:latin typeface="Euclid" panose="02020503060505020303" pitchFamily="18" charset="0"/>
                </a:rPr>
                <a:t>4</a:t>
              </a:r>
              <a:endParaRPr lang="en-US" sz="1600" dirty="0">
                <a:solidFill>
                  <a:srgbClr val="3A9AFF"/>
                </a:solidFill>
                <a:latin typeface="Euclid" panose="02020503060505020303" pitchFamily="18" charset="0"/>
              </a:endParaRPr>
            </a:p>
          </p:txBody>
        </p:sp>
      </p:grpSp>
    </p:spTree>
    <p:extLst>
      <p:ext uri="{BB962C8B-B14F-4D97-AF65-F5344CB8AC3E}">
        <p14:creationId xmlns:p14="http://schemas.microsoft.com/office/powerpoint/2010/main" val="4044857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Box 82"/>
          <p:cNvSpPr txBox="1"/>
          <p:nvPr/>
        </p:nvSpPr>
        <p:spPr>
          <a:xfrm>
            <a:off x="164592" y="167635"/>
            <a:ext cx="11798808" cy="892552"/>
          </a:xfrm>
          <a:prstGeom prst="rect">
            <a:avLst/>
          </a:prstGeom>
          <a:noFill/>
        </p:spPr>
        <p:txBody>
          <a:bodyPr wrap="square" rtlCol="0">
            <a:spAutoFit/>
          </a:bodyPr>
          <a:lstStyle/>
          <a:p>
            <a:r>
              <a:rPr lang="en-US" sz="2600" b="1" dirty="0">
                <a:solidFill>
                  <a:srgbClr val="FF3F7A"/>
                </a:solidFill>
                <a:latin typeface="Euclid" panose="02020503060505020303" pitchFamily="18" charset="0"/>
              </a:rPr>
              <a:t>Comparing image coordinates obtained numerically against Zemax’s ray traced values for randomly parameterized systems proved the accuracy of the model </a:t>
            </a:r>
          </a:p>
        </p:txBody>
      </p:sp>
      <p:grpSp>
        <p:nvGrpSpPr>
          <p:cNvPr id="106" name="Group 105"/>
          <p:cNvGrpSpPr>
            <a:grpSpLocks noChangeAspect="1"/>
          </p:cNvGrpSpPr>
          <p:nvPr/>
        </p:nvGrpSpPr>
        <p:grpSpPr>
          <a:xfrm>
            <a:off x="601751" y="1195557"/>
            <a:ext cx="10926851" cy="3035239"/>
            <a:chOff x="212902" y="1195557"/>
            <a:chExt cx="11670418" cy="3241785"/>
          </a:xfrm>
        </p:grpSpPr>
        <p:grpSp>
          <p:nvGrpSpPr>
            <p:cNvPr id="92" name="Group 91"/>
            <p:cNvGrpSpPr/>
            <p:nvPr/>
          </p:nvGrpSpPr>
          <p:grpSpPr>
            <a:xfrm>
              <a:off x="7148765" y="1317080"/>
              <a:ext cx="4734555" cy="3120262"/>
              <a:chOff x="6690469" y="1699388"/>
              <a:chExt cx="4734555" cy="3120262"/>
            </a:xfrm>
          </p:grpSpPr>
          <p:pic>
            <p:nvPicPr>
              <p:cNvPr id="15" name="Picture 14"/>
              <p:cNvPicPr>
                <a:picLocks noChangeAspect="1"/>
              </p:cNvPicPr>
              <p:nvPr/>
            </p:nvPicPr>
            <p:blipFill rotWithShape="1">
              <a:blip r:embed="rId3"/>
              <a:srcRect l="9607" t="10250" r="8102" b="13790"/>
              <a:stretch/>
            </p:blipFill>
            <p:spPr>
              <a:xfrm>
                <a:off x="6709028" y="1699388"/>
                <a:ext cx="4700235" cy="3120262"/>
              </a:xfrm>
              <a:prstGeom prst="rect">
                <a:avLst/>
              </a:prstGeom>
            </p:spPr>
          </p:pic>
          <p:cxnSp>
            <p:nvCxnSpPr>
              <p:cNvPr id="16" name="Straight Connector 15"/>
              <p:cNvCxnSpPr/>
              <p:nvPr/>
            </p:nvCxnSpPr>
            <p:spPr>
              <a:xfrm flipV="1">
                <a:off x="6778389" y="2785691"/>
                <a:ext cx="4090266" cy="1484122"/>
              </a:xfrm>
              <a:prstGeom prst="line">
                <a:avLst/>
              </a:prstGeom>
              <a:ln w="12700">
                <a:solidFill>
                  <a:srgbClr val="419EFF"/>
                </a:solidFill>
                <a:prstDash val="dash"/>
              </a:ln>
            </p:spPr>
            <p:style>
              <a:lnRef idx="1">
                <a:schemeClr val="accent1"/>
              </a:lnRef>
              <a:fillRef idx="0">
                <a:schemeClr val="accent1"/>
              </a:fillRef>
              <a:effectRef idx="0">
                <a:schemeClr val="accent1"/>
              </a:effectRef>
              <a:fontRef idx="minor">
                <a:schemeClr val="tx1"/>
              </a:fontRef>
            </p:style>
          </p:cxnSp>
          <p:sp>
            <p:nvSpPr>
              <p:cNvPr id="17" name="Freeform 18"/>
              <p:cNvSpPr/>
              <p:nvPr/>
            </p:nvSpPr>
            <p:spPr>
              <a:xfrm>
                <a:off x="9797638" y="3035593"/>
                <a:ext cx="224404" cy="168303"/>
              </a:xfrm>
              <a:custGeom>
                <a:avLst/>
                <a:gdLst>
                  <a:gd name="connsiteX0" fmla="*/ 0 w 139700"/>
                  <a:gd name="connsiteY0" fmla="*/ 41275 h 104775"/>
                  <a:gd name="connsiteX1" fmla="*/ 117475 w 139700"/>
                  <a:gd name="connsiteY1" fmla="*/ 0 h 104775"/>
                  <a:gd name="connsiteX2" fmla="*/ 139700 w 139700"/>
                  <a:gd name="connsiteY2" fmla="*/ 69850 h 104775"/>
                  <a:gd name="connsiteX3" fmla="*/ 25400 w 139700"/>
                  <a:gd name="connsiteY3" fmla="*/ 104775 h 104775"/>
                  <a:gd name="connsiteX4" fmla="*/ 0 w 139700"/>
                  <a:gd name="connsiteY4" fmla="*/ 41275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 h="104775">
                    <a:moveTo>
                      <a:pt x="0" y="41275"/>
                    </a:moveTo>
                    <a:lnTo>
                      <a:pt x="117475" y="0"/>
                    </a:lnTo>
                    <a:lnTo>
                      <a:pt x="139700" y="69850"/>
                    </a:lnTo>
                    <a:lnTo>
                      <a:pt x="25400" y="104775"/>
                    </a:lnTo>
                    <a:lnTo>
                      <a:pt x="0" y="41275"/>
                    </a:lnTo>
                    <a:close/>
                  </a:path>
                </a:pathLst>
              </a:custGeom>
              <a:solidFill>
                <a:srgbClr val="317DC7">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8" name="Freeform 20"/>
              <p:cNvSpPr/>
              <p:nvPr/>
            </p:nvSpPr>
            <p:spPr>
              <a:xfrm>
                <a:off x="7178745" y="4055609"/>
                <a:ext cx="107102" cy="95626"/>
              </a:xfrm>
              <a:custGeom>
                <a:avLst/>
                <a:gdLst>
                  <a:gd name="connsiteX0" fmla="*/ 0 w 66675"/>
                  <a:gd name="connsiteY0" fmla="*/ 9525 h 59531"/>
                  <a:gd name="connsiteX1" fmla="*/ 52388 w 66675"/>
                  <a:gd name="connsiteY1" fmla="*/ 0 h 59531"/>
                  <a:gd name="connsiteX2" fmla="*/ 66675 w 66675"/>
                  <a:gd name="connsiteY2" fmla="*/ 42863 h 59531"/>
                  <a:gd name="connsiteX3" fmla="*/ 14288 w 66675"/>
                  <a:gd name="connsiteY3" fmla="*/ 59531 h 59531"/>
                  <a:gd name="connsiteX4" fmla="*/ 0 w 66675"/>
                  <a:gd name="connsiteY4" fmla="*/ 9525 h 59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59531">
                    <a:moveTo>
                      <a:pt x="0" y="9525"/>
                    </a:moveTo>
                    <a:lnTo>
                      <a:pt x="52388" y="0"/>
                    </a:lnTo>
                    <a:lnTo>
                      <a:pt x="66675" y="42863"/>
                    </a:lnTo>
                    <a:lnTo>
                      <a:pt x="14288" y="59531"/>
                    </a:lnTo>
                    <a:lnTo>
                      <a:pt x="0" y="9525"/>
                    </a:lnTo>
                    <a:close/>
                  </a:path>
                </a:pathLst>
              </a:custGeom>
              <a:solidFill>
                <a:srgbClr val="B5BFAD">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9" name="Freeform 22"/>
              <p:cNvSpPr/>
              <p:nvPr/>
            </p:nvSpPr>
            <p:spPr>
              <a:xfrm>
                <a:off x="8341565" y="3634852"/>
                <a:ext cx="110926" cy="126227"/>
              </a:xfrm>
              <a:custGeom>
                <a:avLst/>
                <a:gdLst>
                  <a:gd name="connsiteX0" fmla="*/ 0 w 69056"/>
                  <a:gd name="connsiteY0" fmla="*/ 21431 h 78581"/>
                  <a:gd name="connsiteX1" fmla="*/ 47625 w 69056"/>
                  <a:gd name="connsiteY1" fmla="*/ 0 h 78581"/>
                  <a:gd name="connsiteX2" fmla="*/ 69056 w 69056"/>
                  <a:gd name="connsiteY2" fmla="*/ 66675 h 78581"/>
                  <a:gd name="connsiteX3" fmla="*/ 19050 w 69056"/>
                  <a:gd name="connsiteY3" fmla="*/ 78581 h 78581"/>
                  <a:gd name="connsiteX4" fmla="*/ 0 w 69056"/>
                  <a:gd name="connsiteY4" fmla="*/ 21431 h 78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56" h="78581">
                    <a:moveTo>
                      <a:pt x="0" y="21431"/>
                    </a:moveTo>
                    <a:lnTo>
                      <a:pt x="47625" y="0"/>
                    </a:lnTo>
                    <a:lnTo>
                      <a:pt x="69056" y="66675"/>
                    </a:lnTo>
                    <a:lnTo>
                      <a:pt x="19050" y="78581"/>
                    </a:lnTo>
                    <a:lnTo>
                      <a:pt x="0" y="21431"/>
                    </a:lnTo>
                    <a:close/>
                  </a:path>
                </a:pathLst>
              </a:custGeom>
              <a:solidFill>
                <a:srgbClr val="317DC7">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pic>
            <p:nvPicPr>
              <p:cNvPr id="20" name="Picture 19"/>
              <p:cNvPicPr>
                <a:picLocks noChangeAspect="1"/>
              </p:cNvPicPr>
              <p:nvPr/>
            </p:nvPicPr>
            <p:blipFill rotWithShape="1">
              <a:blip r:embed="rId4">
                <a:extLst>
                  <a:ext uri="{BEBA8EAE-BF5A-486C-A8C5-ECC9F3942E4B}">
                    <a14:imgProps xmlns:a14="http://schemas.microsoft.com/office/drawing/2010/main">
                      <a14:imgLayer r:embed="rId5">
                        <a14:imgEffect>
                          <a14:backgroundRemoval t="49974" b="62340" l="41677" r="45481"/>
                        </a14:imgEffect>
                      </a14:imgLayer>
                    </a14:imgProps>
                  </a:ext>
                </a:extLst>
              </a:blip>
              <a:srcRect l="41202" t="48428" r="54043" b="36114"/>
              <a:stretch/>
            </p:blipFill>
            <p:spPr>
              <a:xfrm>
                <a:off x="8513693" y="3267649"/>
                <a:ext cx="271580" cy="634959"/>
              </a:xfrm>
              <a:prstGeom prst="rect">
                <a:avLst/>
              </a:prstGeom>
            </p:spPr>
          </p:pic>
          <p:sp>
            <p:nvSpPr>
              <p:cNvPr id="21" name="TextBox 20"/>
              <p:cNvSpPr txBox="1"/>
              <p:nvPr/>
            </p:nvSpPr>
            <p:spPr>
              <a:xfrm rot="20356091">
                <a:off x="9863961" y="2578750"/>
                <a:ext cx="1561063" cy="361592"/>
              </a:xfrm>
              <a:prstGeom prst="rect">
                <a:avLst/>
              </a:prstGeom>
              <a:noFill/>
            </p:spPr>
            <p:txBody>
              <a:bodyPr wrap="square" rtlCol="0">
                <a:spAutoFit/>
              </a:bodyPr>
              <a:lstStyle/>
              <a:p>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Optical axis</a:t>
                </a:r>
              </a:p>
            </p:txBody>
          </p:sp>
          <mc:AlternateContent xmlns:mc="http://schemas.openxmlformats.org/markup-compatibility/2006">
            <mc:Choice xmlns:a14="http://schemas.microsoft.com/office/drawing/2010/main" Requires="a14">
              <p:sp>
                <p:nvSpPr>
                  <p:cNvPr id="22" name="TextBox 21"/>
                  <p:cNvSpPr txBox="1"/>
                  <p:nvPr/>
                </p:nvSpPr>
                <p:spPr>
                  <a:xfrm>
                    <a:off x="7232152" y="1789870"/>
                    <a:ext cx="2019852" cy="378029"/>
                  </a:xfrm>
                  <a:prstGeom prst="rect">
                    <a:avLst/>
                  </a:prstGeom>
                  <a:noFill/>
                </p:spPr>
                <p:txBody>
                  <a:bodyPr wrap="square" rtlCol="0">
                    <a:spAutoFit/>
                  </a:bodyPr>
                  <a:lstStyle/>
                  <a:p>
                    <a:r>
                      <a:rPr lang="en-US" sz="1700" dirty="0">
                        <a:solidFill>
                          <a:schemeClr val="tx1">
                            <a:lumMod val="65000"/>
                            <a:lumOff val="35000"/>
                          </a:schemeClr>
                        </a:solidFill>
                        <a:latin typeface="Times New Roman" panose="02020603050405020304" pitchFamily="18" charset="0"/>
                        <a:cs typeface="Times New Roman" panose="02020603050405020304" pitchFamily="18" charset="0"/>
                      </a:rPr>
                      <a:t>Lens 2, </a:t>
                    </a:r>
                    <a14:m>
                      <m:oMath xmlns:m="http://schemas.openxmlformats.org/officeDocument/2006/math">
                        <m:r>
                          <m:rPr>
                            <m:sty m:val="p"/>
                          </m:rPr>
                          <a:rPr lang="en-US" sz="1700" i="0" dirty="0" smtClean="0">
                            <a:solidFill>
                              <a:schemeClr val="tx1">
                                <a:lumMod val="65000"/>
                                <a:lumOff val="35000"/>
                              </a:schemeClr>
                            </a:solidFill>
                            <a:latin typeface="Cambria Math" panose="02040503050406030204" pitchFamily="18" charset="0"/>
                          </a:rPr>
                          <m:t>f</m:t>
                        </m:r>
                      </m:oMath>
                    </a14:m>
                    <a:r>
                      <a:rPr lang="en-US" sz="1700" dirty="0">
                        <a:solidFill>
                          <a:schemeClr val="tx1">
                            <a:lumMod val="65000"/>
                            <a:lumOff val="35000"/>
                          </a:schemeClr>
                        </a:solidFill>
                        <a:latin typeface="Times New Roman" panose="02020603050405020304" pitchFamily="18" charset="0"/>
                        <a:cs typeface="Times New Roman" panose="02020603050405020304" pitchFamily="18" charset="0"/>
                      </a:rPr>
                      <a:t> = 30 </a:t>
                    </a:r>
                    <a:r>
                      <a:rPr lang="en-US" sz="1700" i="1" dirty="0">
                        <a:solidFill>
                          <a:schemeClr val="tx1">
                            <a:lumMod val="65000"/>
                            <a:lumOff val="35000"/>
                          </a:schemeClr>
                        </a:solidFill>
                        <a:latin typeface="Times New Roman" panose="02020603050405020304" pitchFamily="18" charset="0"/>
                        <a:cs typeface="Times New Roman" panose="02020603050405020304" pitchFamily="18" charset="0"/>
                      </a:rPr>
                      <a:t>mm</a:t>
                    </a:r>
                  </a:p>
                </p:txBody>
              </p:sp>
            </mc:Choice>
            <mc:Fallback>
              <p:sp>
                <p:nvSpPr>
                  <p:cNvPr id="22" name="TextBox 21"/>
                  <p:cNvSpPr txBox="1">
                    <a:spLocks noRot="1" noChangeAspect="1" noMove="1" noResize="1" noEditPoints="1" noAdjustHandles="1" noChangeArrowheads="1" noChangeShapeType="1" noTextEdit="1"/>
                  </p:cNvSpPr>
                  <p:nvPr/>
                </p:nvSpPr>
                <p:spPr>
                  <a:xfrm>
                    <a:off x="7232152" y="1789870"/>
                    <a:ext cx="2019852" cy="378029"/>
                  </a:xfrm>
                  <a:prstGeom prst="rect">
                    <a:avLst/>
                  </a:prstGeom>
                  <a:blipFill>
                    <a:blip r:embed="rId6"/>
                    <a:stretch>
                      <a:fillRect l="-1935" t="-5172" b="-241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p:cNvSpPr txBox="1"/>
                  <p:nvPr/>
                </p:nvSpPr>
                <p:spPr>
                  <a:xfrm>
                    <a:off x="9025705" y="4308163"/>
                    <a:ext cx="1584302" cy="378029"/>
                  </a:xfrm>
                  <a:prstGeom prst="rect">
                    <a:avLst/>
                  </a:prstGeom>
                  <a:noFill/>
                </p:spPr>
                <p:txBody>
                  <a:bodyPr wrap="square" rtlCol="0">
                    <a:spAutoFit/>
                  </a:bodyPr>
                  <a:lstStyle/>
                  <a:p>
                    <a14:m>
                      <m:oMath xmlns:m="http://schemas.openxmlformats.org/officeDocument/2006/math">
                        <m:acc>
                          <m:accPr>
                            <m:chr m:val="́"/>
                            <m:ctrlPr>
                              <a:rPr lang="en-US" sz="1700" b="0" i="1" smtClean="0">
                                <a:solidFill>
                                  <a:schemeClr val="tx1">
                                    <a:lumMod val="75000"/>
                                    <a:lumOff val="25000"/>
                                  </a:schemeClr>
                                </a:solidFill>
                                <a:latin typeface="Cambria Math" panose="02040503050406030204" pitchFamily="18" charset="0"/>
                              </a:rPr>
                            </m:ctrlPr>
                          </m:accPr>
                          <m:e>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panose="02040503050406030204" pitchFamily="18" charset="0"/>
                                  </a:rPr>
                                  <m:t>𝑧</m:t>
                                </m:r>
                              </m:e>
                              <m:sub>
                                <m:r>
                                  <a:rPr lang="en-US" sz="1700" b="0" i="1" smtClean="0">
                                    <a:solidFill>
                                      <a:schemeClr val="tx1">
                                        <a:lumMod val="75000"/>
                                        <a:lumOff val="25000"/>
                                      </a:schemeClr>
                                    </a:solidFill>
                                    <a:latin typeface="Cambria Math" panose="02040503050406030204" pitchFamily="18" charset="0"/>
                                  </a:rPr>
                                  <m:t>𝑜</m:t>
                                </m:r>
                              </m:sub>
                            </m:sSub>
                          </m:e>
                        </m:acc>
                      </m:oMath>
                    </a14:m>
                    <a:r>
                      <a:rPr lang="en-US" sz="1700" dirty="0">
                        <a:solidFill>
                          <a:schemeClr val="tx1">
                            <a:lumMod val="75000"/>
                            <a:lumOff val="25000"/>
                          </a:schemeClr>
                        </a:solidFill>
                        <a:latin typeface="Times New Roman" panose="02020603050405020304" pitchFamily="18" charset="0"/>
                        <a:cs typeface="Times New Roman" panose="02020603050405020304" pitchFamily="18" charset="0"/>
                      </a:rPr>
                      <a:t> = </a:t>
                    </a:r>
                    <a:r>
                      <a:rPr lang="en-US" sz="1700" dirty="0">
                        <a:solidFill>
                          <a:schemeClr val="tx1">
                            <a:lumMod val="75000"/>
                            <a:lumOff val="25000"/>
                          </a:schemeClr>
                        </a:solidFill>
                        <a:latin typeface="Times New Roman" panose="02020603050405020304" pitchFamily="18" charset="0"/>
                        <a:ea typeface="Segoe UI" panose="020B0502040204020203" pitchFamily="34" charset="0"/>
                        <a:cs typeface="Times New Roman" panose="02020603050405020304" pitchFamily="18" charset="0"/>
                      </a:rPr>
                      <a:t>24.17 </a:t>
                    </a:r>
                    <a:r>
                      <a:rPr lang="en-US" sz="1700" i="1" dirty="0">
                        <a:solidFill>
                          <a:schemeClr val="tx1">
                            <a:lumMod val="75000"/>
                            <a:lumOff val="25000"/>
                          </a:schemeClr>
                        </a:solidFill>
                        <a:latin typeface="Times New Roman" panose="02020603050405020304" pitchFamily="18" charset="0"/>
                        <a:ea typeface="Segoe UI" panose="020B0502040204020203" pitchFamily="34" charset="0"/>
                        <a:cs typeface="Times New Roman" panose="02020603050405020304" pitchFamily="18" charset="0"/>
                      </a:rPr>
                      <a:t>mm</a:t>
                    </a:r>
                  </a:p>
                </p:txBody>
              </p:sp>
            </mc:Choice>
            <mc:Fallback>
              <p:sp>
                <p:nvSpPr>
                  <p:cNvPr id="24" name="TextBox 23"/>
                  <p:cNvSpPr txBox="1">
                    <a:spLocks noRot="1" noChangeAspect="1" noMove="1" noResize="1" noEditPoints="1" noAdjustHandles="1" noChangeArrowheads="1" noChangeShapeType="1" noTextEdit="1"/>
                  </p:cNvSpPr>
                  <p:nvPr/>
                </p:nvSpPr>
                <p:spPr>
                  <a:xfrm>
                    <a:off x="9025705" y="4308163"/>
                    <a:ext cx="1584302" cy="378029"/>
                  </a:xfrm>
                  <a:prstGeom prst="rect">
                    <a:avLst/>
                  </a:prstGeom>
                  <a:blipFill>
                    <a:blip r:embed="rId7"/>
                    <a:stretch>
                      <a:fillRect t="-3390" r="-823" b="-2203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p:cNvSpPr txBox="1"/>
                  <p:nvPr/>
                </p:nvSpPr>
                <p:spPr>
                  <a:xfrm>
                    <a:off x="6690469" y="2228852"/>
                    <a:ext cx="2061653" cy="378029"/>
                  </a:xfrm>
                  <a:prstGeom prst="rect">
                    <a:avLst/>
                  </a:prstGeom>
                  <a:noFill/>
                </p:spPr>
                <p:txBody>
                  <a:bodyPr wrap="square" rtlCol="0">
                    <a:spAutoFit/>
                  </a:bodyPr>
                  <a:lstStyle/>
                  <a:p>
                    <a:r>
                      <a:rPr lang="en-US" sz="1700" dirty="0">
                        <a:solidFill>
                          <a:schemeClr val="tx1">
                            <a:lumMod val="65000"/>
                            <a:lumOff val="35000"/>
                          </a:schemeClr>
                        </a:solidFill>
                        <a:latin typeface="Times New Roman" panose="02020603050405020304" pitchFamily="18" charset="0"/>
                        <a:cs typeface="Times New Roman" panose="02020603050405020304" pitchFamily="18" charset="0"/>
                      </a:rPr>
                      <a:t>Lens 1, </a:t>
                    </a:r>
                    <a14:m>
                      <m:oMath xmlns:m="http://schemas.openxmlformats.org/officeDocument/2006/math">
                        <m:r>
                          <m:rPr>
                            <m:sty m:val="p"/>
                          </m:rPr>
                          <a:rPr lang="en-US" sz="1700" i="0" dirty="0" smtClean="0">
                            <a:solidFill>
                              <a:schemeClr val="tx1">
                                <a:lumMod val="65000"/>
                                <a:lumOff val="35000"/>
                              </a:schemeClr>
                            </a:solidFill>
                            <a:latin typeface="Cambria Math" panose="02040503050406030204" pitchFamily="18" charset="0"/>
                          </a:rPr>
                          <m:t>f</m:t>
                        </m:r>
                      </m:oMath>
                    </a14:m>
                    <a:r>
                      <a:rPr lang="en-US" sz="1700" dirty="0">
                        <a:solidFill>
                          <a:schemeClr val="tx1">
                            <a:lumMod val="65000"/>
                            <a:lumOff val="35000"/>
                          </a:schemeClr>
                        </a:solidFill>
                        <a:latin typeface="Times New Roman" panose="02020603050405020304" pitchFamily="18" charset="0"/>
                        <a:cs typeface="Times New Roman" panose="02020603050405020304" pitchFamily="18" charset="0"/>
                      </a:rPr>
                      <a:t> = 40 </a:t>
                    </a:r>
                    <a:r>
                      <a:rPr lang="en-US" sz="1700" i="1" dirty="0">
                        <a:solidFill>
                          <a:schemeClr val="tx1">
                            <a:lumMod val="65000"/>
                            <a:lumOff val="35000"/>
                          </a:schemeClr>
                        </a:solidFill>
                        <a:latin typeface="Times New Roman" panose="02020603050405020304" pitchFamily="18" charset="0"/>
                        <a:cs typeface="Times New Roman" panose="02020603050405020304" pitchFamily="18" charset="0"/>
                      </a:rPr>
                      <a:t>mm</a:t>
                    </a:r>
                  </a:p>
                </p:txBody>
              </p:sp>
            </mc:Choice>
            <mc:Fallback>
              <p:sp>
                <p:nvSpPr>
                  <p:cNvPr id="26" name="TextBox 25"/>
                  <p:cNvSpPr txBox="1">
                    <a:spLocks noRot="1" noChangeAspect="1" noMove="1" noResize="1" noEditPoints="1" noAdjustHandles="1" noChangeArrowheads="1" noChangeShapeType="1" noTextEdit="1"/>
                  </p:cNvSpPr>
                  <p:nvPr/>
                </p:nvSpPr>
                <p:spPr>
                  <a:xfrm>
                    <a:off x="6690469" y="2228852"/>
                    <a:ext cx="2061653" cy="378029"/>
                  </a:xfrm>
                  <a:prstGeom prst="rect">
                    <a:avLst/>
                  </a:prstGeom>
                  <a:blipFill>
                    <a:blip r:embed="rId8"/>
                    <a:stretch>
                      <a:fillRect l="-2208" t="-3448" b="-24138"/>
                    </a:stretch>
                  </a:blipFill>
                </p:spPr>
                <p:txBody>
                  <a:bodyPr/>
                  <a:lstStyle/>
                  <a:p>
                    <a:r>
                      <a:rPr lang="en-US">
                        <a:noFill/>
                      </a:rPr>
                      <a:t> </a:t>
                    </a:r>
                  </a:p>
                </p:txBody>
              </p:sp>
            </mc:Fallback>
          </mc:AlternateContent>
          <p:cxnSp>
            <p:nvCxnSpPr>
              <p:cNvPr id="27" name="Straight Connector 26"/>
              <p:cNvCxnSpPr/>
              <p:nvPr/>
            </p:nvCxnSpPr>
            <p:spPr>
              <a:xfrm>
                <a:off x="6696788" y="3467825"/>
                <a:ext cx="4553353" cy="0"/>
              </a:xfrm>
              <a:prstGeom prst="line">
                <a:avLst/>
              </a:prstGeom>
              <a:ln w="12700">
                <a:solidFill>
                  <a:schemeClr val="bg1">
                    <a:lumMod val="50000"/>
                    <a:alpha val="9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flipV="1">
                <a:off x="9012267" y="3246900"/>
                <a:ext cx="0" cy="1468823"/>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9008251" y="4548592"/>
                <a:ext cx="1897534" cy="185587"/>
                <a:chOff x="2605298" y="1651989"/>
                <a:chExt cx="1181289" cy="115535"/>
              </a:xfrm>
            </p:grpSpPr>
            <p:cxnSp>
              <p:nvCxnSpPr>
                <p:cNvPr id="53" name="Straight Connector 52"/>
                <p:cNvCxnSpPr>
                  <a:cxnSpLocks/>
                </p:cNvCxnSpPr>
                <p:nvPr/>
              </p:nvCxnSpPr>
              <p:spPr>
                <a:xfrm flipH="1">
                  <a:off x="2605298" y="1651989"/>
                  <a:ext cx="0" cy="115535"/>
                </a:xfrm>
                <a:prstGeom prst="line">
                  <a:avLst/>
                </a:prstGeom>
                <a:ln w="9525">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2607011" y="1709756"/>
                  <a:ext cx="1179576" cy="0"/>
                </a:xfrm>
                <a:prstGeom prst="straightConnector1">
                  <a:avLst/>
                </a:prstGeom>
                <a:ln w="9525">
                  <a:headEnd type="none" w="med" len="med"/>
                  <a:tailEnd type="arrow" w="sm" len="sm"/>
                </a:ln>
              </p:spPr>
              <p:style>
                <a:lnRef idx="1">
                  <a:schemeClr val="dk1"/>
                </a:lnRef>
                <a:fillRef idx="0">
                  <a:schemeClr val="dk1"/>
                </a:fillRef>
                <a:effectRef idx="0">
                  <a:schemeClr val="dk1"/>
                </a:effectRef>
                <a:fontRef idx="minor">
                  <a:schemeClr val="tx1"/>
                </a:fontRef>
              </p:style>
            </p:cxnSp>
          </p:grpSp>
          <p:cxnSp>
            <p:nvCxnSpPr>
              <p:cNvPr id="30" name="Straight Connector 29"/>
              <p:cNvCxnSpPr/>
              <p:nvPr/>
            </p:nvCxnSpPr>
            <p:spPr>
              <a:xfrm flipH="1" flipV="1">
                <a:off x="10902184" y="3246900"/>
                <a:ext cx="0" cy="1468823"/>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1" name="Image plane pivot"/>
              <p:cNvGrpSpPr/>
              <p:nvPr/>
            </p:nvGrpSpPr>
            <p:grpSpPr>
              <a:xfrm>
                <a:off x="10858513" y="3422984"/>
                <a:ext cx="89970" cy="89970"/>
                <a:chOff x="3011758" y="4033638"/>
                <a:chExt cx="56010" cy="56010"/>
              </a:xfrm>
            </p:grpSpPr>
            <p:sp>
              <p:nvSpPr>
                <p:cNvPr id="51" name="Oval 50"/>
                <p:cNvSpPr/>
                <p:nvPr/>
              </p:nvSpPr>
              <p:spPr>
                <a:xfrm>
                  <a:off x="3011758" y="4033638"/>
                  <a:ext cx="56010" cy="560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52" name="Oval 51"/>
                <p:cNvSpPr/>
                <p:nvPr/>
              </p:nvSpPr>
              <p:spPr>
                <a:xfrm>
                  <a:off x="3029961" y="4051841"/>
                  <a:ext cx="22770" cy="227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grpSp>
          <p:sp>
            <p:nvSpPr>
              <p:cNvPr id="32" name="TextBox 31"/>
              <p:cNvSpPr txBox="1"/>
              <p:nvPr/>
            </p:nvSpPr>
            <p:spPr>
              <a:xfrm>
                <a:off x="7583436" y="4333273"/>
                <a:ext cx="1185256" cy="378029"/>
              </a:xfrm>
              <a:prstGeom prst="rect">
                <a:avLst/>
              </a:prstGeom>
              <a:noFill/>
            </p:spPr>
            <p:txBody>
              <a:bodyPr wrap="square" rtlCol="0">
                <a:spAutoFit/>
              </a:bodyPr>
              <a:lstStyle/>
              <a:p>
                <a:r>
                  <a:rPr lang="en-US" sz="1700" dirty="0">
                    <a:solidFill>
                      <a:srgbClr val="17B2B6"/>
                    </a:solidFill>
                    <a:latin typeface="Times New Roman" panose="02020603050405020304" pitchFamily="18" charset="0"/>
                    <a:cs typeface="Times New Roman" panose="02020603050405020304" pitchFamily="18" charset="0"/>
                  </a:rPr>
                  <a:t>Exit pupil </a:t>
                </a:r>
              </a:p>
            </p:txBody>
          </p:sp>
          <p:sp>
            <p:nvSpPr>
              <p:cNvPr id="33" name="TextBox 32"/>
              <p:cNvSpPr txBox="1"/>
              <p:nvPr/>
            </p:nvSpPr>
            <p:spPr>
              <a:xfrm>
                <a:off x="8586165" y="4039276"/>
                <a:ext cx="1764117" cy="378029"/>
              </a:xfrm>
              <a:prstGeom prst="rect">
                <a:avLst/>
              </a:prstGeom>
              <a:noFill/>
            </p:spPr>
            <p:txBody>
              <a:bodyPr wrap="square" rtlCol="0">
                <a:spAutoFit/>
              </a:bodyPr>
              <a:lstStyle/>
              <a:p>
                <a:r>
                  <a:rPr lang="en-US" sz="1700" dirty="0">
                    <a:solidFill>
                      <a:srgbClr val="17B2B6"/>
                    </a:solidFill>
                    <a:latin typeface="Times New Roman" panose="02020603050405020304" pitchFamily="18" charset="0"/>
                    <a:cs typeface="Times New Roman" panose="02020603050405020304" pitchFamily="18" charset="0"/>
                  </a:rPr>
                  <a:t>Entrance pupil </a:t>
                </a:r>
              </a:p>
            </p:txBody>
          </p:sp>
          <p:grpSp>
            <p:nvGrpSpPr>
              <p:cNvPr id="35" name="lens pivot"/>
              <p:cNvGrpSpPr/>
              <p:nvPr/>
            </p:nvGrpSpPr>
            <p:grpSpPr>
              <a:xfrm>
                <a:off x="8966758" y="3412678"/>
                <a:ext cx="89970" cy="89970"/>
                <a:chOff x="3011758" y="4033638"/>
                <a:chExt cx="56010" cy="56010"/>
              </a:xfrm>
            </p:grpSpPr>
            <p:sp>
              <p:nvSpPr>
                <p:cNvPr id="49" name="Oval 48"/>
                <p:cNvSpPr/>
                <p:nvPr/>
              </p:nvSpPr>
              <p:spPr>
                <a:xfrm>
                  <a:off x="3011758" y="4033638"/>
                  <a:ext cx="56010" cy="560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50" name="Oval 49"/>
                <p:cNvSpPr/>
                <p:nvPr/>
              </p:nvSpPr>
              <p:spPr>
                <a:xfrm>
                  <a:off x="3028378" y="4051841"/>
                  <a:ext cx="22770" cy="227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grpSp>
          <p:sp>
            <p:nvSpPr>
              <p:cNvPr id="36" name="TextBox 35"/>
              <p:cNvSpPr txBox="1"/>
              <p:nvPr/>
            </p:nvSpPr>
            <p:spPr>
              <a:xfrm>
                <a:off x="8105306" y="2753011"/>
                <a:ext cx="828195" cy="378029"/>
              </a:xfrm>
              <a:prstGeom prst="rect">
                <a:avLst/>
              </a:prstGeom>
              <a:noFill/>
            </p:spPr>
            <p:txBody>
              <a:bodyPr wrap="square" rtlCol="0">
                <a:spAutoFit/>
              </a:bodyPr>
              <a:lstStyle/>
              <a:p>
                <a:r>
                  <a:rPr lang="en-US" sz="1700" dirty="0">
                    <a:solidFill>
                      <a:schemeClr val="tx1">
                        <a:lumMod val="65000"/>
                        <a:lumOff val="35000"/>
                      </a:schemeClr>
                    </a:solidFill>
                    <a:latin typeface="Times New Roman" panose="02020603050405020304" pitchFamily="18" charset="0"/>
                    <a:cs typeface="Times New Roman" panose="02020603050405020304" pitchFamily="18" charset="0"/>
                  </a:rPr>
                  <a:t>Stop</a:t>
                </a:r>
              </a:p>
            </p:txBody>
          </p:sp>
          <p:sp>
            <p:nvSpPr>
              <p:cNvPr id="37" name="TextBox 36"/>
              <p:cNvSpPr txBox="1"/>
              <p:nvPr/>
            </p:nvSpPr>
            <p:spPr>
              <a:xfrm>
                <a:off x="9753745" y="1807100"/>
                <a:ext cx="1452502" cy="378029"/>
              </a:xfrm>
              <a:prstGeom prst="rect">
                <a:avLst/>
              </a:prstGeom>
              <a:noFill/>
            </p:spPr>
            <p:txBody>
              <a:bodyPr wrap="square" rtlCol="0">
                <a:spAutoFit/>
              </a:bodyPr>
              <a:lstStyle/>
              <a:p>
                <a:r>
                  <a:rPr lang="en-US" sz="1700" dirty="0">
                    <a:solidFill>
                      <a:schemeClr val="tx1">
                        <a:lumMod val="65000"/>
                        <a:lumOff val="35000"/>
                      </a:schemeClr>
                    </a:solidFill>
                    <a:latin typeface="Times New Roman" panose="02020603050405020304" pitchFamily="18" charset="0"/>
                    <a:cs typeface="Times New Roman" panose="02020603050405020304" pitchFamily="18" charset="0"/>
                  </a:rPr>
                  <a:t>Image plane</a:t>
                </a:r>
              </a:p>
            </p:txBody>
          </p:sp>
          <p:cxnSp>
            <p:nvCxnSpPr>
              <p:cNvPr id="38" name="Straight Arrow Connector 37"/>
              <p:cNvCxnSpPr>
                <a:cxnSpLocks noChangeAspect="1"/>
              </p:cNvCxnSpPr>
              <p:nvPr/>
            </p:nvCxnSpPr>
            <p:spPr>
              <a:xfrm>
                <a:off x="8400215" y="3050895"/>
                <a:ext cx="110187" cy="273568"/>
              </a:xfrm>
              <a:prstGeom prst="straightConnector1">
                <a:avLst/>
              </a:prstGeom>
              <a:ln w="9525">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cxnSpLocks noChangeAspect="1"/>
              </p:cNvCxnSpPr>
              <p:nvPr/>
            </p:nvCxnSpPr>
            <p:spPr>
              <a:xfrm>
                <a:off x="7896326" y="2532216"/>
                <a:ext cx="247523" cy="614527"/>
              </a:xfrm>
              <a:prstGeom prst="straightConnector1">
                <a:avLst/>
              </a:prstGeom>
              <a:ln w="9525">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7408254" y="4514617"/>
                <a:ext cx="220324" cy="0"/>
              </a:xfrm>
              <a:prstGeom prst="straightConnector1">
                <a:avLst/>
              </a:prstGeom>
              <a:ln w="9525" cap="sq">
                <a:solidFill>
                  <a:schemeClr val="tx1">
                    <a:lumMod val="75000"/>
                    <a:lumOff val="25000"/>
                  </a:schemeClr>
                </a:solidFill>
                <a:miter lim="800000"/>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10948483" y="2087801"/>
                <a:ext cx="140496" cy="199258"/>
              </a:xfrm>
              <a:prstGeom prst="straightConnector1">
                <a:avLst/>
              </a:prstGeom>
              <a:ln w="9525">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p:cNvCxnSpPr>
              <p:nvPr/>
            </p:nvCxnSpPr>
            <p:spPr>
              <a:xfrm>
                <a:off x="9037772" y="2025804"/>
                <a:ext cx="270031" cy="123995"/>
              </a:xfrm>
              <a:prstGeom prst="straightConnector1">
                <a:avLst/>
              </a:prstGeom>
              <a:ln w="9525">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6696787" y="1770773"/>
                <a:ext cx="4681581" cy="2980998"/>
              </a:xfrm>
              <a:prstGeom prst="rect">
                <a:avLst/>
              </a:prstGeom>
              <a:noFill/>
              <a:ln w="15875">
                <a:solidFill>
                  <a:srgbClr val="3399FF">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cxnSp>
            <p:nvCxnSpPr>
              <p:cNvPr id="47" name="Straight Arrow Connector 46"/>
              <p:cNvCxnSpPr>
                <a:cxnSpLocks noChangeAspect="1"/>
              </p:cNvCxnSpPr>
              <p:nvPr/>
            </p:nvCxnSpPr>
            <p:spPr>
              <a:xfrm>
                <a:off x="8752123" y="3869459"/>
                <a:ext cx="110187" cy="273568"/>
              </a:xfrm>
              <a:prstGeom prst="straightConnector1">
                <a:avLst/>
              </a:prstGeom>
              <a:ln w="9525">
                <a:solidFill>
                  <a:schemeClr val="tx1">
                    <a:lumMod val="75000"/>
                    <a:lumOff val="25000"/>
                  </a:schemeClr>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81" name="Isosceles Triangle 80" hidden="1"/>
              <p:cNvSpPr/>
              <p:nvPr/>
            </p:nvSpPr>
            <p:spPr>
              <a:xfrm>
                <a:off x="8913762" y="3533614"/>
                <a:ext cx="199728" cy="259289"/>
              </a:xfrm>
              <a:prstGeom prst="triangle">
                <a:avLst/>
              </a:prstGeom>
              <a:solidFill>
                <a:srgbClr val="FF505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Isosceles Triangle 81" hidden="1"/>
              <p:cNvSpPr/>
              <p:nvPr/>
            </p:nvSpPr>
            <p:spPr>
              <a:xfrm>
                <a:off x="10803666" y="3538948"/>
                <a:ext cx="199728" cy="259289"/>
              </a:xfrm>
              <a:prstGeom prst="triangle">
                <a:avLst/>
              </a:prstGeom>
              <a:solidFill>
                <a:srgbClr val="17B2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1" name="Group 90"/>
            <p:cNvGrpSpPr/>
            <p:nvPr/>
          </p:nvGrpSpPr>
          <p:grpSpPr>
            <a:xfrm>
              <a:off x="212902" y="1195557"/>
              <a:ext cx="6041735" cy="3241785"/>
              <a:chOff x="212902" y="1195557"/>
              <a:chExt cx="6041735" cy="3241785"/>
            </a:xfrm>
          </p:grpSpPr>
          <p:pic>
            <p:nvPicPr>
              <p:cNvPr id="72" name="Picture 71"/>
              <p:cNvPicPr>
                <a:picLocks noChangeAspect="1"/>
              </p:cNvPicPr>
              <p:nvPr/>
            </p:nvPicPr>
            <p:blipFill rotWithShape="1">
              <a:blip r:embed="rId9"/>
              <a:srcRect l="15293" t="14918" r="17383" b="28796"/>
              <a:stretch/>
            </p:blipFill>
            <p:spPr>
              <a:xfrm>
                <a:off x="212902" y="1195557"/>
                <a:ext cx="6041735" cy="3241785"/>
              </a:xfrm>
              <a:prstGeom prst="rect">
                <a:avLst/>
              </a:prstGeom>
            </p:spPr>
          </p:pic>
          <p:cxnSp>
            <p:nvCxnSpPr>
              <p:cNvPr id="73" name="Straight Connector 72"/>
              <p:cNvCxnSpPr/>
              <p:nvPr/>
            </p:nvCxnSpPr>
            <p:spPr>
              <a:xfrm flipV="1">
                <a:off x="5716282" y="2799505"/>
                <a:ext cx="0" cy="137160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88" name="Group 87"/>
              <p:cNvGrpSpPr/>
              <p:nvPr/>
            </p:nvGrpSpPr>
            <p:grpSpPr>
              <a:xfrm>
                <a:off x="464587" y="4047090"/>
                <a:ext cx="5249896" cy="115535"/>
                <a:chOff x="725046" y="5999356"/>
                <a:chExt cx="5249896" cy="115535"/>
              </a:xfrm>
            </p:grpSpPr>
            <p:cxnSp>
              <p:nvCxnSpPr>
                <p:cNvPr id="85" name="Straight Connector 84"/>
                <p:cNvCxnSpPr>
                  <a:cxnSpLocks/>
                </p:cNvCxnSpPr>
                <p:nvPr/>
              </p:nvCxnSpPr>
              <p:spPr>
                <a:xfrm>
                  <a:off x="5974942" y="5999356"/>
                  <a:ext cx="0" cy="115535"/>
                </a:xfrm>
                <a:prstGeom prst="line">
                  <a:avLst/>
                </a:prstGeom>
                <a:ln w="9525">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flipV="1">
                  <a:off x="725046" y="6057123"/>
                  <a:ext cx="5248656" cy="0"/>
                </a:xfrm>
                <a:prstGeom prst="straightConnector1">
                  <a:avLst/>
                </a:prstGeom>
                <a:ln w="9525">
                  <a:headEnd type="none" w="med" len="med"/>
                  <a:tailEnd type="arrow" w="sm" len="sm"/>
                </a:ln>
              </p:spPr>
              <p:style>
                <a:lnRef idx="1">
                  <a:schemeClr val="dk1"/>
                </a:lnRef>
                <a:fillRef idx="0">
                  <a:schemeClr val="dk1"/>
                </a:fillRef>
                <a:effectRef idx="0">
                  <a:schemeClr val="dk1"/>
                </a:effectRef>
                <a:fontRef idx="minor">
                  <a:schemeClr val="tx1"/>
                </a:fontRef>
              </p:style>
            </p:cxnSp>
          </p:grpSp>
          <p:sp>
            <p:nvSpPr>
              <p:cNvPr id="87" name="Isosceles Triangle 86" hidden="1"/>
              <p:cNvSpPr/>
              <p:nvPr/>
            </p:nvSpPr>
            <p:spPr>
              <a:xfrm>
                <a:off x="5662477" y="2867384"/>
                <a:ext cx="107610" cy="139700"/>
              </a:xfrm>
              <a:prstGeom prst="triangle">
                <a:avLst/>
              </a:prstGeom>
              <a:solidFill>
                <a:srgbClr val="FF505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7" name="TextBox 6"/>
                  <p:cNvSpPr txBox="1"/>
                  <p:nvPr/>
                </p:nvSpPr>
                <p:spPr>
                  <a:xfrm>
                    <a:off x="2955085" y="3759423"/>
                    <a:ext cx="1401652" cy="378029"/>
                  </a:xfrm>
                  <a:prstGeom prst="rect">
                    <a:avLst/>
                  </a:prstGeom>
                  <a:noFill/>
                </p:spPr>
                <p:txBody>
                  <a:bodyPr wrap="none" rtlCol="0">
                    <a:spAutoFit/>
                  </a:bodyPr>
                  <a:lstStyle/>
                  <a:p>
                    <a14:m>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panose="02040503050406030204" pitchFamily="18" charset="0"/>
                              </a:rPr>
                              <m:t>𝑧</m:t>
                            </m:r>
                          </m:e>
                          <m:sub>
                            <m:r>
                              <a:rPr lang="en-US" sz="1700" b="0" i="1" smtClean="0">
                                <a:solidFill>
                                  <a:schemeClr val="tx1">
                                    <a:lumMod val="75000"/>
                                    <a:lumOff val="25000"/>
                                  </a:schemeClr>
                                </a:solidFill>
                                <a:latin typeface="Cambria Math" panose="02040503050406030204" pitchFamily="18" charset="0"/>
                              </a:rPr>
                              <m:t>𝑜</m:t>
                            </m:r>
                          </m:sub>
                        </m:sSub>
                      </m:oMath>
                    </a14:m>
                    <a:r>
                      <a:rPr lang="en-US" sz="1700" dirty="0">
                        <a:solidFill>
                          <a:schemeClr val="tx1">
                            <a:lumMod val="75000"/>
                            <a:lumOff val="25000"/>
                          </a:schemeClr>
                        </a:solidFill>
                        <a:cs typeface="Times New Roman" panose="02020603050405020304" pitchFamily="18" charset="0"/>
                      </a:rPr>
                      <a:t>= -509 </a:t>
                    </a:r>
                    <a:r>
                      <a:rPr lang="en-US" sz="1700" i="1" dirty="0">
                        <a:solidFill>
                          <a:schemeClr val="tx1">
                            <a:lumMod val="75000"/>
                            <a:lumOff val="25000"/>
                          </a:schemeClr>
                        </a:solidFill>
                        <a:latin typeface="Times New Roman" panose="02020603050405020304" pitchFamily="18" charset="0"/>
                        <a:cs typeface="Times New Roman" panose="02020603050405020304" pitchFamily="18" charset="0"/>
                      </a:rPr>
                      <a:t>mm</a:t>
                    </a:r>
                  </a:p>
                </p:txBody>
              </p:sp>
            </mc:Choice>
            <mc:Fallback>
              <p:sp>
                <p:nvSpPr>
                  <p:cNvPr id="7" name="TextBox 6"/>
                  <p:cNvSpPr txBox="1">
                    <a:spLocks noRot="1" noChangeAspect="1" noMove="1" noResize="1" noEditPoints="1" noAdjustHandles="1" noChangeArrowheads="1" noChangeShapeType="1" noTextEdit="1"/>
                  </p:cNvSpPr>
                  <p:nvPr/>
                </p:nvSpPr>
                <p:spPr>
                  <a:xfrm>
                    <a:off x="2955085" y="3759423"/>
                    <a:ext cx="1401652" cy="378029"/>
                  </a:xfrm>
                  <a:prstGeom prst="rect">
                    <a:avLst/>
                  </a:prstGeom>
                  <a:blipFill>
                    <a:blip r:embed="rId10"/>
                    <a:stretch>
                      <a:fillRect t="-6897" r="-1395" b="-22414"/>
                    </a:stretch>
                  </a:blipFill>
                </p:spPr>
                <p:txBody>
                  <a:bodyPr/>
                  <a:lstStyle/>
                  <a:p>
                    <a:r>
                      <a:rPr lang="en-US">
                        <a:noFill/>
                      </a:rPr>
                      <a:t> </a:t>
                    </a:r>
                  </a:p>
                </p:txBody>
              </p:sp>
            </mc:Fallback>
          </mc:AlternateContent>
          <p:sp>
            <p:nvSpPr>
              <p:cNvPr id="13" name="TextBox 12"/>
              <p:cNvSpPr txBox="1"/>
              <p:nvPr/>
            </p:nvSpPr>
            <p:spPr>
              <a:xfrm rot="710180">
                <a:off x="2174754" y="1853222"/>
                <a:ext cx="1159425" cy="378029"/>
              </a:xfrm>
              <a:prstGeom prst="rect">
                <a:avLst/>
              </a:prstGeom>
              <a:noFill/>
            </p:spPr>
            <p:txBody>
              <a:bodyPr wrap="none" rtlCol="0">
                <a:spAutoFit/>
              </a:bodyPr>
              <a:lstStyle/>
              <a:p>
                <a:r>
                  <a:rPr lang="en-US" sz="1700" dirty="0">
                    <a:solidFill>
                      <a:schemeClr val="tx1">
                        <a:lumMod val="65000"/>
                        <a:lumOff val="35000"/>
                      </a:schemeClr>
                    </a:solidFill>
                    <a:latin typeface="Times New Roman" panose="02020603050405020304" pitchFamily="18" charset="0"/>
                    <a:cs typeface="Times New Roman" panose="02020603050405020304" pitchFamily="18" charset="0"/>
                  </a:rPr>
                  <a:t>Chief rays</a:t>
                </a:r>
              </a:p>
            </p:txBody>
          </p:sp>
          <p:grpSp>
            <p:nvGrpSpPr>
              <p:cNvPr id="89" name="Group 88"/>
              <p:cNvGrpSpPr/>
              <p:nvPr/>
            </p:nvGrpSpPr>
            <p:grpSpPr>
              <a:xfrm>
                <a:off x="490423" y="1368177"/>
                <a:ext cx="1590478" cy="378029"/>
                <a:chOff x="1709729" y="1251559"/>
                <a:chExt cx="1590478" cy="378029"/>
              </a:xfrm>
            </p:grpSpPr>
            <p:sp>
              <p:nvSpPr>
                <p:cNvPr id="10" name="TextBox 9"/>
                <p:cNvSpPr txBox="1"/>
                <p:nvPr/>
              </p:nvSpPr>
              <p:spPr>
                <a:xfrm>
                  <a:off x="1921635" y="1251559"/>
                  <a:ext cx="1378572" cy="378029"/>
                </a:xfrm>
                <a:prstGeom prst="rect">
                  <a:avLst/>
                </a:prstGeom>
                <a:noFill/>
              </p:spPr>
              <p:txBody>
                <a:bodyPr wrap="none" rtlCol="0">
                  <a:spAutoFit/>
                </a:bodyPr>
                <a:lstStyle/>
                <a:p>
                  <a:r>
                    <a:rPr lang="en-US" sz="1700" dirty="0">
                      <a:solidFill>
                        <a:schemeClr val="tx1">
                          <a:lumMod val="75000"/>
                          <a:lumOff val="25000"/>
                        </a:schemeClr>
                      </a:solidFill>
                      <a:latin typeface="Times New Roman" panose="02020603050405020304" pitchFamily="18" charset="0"/>
                      <a:cs typeface="Times New Roman" panose="02020603050405020304" pitchFamily="18" charset="0"/>
                    </a:rPr>
                    <a:t>Object plane</a:t>
                  </a:r>
                </a:p>
              </p:txBody>
            </p:sp>
            <p:cxnSp>
              <p:nvCxnSpPr>
                <p:cNvPr id="12" name="Straight Arrow Connector 11"/>
                <p:cNvCxnSpPr/>
                <p:nvPr/>
              </p:nvCxnSpPr>
              <p:spPr>
                <a:xfrm flipH="1">
                  <a:off x="1709729" y="1433512"/>
                  <a:ext cx="274320" cy="0"/>
                </a:xfrm>
                <a:prstGeom prst="straightConnector1">
                  <a:avLst/>
                </a:prstGeom>
                <a:ln w="9525">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grpSp>
        </p:grpSp>
        <p:cxnSp>
          <p:nvCxnSpPr>
            <p:cNvPr id="45" name="Straight Connector 44"/>
            <p:cNvCxnSpPr/>
            <p:nvPr/>
          </p:nvCxnSpPr>
          <p:spPr>
            <a:xfrm>
              <a:off x="6071469" y="3043851"/>
              <a:ext cx="1083189" cy="1328787"/>
            </a:xfrm>
            <a:prstGeom prst="line">
              <a:avLst/>
            </a:prstGeom>
            <a:noFill/>
            <a:ln w="15875">
              <a:solidFill>
                <a:srgbClr val="3399FF">
                  <a:alpha val="80000"/>
                </a:srgbClr>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44" name="Straight Connector 43"/>
            <p:cNvCxnSpPr/>
            <p:nvPr/>
          </p:nvCxnSpPr>
          <p:spPr>
            <a:xfrm flipV="1">
              <a:off x="6079358" y="1381156"/>
              <a:ext cx="1081845" cy="1201971"/>
            </a:xfrm>
            <a:prstGeom prst="line">
              <a:avLst/>
            </a:prstGeom>
            <a:noFill/>
            <a:ln w="15875">
              <a:solidFill>
                <a:srgbClr val="3399FF">
                  <a:alpha val="80000"/>
                </a:srgbClr>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93" name="Rectangle 92"/>
            <p:cNvSpPr/>
            <p:nvPr/>
          </p:nvSpPr>
          <p:spPr>
            <a:xfrm>
              <a:off x="5373066" y="2583127"/>
              <a:ext cx="705782" cy="472980"/>
            </a:xfrm>
            <a:prstGeom prst="rect">
              <a:avLst/>
            </a:prstGeom>
            <a:noFill/>
            <a:ln w="15875">
              <a:solidFill>
                <a:srgbClr val="3399FF">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grpSp>
          <p:nvGrpSpPr>
            <p:cNvPr id="104" name="Group 103"/>
            <p:cNvGrpSpPr/>
            <p:nvPr/>
          </p:nvGrpSpPr>
          <p:grpSpPr>
            <a:xfrm>
              <a:off x="5749975" y="3576089"/>
              <a:ext cx="452781" cy="665094"/>
              <a:chOff x="5749975" y="3576089"/>
              <a:chExt cx="452781" cy="665094"/>
            </a:xfrm>
          </p:grpSpPr>
          <p:cxnSp>
            <p:nvCxnSpPr>
              <p:cNvPr id="98" name="Straight Arrow Connector 97"/>
              <p:cNvCxnSpPr/>
              <p:nvPr/>
            </p:nvCxnSpPr>
            <p:spPr>
              <a:xfrm rot="19440000">
                <a:off x="5842233" y="4015029"/>
                <a:ext cx="274320" cy="0"/>
              </a:xfrm>
              <a:prstGeom prst="straightConnector1">
                <a:avLst/>
              </a:prstGeom>
              <a:ln w="12700" cap="flat">
                <a:solidFill>
                  <a:srgbClr val="DE0000">
                    <a:alpha val="69804"/>
                  </a:srgbClr>
                </a:solidFill>
                <a:round/>
                <a:headEnd w="sm" len="sm"/>
                <a:tailEnd type="triangle" w="med" len="lg"/>
              </a:ln>
              <a:effectLst/>
              <a:scene3d>
                <a:camera prst="orthographicFront"/>
                <a:lightRig rig="threePt" dir="t"/>
              </a:scene3d>
              <a:sp3d prstMaterial="matte">
                <a:bevelT w="12700" h="12700"/>
                <a:bevelB w="0" h="0"/>
              </a:sp3d>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rot="16200000">
                <a:off x="5730315" y="3965816"/>
                <a:ext cx="274320" cy="0"/>
              </a:xfrm>
              <a:prstGeom prst="straightConnector1">
                <a:avLst/>
              </a:prstGeom>
              <a:ln w="12700" cap="flat">
                <a:solidFill>
                  <a:srgbClr val="00B050">
                    <a:alpha val="70000"/>
                  </a:srgbClr>
                </a:solidFill>
                <a:round/>
                <a:headEnd w="sm" len="sm"/>
                <a:tailEnd type="triangle" w="med" len="lg"/>
              </a:ln>
              <a:effectLst/>
              <a:scene3d>
                <a:camera prst="orthographicFront"/>
                <a:lightRig rig="threePt" dir="t"/>
              </a:scene3d>
              <a:sp3d prstMaterial="matte">
                <a:bevelT w="12700" h="12700"/>
                <a:bevelB w="0" h="0"/>
              </a:sp3d>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a:off x="5861285" y="4099166"/>
                <a:ext cx="274320" cy="0"/>
              </a:xfrm>
              <a:prstGeom prst="straightConnector1">
                <a:avLst/>
              </a:prstGeom>
              <a:ln w="12700" cap="flat">
                <a:solidFill>
                  <a:srgbClr val="0078D2">
                    <a:alpha val="70000"/>
                  </a:srgbClr>
                </a:solidFill>
                <a:round/>
                <a:headEnd w="sm" len="sm"/>
                <a:tailEnd type="triangle" w="med" len="lg"/>
              </a:ln>
              <a:effectLst/>
              <a:scene3d>
                <a:camera prst="orthographicFront"/>
                <a:lightRig rig="threePt" dir="t"/>
              </a:scene3d>
              <a:sp3d prstMaterial="matte">
                <a:bevelT w="12700" h="12700"/>
                <a:bevelB w="0" h="0"/>
              </a:sp3d>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5749975" y="3576089"/>
                <a:ext cx="157163" cy="328721"/>
              </a:xfrm>
              <a:prstGeom prst="rect">
                <a:avLst/>
              </a:prstGeom>
              <a:noFill/>
              <a:scene3d>
                <a:camera prst="orthographicFront"/>
                <a:lightRig rig="threePt" dir="t"/>
              </a:scene3d>
            </p:spPr>
            <p:txBody>
              <a:bodyPr wrap="square" rtlCol="0">
                <a:spAutoFit/>
              </a:bodyPr>
              <a:lstStyle/>
              <a:p>
                <a:r>
                  <a:rPr lang="en-US" sz="1400" i="1" dirty="0">
                    <a:solidFill>
                      <a:schemeClr val="tx1">
                        <a:lumMod val="75000"/>
                        <a:lumOff val="25000"/>
                      </a:schemeClr>
                    </a:solidFill>
                    <a:latin typeface="Times New Roman" panose="02020603050405020304" pitchFamily="18" charset="0"/>
                    <a:cs typeface="Times New Roman" panose="02020603050405020304" pitchFamily="18" charset="0"/>
                  </a:rPr>
                  <a:t>y</a:t>
                </a:r>
              </a:p>
            </p:txBody>
          </p:sp>
          <p:sp>
            <p:nvSpPr>
              <p:cNvPr id="102" name="TextBox 101"/>
              <p:cNvSpPr txBox="1"/>
              <p:nvPr/>
            </p:nvSpPr>
            <p:spPr>
              <a:xfrm>
                <a:off x="6057326" y="3714393"/>
                <a:ext cx="100012" cy="328721"/>
              </a:xfrm>
              <a:prstGeom prst="rect">
                <a:avLst/>
              </a:prstGeom>
              <a:noFill/>
              <a:scene3d>
                <a:camera prst="orthographicFront"/>
                <a:lightRig rig="threePt" dir="t"/>
              </a:scene3d>
            </p:spPr>
            <p:txBody>
              <a:bodyPr wrap="square" rtlCol="0">
                <a:spAutoFit/>
              </a:bodyPr>
              <a:lstStyle/>
              <a:p>
                <a:r>
                  <a:rPr lang="en-US" sz="1400" i="1" dirty="0">
                    <a:solidFill>
                      <a:schemeClr val="tx1">
                        <a:lumMod val="75000"/>
                        <a:lumOff val="25000"/>
                      </a:schemeClr>
                    </a:solidFill>
                    <a:latin typeface="Times New Roman" panose="02020603050405020304" pitchFamily="18" charset="0"/>
                    <a:cs typeface="Times New Roman" panose="02020603050405020304" pitchFamily="18" charset="0"/>
                  </a:rPr>
                  <a:t>x</a:t>
                </a:r>
              </a:p>
            </p:txBody>
          </p:sp>
          <p:sp>
            <p:nvSpPr>
              <p:cNvPr id="103" name="TextBox 102"/>
              <p:cNvSpPr txBox="1"/>
              <p:nvPr/>
            </p:nvSpPr>
            <p:spPr>
              <a:xfrm>
                <a:off x="6078933" y="3912462"/>
                <a:ext cx="123823" cy="328721"/>
              </a:xfrm>
              <a:prstGeom prst="rect">
                <a:avLst/>
              </a:prstGeom>
              <a:noFill/>
              <a:scene3d>
                <a:camera prst="orthographicFront"/>
                <a:lightRig rig="threePt" dir="t"/>
              </a:scene3d>
            </p:spPr>
            <p:txBody>
              <a:bodyPr wrap="square" rtlCol="0">
                <a:spAutoFit/>
              </a:bodyPr>
              <a:lstStyle/>
              <a:p>
                <a:r>
                  <a:rPr lang="en-US" sz="1400" i="1" dirty="0">
                    <a:solidFill>
                      <a:schemeClr val="tx1">
                        <a:lumMod val="75000"/>
                        <a:lumOff val="25000"/>
                      </a:schemeClr>
                    </a:solidFill>
                    <a:latin typeface="Times New Roman" panose="02020603050405020304" pitchFamily="18" charset="0"/>
                    <a:cs typeface="Times New Roman" panose="02020603050405020304" pitchFamily="18" charset="0"/>
                  </a:rPr>
                  <a:t>z</a:t>
                </a:r>
              </a:p>
            </p:txBody>
          </p:sp>
        </p:grpSp>
      </p:grpSp>
      <mc:AlternateContent xmlns:mc="http://schemas.openxmlformats.org/markup-compatibility/2006">
        <mc:Choice xmlns:a14="http://schemas.microsoft.com/office/drawing/2010/main" Requires="a14">
          <p:sp>
            <p:nvSpPr>
              <p:cNvPr id="48" name="TextBox 47"/>
              <p:cNvSpPr txBox="1"/>
              <p:nvPr/>
            </p:nvSpPr>
            <p:spPr>
              <a:xfrm>
                <a:off x="837793" y="4500984"/>
                <a:ext cx="2492653" cy="1697837"/>
              </a:xfrm>
              <a:prstGeom prst="rect">
                <a:avLst/>
              </a:prstGeom>
              <a:noFill/>
            </p:spPr>
            <p:txBody>
              <a:bodyPr wrap="square" rtlCol="0">
                <a:spAutoFit/>
              </a:bodyPr>
              <a:lstStyle/>
              <a:p>
                <a:r>
                  <a:rPr lang="en-US" b="0" dirty="0">
                    <a:solidFill>
                      <a:schemeClr val="tx1">
                        <a:lumMod val="75000"/>
                        <a:lumOff val="25000"/>
                      </a:schemeClr>
                    </a:solidFill>
                    <a:latin typeface="Times New Roman" panose="02020603050405020304" pitchFamily="18" charset="0"/>
                    <a:cs typeface="Times New Roman" panose="02020603050405020304" pitchFamily="18" charset="0"/>
                  </a:rPr>
                  <a:t>Lens parameters:</a:t>
                </a:r>
              </a:p>
              <a:p>
                <a14:m>
                  <m:oMath xmlns:m="http://schemas.openxmlformats.org/officeDocument/2006/math">
                    <m:sSub>
                      <m:sSubPr>
                        <m:ctrlPr>
                          <a:rPr lang="en-US" b="0" i="1" dirty="0" smtClean="0">
                            <a:solidFill>
                              <a:schemeClr val="tx1">
                                <a:lumMod val="75000"/>
                                <a:lumOff val="25000"/>
                              </a:schemeClr>
                            </a:solidFill>
                            <a:latin typeface="Cambria Math" panose="02040503050406030204" pitchFamily="18" charset="0"/>
                          </a:rPr>
                        </m:ctrlPr>
                      </m:sSubPr>
                      <m:e>
                        <m:r>
                          <a:rPr lang="en-US" b="0" i="1" dirty="0" smtClean="0">
                            <a:solidFill>
                              <a:schemeClr val="tx1">
                                <a:lumMod val="75000"/>
                                <a:lumOff val="25000"/>
                              </a:schemeClr>
                            </a:solidFill>
                            <a:latin typeface="Cambria Math" panose="02040503050406030204" pitchFamily="18" charset="0"/>
                          </a:rPr>
                          <m:t>𝑑</m:t>
                        </m:r>
                      </m:e>
                      <m:sub>
                        <m:r>
                          <a:rPr lang="en-US" b="0" i="1" dirty="0" smtClean="0">
                            <a:solidFill>
                              <a:schemeClr val="tx1">
                                <a:lumMod val="75000"/>
                                <a:lumOff val="25000"/>
                              </a:schemeClr>
                            </a:solidFill>
                            <a:latin typeface="Cambria Math" panose="02040503050406030204" pitchFamily="18" charset="0"/>
                          </a:rPr>
                          <m:t>𝑒</m:t>
                        </m:r>
                      </m:sub>
                    </m:sSub>
                  </m:oMath>
                </a14:m>
                <a:r>
                  <a:rPr lang="en-US" dirty="0">
                    <a:solidFill>
                      <a:schemeClr val="tx1">
                        <a:lumMod val="75000"/>
                        <a:lumOff val="25000"/>
                      </a:schemeClr>
                    </a:solidFill>
                    <a:latin typeface="Times New Roman" panose="02020603050405020304" pitchFamily="18" charset="0"/>
                    <a:cs typeface="Times New Roman" panose="02020603050405020304" pitchFamily="18" charset="0"/>
                  </a:rPr>
                  <a:t> = -5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mm </a:t>
                </a:r>
              </a:p>
              <a:p>
                <a14:m>
                  <m:oMath xmlns:m="http://schemas.openxmlformats.org/officeDocument/2006/math">
                    <m:acc>
                      <m:accPr>
                        <m:chr m:val="́"/>
                        <m:ctrlPr>
                          <a:rPr lang="en-US" b="0" i="1" smtClean="0">
                            <a:solidFill>
                              <a:schemeClr val="tx1">
                                <a:lumMod val="75000"/>
                                <a:lumOff val="25000"/>
                              </a:schemeClr>
                            </a:solidFill>
                            <a:latin typeface="Cambria Math" panose="02040503050406030204" pitchFamily="18" charset="0"/>
                          </a:rPr>
                        </m:ctrlPr>
                      </m:accPr>
                      <m:e>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panose="02040503050406030204" pitchFamily="18" charset="0"/>
                              </a:rPr>
                              <m:t>𝑑</m:t>
                            </m:r>
                          </m:e>
                          <m:sub>
                            <m:r>
                              <a:rPr lang="en-US" b="0" i="1" smtClean="0">
                                <a:solidFill>
                                  <a:schemeClr val="tx1">
                                    <a:lumMod val="75000"/>
                                    <a:lumOff val="25000"/>
                                  </a:schemeClr>
                                </a:solidFill>
                                <a:latin typeface="Cambria Math" panose="02040503050406030204" pitchFamily="18" charset="0"/>
                              </a:rPr>
                              <m:t>𝑒</m:t>
                            </m:r>
                          </m:sub>
                        </m:sSub>
                      </m:e>
                    </m:acc>
                  </m:oMath>
                </a14:m>
                <a:r>
                  <a:rPr lang="en-US" i="1" dirty="0">
                    <a:solidFill>
                      <a:schemeClr val="tx1">
                        <a:lumMod val="75000"/>
                        <a:lumOff val="25000"/>
                      </a:schemeClr>
                    </a:solidFill>
                    <a:latin typeface="Times New Roman" panose="02020603050405020304" pitchFamily="18" charset="0"/>
                    <a:cs typeface="Times New Roman" panose="02020603050405020304" pitchFamily="18" charset="0"/>
                  </a:rPr>
                  <a:t>= -25</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mm</a:t>
                </a:r>
              </a:p>
              <a:p>
                <a14:m>
                  <m:oMath xmlns:m="http://schemas.openxmlformats.org/officeDocument/2006/math">
                    <m:sSub>
                      <m:sSubPr>
                        <m:ctrlPr>
                          <a:rPr lang="en-US" i="1" dirty="0">
                            <a:solidFill>
                              <a:schemeClr val="tx1">
                                <a:lumMod val="75000"/>
                                <a:lumOff val="25000"/>
                              </a:schemeClr>
                            </a:solidFill>
                            <a:latin typeface="Cambria Math" panose="02040503050406030204" pitchFamily="18" charset="0"/>
                          </a:rPr>
                        </m:ctrlPr>
                      </m:sSubPr>
                      <m:e>
                        <m:r>
                          <m:rPr>
                            <m:sty m:val="p"/>
                          </m:rPr>
                          <a:rPr lang="en-US" dirty="0">
                            <a:solidFill>
                              <a:schemeClr val="tx1">
                                <a:lumMod val="75000"/>
                                <a:lumOff val="25000"/>
                              </a:schemeClr>
                            </a:solidFill>
                            <a:latin typeface="Cambria Math" panose="02040503050406030204" pitchFamily="18" charset="0"/>
                          </a:rPr>
                          <m:t>f</m:t>
                        </m:r>
                      </m:e>
                      <m:sub>
                        <m:r>
                          <a:rPr lang="en-US" i="1" dirty="0">
                            <a:solidFill>
                              <a:schemeClr val="tx1">
                                <a:lumMod val="75000"/>
                                <a:lumOff val="25000"/>
                              </a:schemeClr>
                            </a:solidFill>
                            <a:latin typeface="Cambria Math" panose="02040503050406030204" pitchFamily="18" charset="0"/>
                          </a:rPr>
                          <m:t>𝑒𝑓𝑓</m:t>
                        </m:r>
                      </m:sub>
                    </m:sSub>
                  </m:oMath>
                </a14:m>
                <a:r>
                  <a:rPr lang="en-US" dirty="0">
                    <a:solidFill>
                      <a:schemeClr val="tx1">
                        <a:lumMod val="75000"/>
                        <a:lumOff val="25000"/>
                      </a:schemeClr>
                    </a:solidFill>
                    <a:latin typeface="Times New Roman" panose="02020603050405020304" pitchFamily="18" charset="0"/>
                    <a:cs typeface="Times New Roman" panose="02020603050405020304" pitchFamily="18" charset="0"/>
                  </a:rPr>
                  <a:t> = 24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mm</a:t>
                </a:r>
              </a:p>
              <a:p>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rPr>
                          <m:t>𝑚</m:t>
                        </m:r>
                      </m:e>
                      <m:sub>
                        <m:r>
                          <a:rPr lang="en-US" i="1">
                            <a:solidFill>
                              <a:schemeClr val="tx1">
                                <a:lumMod val="75000"/>
                                <a:lumOff val="25000"/>
                              </a:schemeClr>
                            </a:solidFill>
                            <a:latin typeface="Cambria Math" panose="02040503050406030204" pitchFamily="18" charset="0"/>
                          </a:rPr>
                          <m:t>𝑝</m:t>
                        </m:r>
                      </m:sub>
                    </m:sSub>
                  </m:oMath>
                </a14:m>
                <a:r>
                  <a:rPr lang="en-US" dirty="0">
                    <a:solidFill>
                      <a:schemeClr val="tx1">
                        <a:lumMod val="75000"/>
                        <a:lumOff val="25000"/>
                      </a:schemeClr>
                    </a:solidFill>
                    <a:latin typeface="Times New Roman" panose="02020603050405020304" pitchFamily="18" charset="0"/>
                    <a:cs typeface="Times New Roman" panose="02020603050405020304" pitchFamily="18" charset="0"/>
                  </a:rPr>
                  <a:t>= 2.0</a:t>
                </a:r>
              </a:p>
              <a:p>
                <a:endParaRPr lang="en-US" sz="1050" i="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Choice>
        <mc:Fallback>
          <p:sp>
            <p:nvSpPr>
              <p:cNvPr id="48" name="TextBox 47"/>
              <p:cNvSpPr txBox="1">
                <a:spLocks noRot="1" noChangeAspect="1" noMove="1" noResize="1" noEditPoints="1" noAdjustHandles="1" noChangeArrowheads="1" noChangeShapeType="1" noTextEdit="1"/>
              </p:cNvSpPr>
              <p:nvPr/>
            </p:nvSpPr>
            <p:spPr>
              <a:xfrm>
                <a:off x="837793" y="4500984"/>
                <a:ext cx="2492653" cy="1697837"/>
              </a:xfrm>
              <a:prstGeom prst="rect">
                <a:avLst/>
              </a:prstGeom>
              <a:blipFill>
                <a:blip r:embed="rId11"/>
                <a:stretch>
                  <a:fillRect l="-1956" t="-179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7" name="Rectangle 106"/>
              <p:cNvSpPr/>
              <p:nvPr/>
            </p:nvSpPr>
            <p:spPr>
              <a:xfrm>
                <a:off x="3209125" y="4500984"/>
                <a:ext cx="3325139" cy="1521186"/>
              </a:xfrm>
              <a:prstGeom prst="rect">
                <a:avLst/>
              </a:prstGeom>
            </p:spPr>
            <p:txBody>
              <a:bodyPr wrap="square">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Lens rotation parameters:</a:t>
                </a:r>
              </a:p>
              <a:p>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rPr>
                          <m:t>𝛼</m:t>
                        </m:r>
                      </m:e>
                      <m:sub>
                        <m:r>
                          <a:rPr lang="en-US" i="1">
                            <a:solidFill>
                              <a:schemeClr val="tx1">
                                <a:lumMod val="75000"/>
                                <a:lumOff val="25000"/>
                              </a:schemeClr>
                            </a:solidFill>
                            <a:latin typeface="Cambria Math" panose="02040503050406030204" pitchFamily="18" charset="0"/>
                          </a:rPr>
                          <m:t>𝑥</m:t>
                        </m:r>
                      </m:sub>
                    </m:sSub>
                  </m:oMath>
                </a14:m>
                <a:r>
                  <a:rPr lang="en-US" dirty="0">
                    <a:solidFill>
                      <a:schemeClr val="tx1">
                        <a:lumMod val="75000"/>
                        <a:lumOff val="25000"/>
                      </a:schemeClr>
                    </a:solidFill>
                    <a:latin typeface="Times New Roman" panose="02020603050405020304" pitchFamily="18" charset="0"/>
                    <a:cs typeface="Times New Roman" panose="02020603050405020304" pitchFamily="18" charset="0"/>
                  </a:rPr>
                  <a:t> = </a:t>
                </a:r>
                <a:r>
                  <a:rPr lang="en-US" dirty="0">
                    <a:solidFill>
                      <a:schemeClr val="tx1">
                        <a:lumMod val="75000"/>
                        <a:lumOff val="25000"/>
                      </a:schemeClr>
                    </a:solidFill>
                    <a:latin typeface="Times New Roman" panose="02020603050405020304" pitchFamily="18" charset="0"/>
                    <a:ea typeface="Segoe UI" panose="020B0502040204020203" pitchFamily="34" charset="0"/>
                    <a:cs typeface="Times New Roman" panose="02020603050405020304" pitchFamily="18" charset="0"/>
                  </a:rPr>
                  <a:t>-20°,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rPr>
                          <m:t>𝛼</m:t>
                        </m:r>
                      </m:e>
                      <m:sub>
                        <m:r>
                          <a:rPr lang="en-US" i="1">
                            <a:solidFill>
                              <a:schemeClr val="tx1">
                                <a:lumMod val="75000"/>
                                <a:lumOff val="25000"/>
                              </a:schemeClr>
                            </a:solidFill>
                            <a:latin typeface="Cambria Math" panose="02040503050406030204" pitchFamily="18" charset="0"/>
                          </a:rPr>
                          <m:t>𝑦</m:t>
                        </m:r>
                      </m:sub>
                    </m:sSub>
                  </m:oMath>
                </a14:m>
                <a:r>
                  <a:rPr lang="en-US" dirty="0">
                    <a:solidFill>
                      <a:schemeClr val="tx1">
                        <a:lumMod val="75000"/>
                        <a:lumOff val="25000"/>
                      </a:schemeClr>
                    </a:solidFill>
                    <a:latin typeface="Times New Roman" panose="02020603050405020304" pitchFamily="18" charset="0"/>
                    <a:cs typeface="Times New Roman" panose="02020603050405020304" pitchFamily="18" charset="0"/>
                  </a:rPr>
                  <a:t> = 10° </a:t>
                </a:r>
                <a:endParaRPr lang="en-US" dirty="0"/>
              </a:p>
              <a:p>
                <a:endParaRPr lang="en-US" i="1" dirty="0">
                  <a:solidFill>
                    <a:schemeClr val="tx1">
                      <a:lumMod val="75000"/>
                      <a:lumOff val="25000"/>
                    </a:schemeClr>
                  </a:solidFill>
                  <a:latin typeface="Times New Roman" panose="02020603050405020304" pitchFamily="18" charset="0"/>
                  <a:cs typeface="Times New Roman" panose="02020603050405020304" pitchFamily="18" charset="0"/>
                </a:endParaRPr>
              </a:p>
              <a:p>
                <a:r>
                  <a:rPr lang="en-US" dirty="0">
                    <a:solidFill>
                      <a:schemeClr val="tx1">
                        <a:lumMod val="75000"/>
                        <a:lumOff val="25000"/>
                      </a:schemeClr>
                    </a:solidFill>
                    <a:latin typeface="Times New Roman" panose="02020603050405020304" pitchFamily="18" charset="0"/>
                    <a:cs typeface="Times New Roman" panose="02020603050405020304" pitchFamily="18" charset="0"/>
                  </a:rPr>
                  <a:t>Sensor rotation parameters:</a:t>
                </a:r>
              </a:p>
              <a:p>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rPr>
                          <m:t>𝛽</m:t>
                        </m:r>
                      </m:e>
                      <m:sub>
                        <m:r>
                          <a:rPr lang="en-US" i="1">
                            <a:solidFill>
                              <a:schemeClr val="tx1">
                                <a:lumMod val="75000"/>
                                <a:lumOff val="25000"/>
                              </a:schemeClr>
                            </a:solidFill>
                            <a:latin typeface="Cambria Math" panose="02040503050406030204" pitchFamily="18" charset="0"/>
                          </a:rPr>
                          <m:t>𝑥</m:t>
                        </m:r>
                      </m:sub>
                    </m:sSub>
                  </m:oMath>
                </a14:m>
                <a:r>
                  <a:rPr lang="en-US" dirty="0">
                    <a:solidFill>
                      <a:schemeClr val="tx1">
                        <a:lumMod val="75000"/>
                        <a:lumOff val="25000"/>
                      </a:schemeClr>
                    </a:solidFill>
                    <a:latin typeface="Times New Roman" panose="02020603050405020304" pitchFamily="18" charset="0"/>
                    <a:cs typeface="Times New Roman" panose="02020603050405020304" pitchFamily="18" charset="0"/>
                  </a:rPr>
                  <a:t> =  15°,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rPr>
                          <m:t>𝛽</m:t>
                        </m:r>
                      </m:e>
                      <m:sub>
                        <m:r>
                          <a:rPr lang="en-US" i="1">
                            <a:solidFill>
                              <a:schemeClr val="tx1">
                                <a:lumMod val="75000"/>
                                <a:lumOff val="25000"/>
                              </a:schemeClr>
                            </a:solidFill>
                            <a:latin typeface="Cambria Math" panose="02040503050406030204" pitchFamily="18" charset="0"/>
                          </a:rPr>
                          <m:t>𝑦</m:t>
                        </m:r>
                      </m:sub>
                    </m:sSub>
                  </m:oMath>
                </a14:m>
                <a:r>
                  <a:rPr lang="en-US" dirty="0">
                    <a:solidFill>
                      <a:schemeClr val="tx1">
                        <a:lumMod val="75000"/>
                        <a:lumOff val="25000"/>
                      </a:schemeClr>
                    </a:solidFill>
                    <a:latin typeface="Times New Roman" panose="02020603050405020304" pitchFamily="18" charset="0"/>
                    <a:cs typeface="Times New Roman" panose="02020603050405020304" pitchFamily="18" charset="0"/>
                  </a:rPr>
                  <a:t> = -5°</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 </a:t>
                </a:r>
              </a:p>
            </p:txBody>
          </p:sp>
        </mc:Choice>
        <mc:Fallback>
          <p:sp>
            <p:nvSpPr>
              <p:cNvPr id="107" name="Rectangle 106"/>
              <p:cNvSpPr>
                <a:spLocks noRot="1" noChangeAspect="1" noMove="1" noResize="1" noEditPoints="1" noAdjustHandles="1" noChangeArrowheads="1" noChangeShapeType="1" noTextEdit="1"/>
              </p:cNvSpPr>
              <p:nvPr/>
            </p:nvSpPr>
            <p:spPr>
              <a:xfrm>
                <a:off x="3209125" y="4500984"/>
                <a:ext cx="3325139" cy="1521186"/>
              </a:xfrm>
              <a:prstGeom prst="rect">
                <a:avLst/>
              </a:prstGeom>
              <a:blipFill>
                <a:blip r:embed="rId12"/>
                <a:stretch>
                  <a:fillRect l="-1465" t="-2000" b="-3600"/>
                </a:stretch>
              </a:blipFill>
            </p:spPr>
            <p:txBody>
              <a:bodyPr/>
              <a:lstStyle/>
              <a:p>
                <a:r>
                  <a:rPr lang="en-US">
                    <a:noFill/>
                  </a:rPr>
                  <a:t> </a:t>
                </a:r>
              </a:p>
            </p:txBody>
          </p:sp>
        </mc:Fallback>
      </mc:AlternateContent>
    </p:spTree>
    <p:extLst>
      <p:ext uri="{BB962C8B-B14F-4D97-AF65-F5344CB8AC3E}">
        <p14:creationId xmlns:p14="http://schemas.microsoft.com/office/powerpoint/2010/main" val="3666215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2038435143"/>
                  </p:ext>
                </p:extLst>
              </p:nvPr>
            </p:nvGraphicFramePr>
            <p:xfrm>
              <a:off x="1133475" y="1771649"/>
              <a:ext cx="9943193" cy="3652162"/>
            </p:xfrm>
            <a:graphic>
              <a:graphicData uri="http://schemas.openxmlformats.org/drawingml/2006/table">
                <a:tbl>
                  <a:tblPr firstRow="1" firstCol="1" bandRow="1">
                    <a:tableStyleId>{5C22544A-7EE6-4342-B048-85BDC9FD1C3A}</a:tableStyleId>
                  </a:tblPr>
                  <a:tblGrid>
                    <a:gridCol w="2370714">
                      <a:extLst>
                        <a:ext uri="{9D8B030D-6E8A-4147-A177-3AD203B41FA5}">
                          <a16:colId xmlns:a16="http://schemas.microsoft.com/office/drawing/2014/main" val="1530671419"/>
                        </a:ext>
                      </a:extLst>
                    </a:gridCol>
                    <a:gridCol w="2393731">
                      <a:extLst>
                        <a:ext uri="{9D8B030D-6E8A-4147-A177-3AD203B41FA5}">
                          <a16:colId xmlns:a16="http://schemas.microsoft.com/office/drawing/2014/main" val="3716098734"/>
                        </a:ext>
                      </a:extLst>
                    </a:gridCol>
                    <a:gridCol w="2382225">
                      <a:extLst>
                        <a:ext uri="{9D8B030D-6E8A-4147-A177-3AD203B41FA5}">
                          <a16:colId xmlns:a16="http://schemas.microsoft.com/office/drawing/2014/main" val="1829500834"/>
                        </a:ext>
                      </a:extLst>
                    </a:gridCol>
                    <a:gridCol w="2796523">
                      <a:extLst>
                        <a:ext uri="{9D8B030D-6E8A-4147-A177-3AD203B41FA5}">
                          <a16:colId xmlns:a16="http://schemas.microsoft.com/office/drawing/2014/main" val="2331696028"/>
                        </a:ext>
                      </a:extLst>
                    </a:gridCol>
                  </a:tblGrid>
                  <a:tr h="811590">
                    <a:tc>
                      <a:txBody>
                        <a:bodyPr/>
                        <a:lstStyle/>
                        <a:p>
                          <a:pPr marL="0" marR="0" algn="ctr">
                            <a:lnSpc>
                              <a:spcPct val="115000"/>
                            </a:lnSpc>
                            <a:spcBef>
                              <a:spcPts val="600"/>
                            </a:spcBef>
                            <a:spcAft>
                              <a:spcPts val="0"/>
                            </a:spcAft>
                          </a:pPr>
                          <a:r>
                            <a:rPr lang="en-US" sz="1800" dirty="0">
                              <a:effectLst/>
                              <a:latin typeface="Times New Roman" panose="02020603050405020304" pitchFamily="18" charset="0"/>
                              <a:cs typeface="Times New Roman" panose="02020603050405020304" pitchFamily="18" charset="0"/>
                            </a:rPr>
                            <a:t>World point </a:t>
                          </a:r>
                        </a:p>
                        <a:p>
                          <a:pPr marL="0" marR="0" algn="ctr">
                            <a:lnSpc>
                              <a:spcPct val="115000"/>
                            </a:lnSpc>
                            <a:spcBef>
                              <a:spcPts val="0"/>
                            </a:spcBef>
                            <a:spcAft>
                              <a:spcPts val="600"/>
                            </a:spcAft>
                          </a:pPr>
                          <a14:m>
                            <m:oMath xmlns:m="http://schemas.openxmlformats.org/officeDocument/2006/math">
                              <m:sPre>
                                <m:sPrePr>
                                  <m:ctrlPr>
                                    <a:rPr lang="en-US" sz="1800" i="1">
                                      <a:effectLst/>
                                      <a:latin typeface="Cambria Math" panose="02040503050406030204" pitchFamily="18" charset="0"/>
                                    </a:rPr>
                                  </m:ctrlPr>
                                </m:sPrePr>
                                <m:sub>
                                  <m:r>
                                    <a:rPr lang="en-US" sz="1800">
                                      <a:effectLst/>
                                      <a:latin typeface="Cambria Math" panose="02040503050406030204" pitchFamily="18" charset="0"/>
                                    </a:rPr>
                                    <m:t> </m:t>
                                  </m:r>
                                </m:sub>
                                <m:sup>
                                  <m:r>
                                    <a:rPr lang="en-US" sz="1800">
                                      <a:effectLst/>
                                      <a:latin typeface="Cambria Math" panose="02040503050406030204" pitchFamily="18" charset="0"/>
                                    </a:rPr>
                                    <m:t>𝐶</m:t>
                                  </m:r>
                                </m:sup>
                                <m:e>
                                  <m:r>
                                    <m:rPr>
                                      <m:nor/>
                                    </m:rPr>
                                    <a:rPr lang="en-US" sz="1800">
                                      <a:effectLst/>
                                      <a:latin typeface="Times New Roman" panose="02020603050405020304" pitchFamily="18" charset="0"/>
                                      <a:cs typeface="Times New Roman" panose="02020603050405020304" pitchFamily="18" charset="0"/>
                                    </a:rPr>
                                    <m:t>x</m:t>
                                  </m:r>
                                </m:e>
                              </m:sPre>
                              <m:r>
                                <a:rPr lang="en-US" sz="1800">
                                  <a:effectLst/>
                                  <a:latin typeface="Cambria Math" panose="02040503050406030204" pitchFamily="18" charset="0"/>
                                </a:rPr>
                                <m:t> (</m:t>
                              </m:r>
                              <m:r>
                                <a:rPr lang="en-US" sz="1800">
                                  <a:effectLst/>
                                  <a:latin typeface="Cambria Math" panose="02040503050406030204" pitchFamily="18" charset="0"/>
                                </a:rPr>
                                <m:t>𝑥</m:t>
                              </m:r>
                              <m:r>
                                <a:rPr lang="en-US" sz="1800">
                                  <a:effectLst/>
                                  <a:latin typeface="Cambria Math" panose="02040503050406030204" pitchFamily="18" charset="0"/>
                                </a:rPr>
                                <m:t>, </m:t>
                              </m:r>
                              <m:r>
                                <a:rPr lang="en-US" sz="1800">
                                  <a:effectLst/>
                                  <a:latin typeface="Cambria Math" panose="02040503050406030204" pitchFamily="18" charset="0"/>
                                </a:rPr>
                                <m:t>𝑦</m:t>
                              </m:r>
                              <m:r>
                                <a:rPr lang="en-US" sz="1800">
                                  <a:effectLst/>
                                  <a:latin typeface="Cambria Math" panose="02040503050406030204" pitchFamily="18" charset="0"/>
                                </a:rPr>
                                <m:t>, </m:t>
                              </m:r>
                              <m:r>
                                <a:rPr lang="en-US" sz="1800">
                                  <a:effectLst/>
                                  <a:latin typeface="Cambria Math" panose="02040503050406030204" pitchFamily="18" charset="0"/>
                                </a:rPr>
                                <m:t>𝑧</m:t>
                              </m:r>
                              <m:r>
                                <a:rPr lang="en-US" sz="1800">
                                  <a:effectLst/>
                                  <a:latin typeface="Cambria Math" panose="02040503050406030204" pitchFamily="18" charset="0"/>
                                </a:rPr>
                                <m:t>)</m:t>
                              </m:r>
                            </m:oMath>
                          </a14:m>
                          <a:r>
                            <a:rPr lang="en-US" sz="1800" dirty="0">
                              <a:effectLst/>
                              <a:latin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tx1">
                            <a:lumMod val="75000"/>
                            <a:lumOff val="25000"/>
                          </a:schemeClr>
                        </a:solidFill>
                      </a:tcPr>
                    </a:tc>
                    <a:tc>
                      <a:txBody>
                        <a:bodyPr/>
                        <a:lstStyle/>
                        <a:p>
                          <a:pPr marL="0" marR="0" algn="ctr">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Computed image point </a:t>
                          </a:r>
                          <a14:m>
                            <m:oMath xmlns:m="http://schemas.openxmlformats.org/officeDocument/2006/math">
                              <m:sPre>
                                <m:sPrePr>
                                  <m:ctrlPr>
                                    <a:rPr lang="en-US" sz="1800" i="1">
                                      <a:effectLst/>
                                      <a:latin typeface="Cambria Math" panose="02040503050406030204" pitchFamily="18" charset="0"/>
                                    </a:rPr>
                                  </m:ctrlPr>
                                </m:sPrePr>
                                <m:sub>
                                  <m:r>
                                    <a:rPr lang="en-US" sz="1800">
                                      <a:effectLst/>
                                      <a:latin typeface="Cambria Math" panose="02040503050406030204" pitchFamily="18" charset="0"/>
                                    </a:rPr>
                                    <m:t>  </m:t>
                                  </m:r>
                                </m:sub>
                                <m:sup>
                                  <m:r>
                                    <a:rPr lang="en-US" sz="1800">
                                      <a:effectLst/>
                                      <a:latin typeface="Cambria Math" panose="02040503050406030204" pitchFamily="18" charset="0"/>
                                    </a:rPr>
                                    <m:t>𝐼</m:t>
                                  </m:r>
                                </m:sup>
                                <m:e>
                                  <m:acc>
                                    <m:accPr>
                                      <m:chr m:val="́"/>
                                      <m:ctrlPr>
                                        <a:rPr lang="en-US" sz="1800" i="1">
                                          <a:effectLst/>
                                          <a:latin typeface="Cambria Math" panose="02040503050406030204" pitchFamily="18" charset="0"/>
                                        </a:rPr>
                                      </m:ctrlPr>
                                    </m:accPr>
                                    <m:e>
                                      <m:r>
                                        <m:rPr>
                                          <m:nor/>
                                        </m:rPr>
                                        <a:rPr lang="en-US" sz="1800">
                                          <a:effectLst/>
                                          <a:latin typeface="Times New Roman" panose="02020603050405020304" pitchFamily="18" charset="0"/>
                                          <a:cs typeface="Times New Roman" panose="02020603050405020304" pitchFamily="18" charset="0"/>
                                        </a:rPr>
                                        <m:t>x</m:t>
                                      </m:r>
                                    </m:e>
                                  </m:acc>
                                </m:e>
                              </m:sPre>
                              <m:r>
                                <a:rPr lang="en-US" sz="1800">
                                  <a:effectLst/>
                                  <a:latin typeface="Cambria Math" panose="02040503050406030204" pitchFamily="18" charset="0"/>
                                </a:rPr>
                                <m:t>(</m:t>
                              </m:r>
                              <m:acc>
                                <m:accPr>
                                  <m:chr m:val="́"/>
                                  <m:ctrlPr>
                                    <a:rPr lang="en-US" sz="1800" i="1">
                                      <a:effectLst/>
                                      <a:latin typeface="Cambria Math" panose="02040503050406030204" pitchFamily="18" charset="0"/>
                                    </a:rPr>
                                  </m:ctrlPr>
                                </m:accPr>
                                <m:e>
                                  <m:r>
                                    <a:rPr lang="en-US" sz="1800">
                                      <a:effectLst/>
                                      <a:latin typeface="Cambria Math" panose="02040503050406030204" pitchFamily="18" charset="0"/>
                                    </a:rPr>
                                    <m:t>𝑥</m:t>
                                  </m:r>
                                </m:e>
                              </m:acc>
                              <m:r>
                                <a:rPr lang="en-US" sz="1800">
                                  <a:effectLst/>
                                  <a:latin typeface="Cambria Math" panose="02040503050406030204" pitchFamily="18" charset="0"/>
                                </a:rPr>
                                <m:t>, </m:t>
                              </m:r>
                              <m:acc>
                                <m:accPr>
                                  <m:chr m:val="́"/>
                                  <m:ctrlPr>
                                    <a:rPr lang="en-US" sz="1800" i="1">
                                      <a:effectLst/>
                                      <a:latin typeface="Cambria Math" panose="02040503050406030204" pitchFamily="18" charset="0"/>
                                    </a:rPr>
                                  </m:ctrlPr>
                                </m:accPr>
                                <m:e>
                                  <m:r>
                                    <a:rPr lang="en-US" sz="1800">
                                      <a:effectLst/>
                                      <a:latin typeface="Cambria Math" panose="02040503050406030204" pitchFamily="18" charset="0"/>
                                    </a:rPr>
                                    <m:t>𝑦</m:t>
                                  </m:r>
                                </m:e>
                              </m:acc>
                              <m:r>
                                <a:rPr lang="en-US" sz="1800">
                                  <a:effectLst/>
                                  <a:latin typeface="Cambria Math" panose="02040503050406030204" pitchFamily="18" charset="0"/>
                                </a:rPr>
                                <m:t>, </m:t>
                              </m:r>
                              <m:acc>
                                <m:accPr>
                                  <m:chr m:val="́"/>
                                  <m:ctrlPr>
                                    <a:rPr lang="en-US" sz="1800" i="1">
                                      <a:effectLst/>
                                      <a:latin typeface="Cambria Math" panose="02040503050406030204" pitchFamily="18" charset="0"/>
                                    </a:rPr>
                                  </m:ctrlPr>
                                </m:accPr>
                                <m:e>
                                  <m:r>
                                    <a:rPr lang="en-US" sz="1800">
                                      <a:effectLst/>
                                      <a:latin typeface="Cambria Math" panose="02040503050406030204" pitchFamily="18" charset="0"/>
                                    </a:rPr>
                                    <m:t>𝑧</m:t>
                                  </m:r>
                                </m:e>
                              </m:acc>
                              <m:r>
                                <a:rPr lang="en-US" sz="1800">
                                  <a:effectLst/>
                                  <a:latin typeface="Cambria Math" panose="02040503050406030204" pitchFamily="18" charset="0"/>
                                </a:rPr>
                                <m:t>)</m:t>
                              </m:r>
                            </m:oMath>
                          </a14:m>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tx1">
                            <a:lumMod val="75000"/>
                            <a:lumOff val="25000"/>
                          </a:schemeClr>
                        </a:solidFill>
                      </a:tcPr>
                    </a:tc>
                    <a:tc>
                      <a:txBody>
                        <a:bodyPr/>
                        <a:lstStyle/>
                        <a:p>
                          <a:pPr marL="0" marR="0" algn="ctr">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Ray-traced image point </a:t>
                          </a:r>
                          <a14:m>
                            <m:oMath xmlns:m="http://schemas.openxmlformats.org/officeDocument/2006/math">
                              <m:sSub>
                                <m:sSubPr>
                                  <m:ctrlPr>
                                    <a:rPr lang="en-US" sz="1800" i="1">
                                      <a:effectLst/>
                                      <a:latin typeface="Cambria Math" panose="02040503050406030204" pitchFamily="18" charset="0"/>
                                    </a:rPr>
                                  </m:ctrlPr>
                                </m:sSubPr>
                                <m:e>
                                  <m:sPre>
                                    <m:sPrePr>
                                      <m:ctrlPr>
                                        <a:rPr lang="en-US" sz="1800" i="1">
                                          <a:effectLst/>
                                          <a:latin typeface="Cambria Math" panose="02040503050406030204" pitchFamily="18" charset="0"/>
                                        </a:rPr>
                                      </m:ctrlPr>
                                    </m:sPrePr>
                                    <m:sub>
                                      <m:r>
                                        <a:rPr lang="en-US" sz="1800">
                                          <a:effectLst/>
                                          <a:latin typeface="Cambria Math" panose="02040503050406030204" pitchFamily="18" charset="0"/>
                                        </a:rPr>
                                        <m:t>  </m:t>
                                      </m:r>
                                    </m:sub>
                                    <m:sup>
                                      <m:r>
                                        <a:rPr lang="en-US" sz="1800">
                                          <a:effectLst/>
                                          <a:latin typeface="Cambria Math" panose="02040503050406030204" pitchFamily="18" charset="0"/>
                                        </a:rPr>
                                        <m:t>𝐼</m:t>
                                      </m:r>
                                    </m:sup>
                                    <m:e>
                                      <m:acc>
                                        <m:accPr>
                                          <m:chr m:val="́"/>
                                          <m:ctrlPr>
                                            <a:rPr lang="en-US" sz="1800" i="1">
                                              <a:effectLst/>
                                              <a:latin typeface="Cambria Math" panose="02040503050406030204" pitchFamily="18" charset="0"/>
                                            </a:rPr>
                                          </m:ctrlPr>
                                        </m:accPr>
                                        <m:e>
                                          <m:r>
                                            <m:rPr>
                                              <m:nor/>
                                            </m:rPr>
                                            <a:rPr lang="en-US" sz="1800">
                                              <a:effectLst/>
                                              <a:latin typeface="Times New Roman" panose="02020603050405020304" pitchFamily="18" charset="0"/>
                                              <a:cs typeface="Times New Roman" panose="02020603050405020304" pitchFamily="18" charset="0"/>
                                            </a:rPr>
                                            <m:t>x</m:t>
                                          </m:r>
                                        </m:e>
                                      </m:acc>
                                    </m:e>
                                  </m:sPre>
                                </m:e>
                                <m:sub>
                                  <m:r>
                                    <a:rPr lang="en-US" sz="1800">
                                      <a:effectLst/>
                                      <a:latin typeface="Cambria Math" panose="02040503050406030204" pitchFamily="18" charset="0"/>
                                    </a:rPr>
                                    <m:t>𝑟𝑡</m:t>
                                  </m:r>
                                </m:sub>
                              </m:sSub>
                              <m:r>
                                <a:rPr lang="en-US" sz="1800">
                                  <a:effectLst/>
                                  <a:latin typeface="Cambria Math" panose="02040503050406030204" pitchFamily="18" charset="0"/>
                                </a:rPr>
                                <m:t>(</m:t>
                              </m:r>
                              <m:acc>
                                <m:accPr>
                                  <m:chr m:val="́"/>
                                  <m:ctrlPr>
                                    <a:rPr lang="en-US" sz="1800" i="1">
                                      <a:effectLst/>
                                      <a:latin typeface="Cambria Math" panose="02040503050406030204" pitchFamily="18" charset="0"/>
                                    </a:rPr>
                                  </m:ctrlPr>
                                </m:accPr>
                                <m:e>
                                  <m:r>
                                    <a:rPr lang="en-US" sz="1800">
                                      <a:effectLst/>
                                      <a:latin typeface="Cambria Math" panose="02040503050406030204" pitchFamily="18" charset="0"/>
                                    </a:rPr>
                                    <m:t>𝑥</m:t>
                                  </m:r>
                                </m:e>
                              </m:acc>
                              <m:r>
                                <a:rPr lang="en-US" sz="1800">
                                  <a:effectLst/>
                                  <a:latin typeface="Cambria Math" panose="02040503050406030204" pitchFamily="18" charset="0"/>
                                </a:rPr>
                                <m:t>, </m:t>
                              </m:r>
                              <m:acc>
                                <m:accPr>
                                  <m:chr m:val="́"/>
                                  <m:ctrlPr>
                                    <a:rPr lang="en-US" sz="1800" i="1">
                                      <a:effectLst/>
                                      <a:latin typeface="Cambria Math" panose="02040503050406030204" pitchFamily="18" charset="0"/>
                                    </a:rPr>
                                  </m:ctrlPr>
                                </m:accPr>
                                <m:e>
                                  <m:r>
                                    <a:rPr lang="en-US" sz="1800">
                                      <a:effectLst/>
                                      <a:latin typeface="Cambria Math" panose="02040503050406030204" pitchFamily="18" charset="0"/>
                                    </a:rPr>
                                    <m:t>𝑦</m:t>
                                  </m:r>
                                </m:e>
                              </m:acc>
                              <m:r>
                                <a:rPr lang="en-US" sz="1800">
                                  <a:effectLst/>
                                  <a:latin typeface="Cambria Math" panose="02040503050406030204" pitchFamily="18" charset="0"/>
                                </a:rPr>
                                <m:t>, </m:t>
                              </m:r>
                              <m:acc>
                                <m:accPr>
                                  <m:chr m:val="́"/>
                                  <m:ctrlPr>
                                    <a:rPr lang="en-US" sz="1800" i="1">
                                      <a:effectLst/>
                                      <a:latin typeface="Cambria Math" panose="02040503050406030204" pitchFamily="18" charset="0"/>
                                    </a:rPr>
                                  </m:ctrlPr>
                                </m:accPr>
                                <m:e>
                                  <m:r>
                                    <a:rPr lang="en-US" sz="1800">
                                      <a:effectLst/>
                                      <a:latin typeface="Cambria Math" panose="02040503050406030204" pitchFamily="18" charset="0"/>
                                    </a:rPr>
                                    <m:t>𝑧</m:t>
                                  </m:r>
                                </m:e>
                              </m:acc>
                              <m:r>
                                <a:rPr lang="en-US" sz="1800">
                                  <a:effectLst/>
                                  <a:latin typeface="Cambria Math" panose="02040503050406030204" pitchFamily="18" charset="0"/>
                                </a:rPr>
                                <m:t>)</m:t>
                              </m:r>
                            </m:oMath>
                          </a14:m>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tx1">
                            <a:lumMod val="75000"/>
                            <a:lumOff val="25000"/>
                          </a:schemeClr>
                        </a:solidFill>
                      </a:tcPr>
                    </a:tc>
                    <a:tc>
                      <a:txBody>
                        <a:bodyPr/>
                        <a:lstStyle/>
                        <a:p>
                          <a:pPr marL="0" marR="0" algn="ctr">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Absolute difference </a:t>
                          </a:r>
                          <a14:m>
                            <m:oMath xmlns:m="http://schemas.openxmlformats.org/officeDocument/2006/math">
                              <m:d>
                                <m:dPr>
                                  <m:begChr m:val="|"/>
                                  <m:endChr m:val="|"/>
                                  <m:ctrlPr>
                                    <a:rPr lang="en-US" sz="1800" i="1">
                                      <a:effectLst/>
                                      <a:latin typeface="Cambria Math" panose="02040503050406030204" pitchFamily="18" charset="0"/>
                                    </a:rPr>
                                  </m:ctrlPr>
                                </m:dPr>
                                <m:e>
                                  <m:sPre>
                                    <m:sPrePr>
                                      <m:ctrlPr>
                                        <a:rPr lang="en-US" sz="1800" i="1">
                                          <a:effectLst/>
                                          <a:latin typeface="Cambria Math" panose="02040503050406030204" pitchFamily="18" charset="0"/>
                                        </a:rPr>
                                      </m:ctrlPr>
                                    </m:sPrePr>
                                    <m:sub>
                                      <m:r>
                                        <a:rPr lang="en-US" sz="1800">
                                          <a:effectLst/>
                                          <a:latin typeface="Cambria Math" panose="02040503050406030204" pitchFamily="18" charset="0"/>
                                        </a:rPr>
                                        <m:t>  </m:t>
                                      </m:r>
                                    </m:sub>
                                    <m:sup>
                                      <m:r>
                                        <a:rPr lang="en-US" sz="1800">
                                          <a:effectLst/>
                                          <a:latin typeface="Cambria Math" panose="02040503050406030204" pitchFamily="18" charset="0"/>
                                        </a:rPr>
                                        <m:t>𝐼</m:t>
                                      </m:r>
                                    </m:sup>
                                    <m:e>
                                      <m:acc>
                                        <m:accPr>
                                          <m:chr m:val="́"/>
                                          <m:ctrlPr>
                                            <a:rPr lang="en-US" sz="1800" i="1">
                                              <a:effectLst/>
                                              <a:latin typeface="Cambria Math" panose="02040503050406030204" pitchFamily="18" charset="0"/>
                                            </a:rPr>
                                          </m:ctrlPr>
                                        </m:accPr>
                                        <m:e>
                                          <m:r>
                                            <m:rPr>
                                              <m:nor/>
                                            </m:rPr>
                                            <a:rPr lang="en-US" sz="1800">
                                              <a:effectLst/>
                                              <a:latin typeface="Times New Roman" panose="02020603050405020304" pitchFamily="18" charset="0"/>
                                              <a:cs typeface="Times New Roman" panose="02020603050405020304" pitchFamily="18" charset="0"/>
                                            </a:rPr>
                                            <m:t>x</m:t>
                                          </m:r>
                                        </m:e>
                                      </m:acc>
                                    </m:e>
                                  </m:sPre>
                                  <m:r>
                                    <a:rPr lang="en-US" sz="1800">
                                      <a:effectLst/>
                                      <a:latin typeface="Cambria Math" panose="02040503050406030204" pitchFamily="18" charset="0"/>
                                    </a:rPr>
                                    <m:t>−</m:t>
                                  </m:r>
                                  <m:sSub>
                                    <m:sSubPr>
                                      <m:ctrlPr>
                                        <a:rPr lang="en-US" sz="1800" i="1">
                                          <a:effectLst/>
                                          <a:latin typeface="Cambria Math" panose="02040503050406030204" pitchFamily="18" charset="0"/>
                                        </a:rPr>
                                      </m:ctrlPr>
                                    </m:sSubPr>
                                    <m:e>
                                      <m:sPre>
                                        <m:sPrePr>
                                          <m:ctrlPr>
                                            <a:rPr lang="en-US" sz="1800" i="1">
                                              <a:effectLst/>
                                              <a:latin typeface="Cambria Math" panose="02040503050406030204" pitchFamily="18" charset="0"/>
                                            </a:rPr>
                                          </m:ctrlPr>
                                        </m:sPrePr>
                                        <m:sub>
                                          <m:r>
                                            <a:rPr lang="en-US" sz="1800">
                                              <a:effectLst/>
                                              <a:latin typeface="Cambria Math" panose="02040503050406030204" pitchFamily="18" charset="0"/>
                                            </a:rPr>
                                            <m:t>  </m:t>
                                          </m:r>
                                        </m:sub>
                                        <m:sup>
                                          <m:r>
                                            <a:rPr lang="en-US" sz="1800">
                                              <a:effectLst/>
                                              <a:latin typeface="Cambria Math" panose="02040503050406030204" pitchFamily="18" charset="0"/>
                                            </a:rPr>
                                            <m:t>𝐼</m:t>
                                          </m:r>
                                        </m:sup>
                                        <m:e>
                                          <m:acc>
                                            <m:accPr>
                                              <m:chr m:val="́"/>
                                              <m:ctrlPr>
                                                <a:rPr lang="en-US" sz="1800" i="1">
                                                  <a:effectLst/>
                                                  <a:latin typeface="Cambria Math" panose="02040503050406030204" pitchFamily="18" charset="0"/>
                                                </a:rPr>
                                              </m:ctrlPr>
                                            </m:accPr>
                                            <m:e>
                                              <m:r>
                                                <m:rPr>
                                                  <m:nor/>
                                                </m:rPr>
                                                <a:rPr lang="en-US" sz="1800">
                                                  <a:effectLst/>
                                                  <a:latin typeface="Times New Roman" panose="02020603050405020304" pitchFamily="18" charset="0"/>
                                                  <a:cs typeface="Times New Roman" panose="02020603050405020304" pitchFamily="18" charset="0"/>
                                                </a:rPr>
                                                <m:t>x</m:t>
                                              </m:r>
                                            </m:e>
                                          </m:acc>
                                        </m:e>
                                      </m:sPre>
                                    </m:e>
                                    <m:sub>
                                      <m:r>
                                        <a:rPr lang="en-US" sz="1800">
                                          <a:effectLst/>
                                          <a:latin typeface="Cambria Math" panose="02040503050406030204" pitchFamily="18" charset="0"/>
                                        </a:rPr>
                                        <m:t>𝑟𝑡</m:t>
                                      </m:r>
                                    </m:sub>
                                  </m:sSub>
                                </m:e>
                              </m:d>
                            </m:oMath>
                          </a14:m>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tx1">
                            <a:lumMod val="75000"/>
                            <a:lumOff val="25000"/>
                          </a:schemeClr>
                        </a:solidFill>
                      </a:tcPr>
                    </a:tc>
                    <a:extLst>
                      <a:ext uri="{0D108BD9-81ED-4DB2-BD59-A6C34878D82A}">
                        <a16:rowId xmlns:a16="http://schemas.microsoft.com/office/drawing/2014/main" val="2795864696"/>
                      </a:ext>
                    </a:extLst>
                  </a:tr>
                  <a:tr h="405796">
                    <a:tc>
                      <a:txBody>
                        <a:bodyPr/>
                        <a:lstStyle/>
                        <a:p>
                          <a:pPr marL="0" marR="0" algn="l">
                            <a:lnSpc>
                              <a:spcPct val="115000"/>
                            </a:lnSpc>
                            <a:spcBef>
                              <a:spcPts val="600"/>
                            </a:spcBef>
                            <a:spcAft>
                              <a:spcPts val="600"/>
                            </a:spcAft>
                          </a:pPr>
                          <a:r>
                            <a:rPr lang="en-US" sz="1800" b="0" dirty="0">
                              <a:solidFill>
                                <a:schemeClr val="tx1"/>
                              </a:solidFill>
                              <a:effectLst/>
                              <a:latin typeface="Times New Roman" panose="02020603050405020304" pitchFamily="18" charset="0"/>
                              <a:cs typeface="Times New Roman" panose="02020603050405020304" pitchFamily="18" charset="0"/>
                            </a:rPr>
                            <a:t>(  0.0,   0.0, -509.0)</a:t>
                          </a:r>
                          <a:endParaRPr lang="en-US" sz="1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(-0.3108, -0.6291,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(-0.3108, -0.6291,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(1.8e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3.1e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7.5e</a:t>
                          </a:r>
                          <a:r>
                            <a:rPr lang="en-US" sz="1800" dirty="0">
                              <a:effectLst/>
                              <a:highlight>
                                <a:srgbClr val="FFFF00"/>
                              </a:highlight>
                              <a:latin typeface="Times New Roman" panose="02020603050405020304" pitchFamily="18" charset="0"/>
                              <a:cs typeface="Times New Roman" panose="02020603050405020304" pitchFamily="18" charset="0"/>
                            </a:rPr>
                            <a:t>-15</a:t>
                          </a:r>
                          <a:r>
                            <a:rPr lang="en-US" sz="1800" dirty="0">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extLst>
                      <a:ext uri="{0D108BD9-81ED-4DB2-BD59-A6C34878D82A}">
                        <a16:rowId xmlns:a16="http://schemas.microsoft.com/office/drawing/2014/main" val="1931203799"/>
                      </a:ext>
                    </a:extLst>
                  </a:tr>
                  <a:tr h="405796">
                    <a:tc>
                      <a:txBody>
                        <a:bodyPr/>
                        <a:lstStyle/>
                        <a:p>
                          <a:pPr marL="0" marR="0" algn="l">
                            <a:lnSpc>
                              <a:spcPct val="115000"/>
                            </a:lnSpc>
                            <a:spcBef>
                              <a:spcPts val="600"/>
                            </a:spcBef>
                            <a:spcAft>
                              <a:spcPts val="600"/>
                            </a:spcAft>
                          </a:pPr>
                          <a:r>
                            <a:rPr lang="en-US" sz="1800" b="0" dirty="0">
                              <a:solidFill>
                                <a:schemeClr val="tx1"/>
                              </a:solidFill>
                              <a:effectLst/>
                              <a:latin typeface="Times New Roman" panose="02020603050405020304" pitchFamily="18" charset="0"/>
                              <a:cs typeface="Times New Roman" panose="02020603050405020304" pitchFamily="18" charset="0"/>
                            </a:rPr>
                            <a:t>(10.0, -10.0, -509.0)</a:t>
                          </a:r>
                          <a:endParaRPr lang="en-US" sz="1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(-0.8003, -0.0863,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(-0.8003, -0.0863,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(2.1e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2.7e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3.0e</a:t>
                          </a:r>
                          <a:r>
                            <a:rPr lang="en-US" sz="1800" dirty="0">
                              <a:effectLst/>
                              <a:highlight>
                                <a:srgbClr val="FFFF00"/>
                              </a:highlight>
                              <a:latin typeface="Times New Roman" panose="02020603050405020304" pitchFamily="18" charset="0"/>
                              <a:cs typeface="Times New Roman" panose="02020603050405020304" pitchFamily="18" charset="0"/>
                            </a:rPr>
                            <a:t>-15</a:t>
                          </a:r>
                          <a:r>
                            <a:rPr lang="en-US" sz="1800" dirty="0">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extLst>
                      <a:ext uri="{0D108BD9-81ED-4DB2-BD59-A6C34878D82A}">
                        <a16:rowId xmlns:a16="http://schemas.microsoft.com/office/drawing/2014/main" val="1986858008"/>
                      </a:ext>
                    </a:extLst>
                  </a:tr>
                  <a:tr h="405796">
                    <a:tc>
                      <a:txBody>
                        <a:bodyPr/>
                        <a:lstStyle/>
                        <a:p>
                          <a:pPr marL="0" marR="0" algn="l">
                            <a:lnSpc>
                              <a:spcPct val="115000"/>
                            </a:lnSpc>
                            <a:spcBef>
                              <a:spcPts val="600"/>
                            </a:spcBef>
                            <a:spcAft>
                              <a:spcPts val="600"/>
                            </a:spcAft>
                          </a:pPr>
                          <a:r>
                            <a:rPr lang="en-US" sz="1800" b="0" dirty="0">
                              <a:solidFill>
                                <a:schemeClr val="tx1"/>
                              </a:solidFill>
                              <a:effectLst/>
                              <a:latin typeface="Times New Roman" panose="02020603050405020304" pitchFamily="18" charset="0"/>
                              <a:cs typeface="Times New Roman" panose="02020603050405020304" pitchFamily="18" charset="0"/>
                            </a:rPr>
                            <a:t>(-50.0, 50.0, -509.0)</a:t>
                          </a:r>
                          <a:endParaRPr lang="en-US" sz="1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(2.1291, -3.3352,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(2.1291, -3.3352,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(1.2e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3.2e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2.9e</a:t>
                          </a:r>
                          <a:r>
                            <a:rPr lang="en-US" sz="1800" dirty="0">
                              <a:effectLst/>
                              <a:highlight>
                                <a:srgbClr val="FFFF00"/>
                              </a:highlight>
                              <a:latin typeface="Times New Roman" panose="02020603050405020304" pitchFamily="18" charset="0"/>
                              <a:cs typeface="Times New Roman" panose="02020603050405020304" pitchFamily="18" charset="0"/>
                            </a:rPr>
                            <a:t>-15</a:t>
                          </a:r>
                          <a:r>
                            <a:rPr lang="en-US" sz="1800" dirty="0">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extLst>
                      <a:ext uri="{0D108BD9-81ED-4DB2-BD59-A6C34878D82A}">
                        <a16:rowId xmlns:a16="http://schemas.microsoft.com/office/drawing/2014/main" val="1903792722"/>
                      </a:ext>
                    </a:extLst>
                  </a:tr>
                  <a:tr h="405796">
                    <a:tc>
                      <a:txBody>
                        <a:bodyPr/>
                        <a:lstStyle/>
                        <a:p>
                          <a:pPr marL="0" marR="0" algn="l">
                            <a:lnSpc>
                              <a:spcPct val="115000"/>
                            </a:lnSpc>
                            <a:spcBef>
                              <a:spcPts val="600"/>
                            </a:spcBef>
                            <a:spcAft>
                              <a:spcPts val="600"/>
                            </a:spcAft>
                          </a:pPr>
                          <a:r>
                            <a:rPr lang="en-US" sz="1800" b="0" dirty="0">
                              <a:solidFill>
                                <a:schemeClr val="tx1"/>
                              </a:solidFill>
                              <a:effectLst/>
                              <a:latin typeface="Times New Roman" panose="02020603050405020304" pitchFamily="18" charset="0"/>
                              <a:cs typeface="Times New Roman" panose="02020603050405020304" pitchFamily="18" charset="0"/>
                            </a:rPr>
                            <a:t>(70.71, 70.71, -509.0)</a:t>
                          </a:r>
                          <a:endParaRPr lang="en-US" sz="1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(-4.2013, -5.0221,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(-4.2013, -5.0221,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(2.6e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5.1e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4.7e</a:t>
                          </a:r>
                          <a:r>
                            <a:rPr lang="en-US" sz="1800" dirty="0">
                              <a:effectLst/>
                              <a:highlight>
                                <a:srgbClr val="FFFF00"/>
                              </a:highlight>
                              <a:latin typeface="Times New Roman" panose="02020603050405020304" pitchFamily="18" charset="0"/>
                              <a:cs typeface="Times New Roman" panose="02020603050405020304" pitchFamily="18" charset="0"/>
                            </a:rPr>
                            <a:t>-15</a:t>
                          </a:r>
                          <a:r>
                            <a:rPr lang="en-US" sz="1800" dirty="0">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extLst>
                      <a:ext uri="{0D108BD9-81ED-4DB2-BD59-A6C34878D82A}">
                        <a16:rowId xmlns:a16="http://schemas.microsoft.com/office/drawing/2014/main" val="3835989221"/>
                      </a:ext>
                    </a:extLst>
                  </a:tr>
                  <a:tr h="405796">
                    <a:tc>
                      <a:txBody>
                        <a:bodyPr/>
                        <a:lstStyle/>
                        <a:p>
                          <a:pPr marL="0" marR="0" algn="l">
                            <a:lnSpc>
                              <a:spcPct val="115000"/>
                            </a:lnSpc>
                            <a:spcBef>
                              <a:spcPts val="600"/>
                            </a:spcBef>
                            <a:spcAft>
                              <a:spcPts val="600"/>
                            </a:spcAft>
                          </a:pPr>
                          <a:r>
                            <a:rPr lang="en-US" sz="1800" b="0" dirty="0">
                              <a:solidFill>
                                <a:schemeClr val="tx1"/>
                              </a:solidFill>
                              <a:effectLst/>
                              <a:latin typeface="Times New Roman" panose="02020603050405020304" pitchFamily="18" charset="0"/>
                              <a:cs typeface="Times New Roman" panose="02020603050405020304" pitchFamily="18" charset="0"/>
                            </a:rPr>
                            <a:t>(100.0, 0.0, -509.0)</a:t>
                          </a:r>
                          <a:endParaRPr lang="en-US" sz="1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(-5.5251, -1.0101,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(-5.5251, -1.0101,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(1.3e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8.4e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3.1e</a:t>
                          </a:r>
                          <a:r>
                            <a:rPr lang="en-US" sz="1800" dirty="0">
                              <a:effectLst/>
                              <a:highlight>
                                <a:srgbClr val="FFFF00"/>
                              </a:highlight>
                              <a:latin typeface="Times New Roman" panose="02020603050405020304" pitchFamily="18" charset="0"/>
                              <a:cs typeface="Times New Roman" panose="02020603050405020304" pitchFamily="18" charset="0"/>
                            </a:rPr>
                            <a:t>-15</a:t>
                          </a:r>
                          <a:r>
                            <a:rPr lang="en-US" sz="1800" dirty="0">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extLst>
                      <a:ext uri="{0D108BD9-81ED-4DB2-BD59-A6C34878D82A}">
                        <a16:rowId xmlns:a16="http://schemas.microsoft.com/office/drawing/2014/main" val="3527882710"/>
                      </a:ext>
                    </a:extLst>
                  </a:tr>
                  <a:tr h="405796">
                    <a:tc>
                      <a:txBody>
                        <a:bodyPr/>
                        <a:lstStyle/>
                        <a:p>
                          <a:pPr marL="0" marR="0" algn="l">
                            <a:lnSpc>
                              <a:spcPct val="115000"/>
                            </a:lnSpc>
                            <a:spcBef>
                              <a:spcPts val="600"/>
                            </a:spcBef>
                            <a:spcAft>
                              <a:spcPts val="600"/>
                            </a:spcAft>
                          </a:pPr>
                          <a:r>
                            <a:rPr lang="en-US" sz="1800" b="0" dirty="0">
                              <a:solidFill>
                                <a:schemeClr val="tx1"/>
                              </a:solidFill>
                              <a:effectLst/>
                              <a:latin typeface="Times New Roman" panose="02020603050405020304" pitchFamily="18" charset="0"/>
                              <a:cs typeface="Times New Roman" panose="02020603050405020304" pitchFamily="18" charset="0"/>
                            </a:rPr>
                            <a:t>( 0.0, 100.0, -509.0)</a:t>
                          </a:r>
                          <a:endParaRPr lang="en-US" sz="1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(-0.6031, -6.4387,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(-0.6031, -6.4387,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(2.2e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4.0e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2.2e</a:t>
                          </a:r>
                          <a:r>
                            <a:rPr lang="en-US" sz="1800" dirty="0">
                              <a:effectLst/>
                              <a:highlight>
                                <a:srgbClr val="FFFF00"/>
                              </a:highlight>
                              <a:latin typeface="Times New Roman" panose="02020603050405020304" pitchFamily="18" charset="0"/>
                              <a:cs typeface="Times New Roman" panose="02020603050405020304" pitchFamily="18" charset="0"/>
                            </a:rPr>
                            <a:t>-16</a:t>
                          </a:r>
                          <a:r>
                            <a:rPr lang="en-US" sz="1800" dirty="0">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extLst>
                      <a:ext uri="{0D108BD9-81ED-4DB2-BD59-A6C34878D82A}">
                        <a16:rowId xmlns:a16="http://schemas.microsoft.com/office/drawing/2014/main" val="3881199447"/>
                      </a:ext>
                    </a:extLst>
                  </a:tr>
                  <a:tr h="405796">
                    <a:tc>
                      <a:txBody>
                        <a:bodyPr/>
                        <a:lstStyle/>
                        <a:p>
                          <a:pPr marL="0" marR="0" algn="l">
                            <a:lnSpc>
                              <a:spcPct val="115000"/>
                            </a:lnSpc>
                            <a:spcBef>
                              <a:spcPts val="600"/>
                            </a:spcBef>
                            <a:spcAft>
                              <a:spcPts val="600"/>
                            </a:spcAft>
                          </a:pPr>
                          <a:r>
                            <a:rPr lang="en-US" sz="1800" b="0" dirty="0">
                              <a:solidFill>
                                <a:schemeClr val="tx1"/>
                              </a:solidFill>
                              <a:effectLst/>
                              <a:latin typeface="Times New Roman" panose="02020603050405020304" pitchFamily="18" charset="0"/>
                              <a:cs typeface="Times New Roman" panose="02020603050405020304" pitchFamily="18" charset="0"/>
                            </a:rPr>
                            <a:t>(100.0, 100.0, -509.0)</a:t>
                          </a:r>
                          <a:endParaRPr lang="en-US" sz="1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(-5.8238, -6.8542,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(-5.8238, -6.8542,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(5.6e</a:t>
                          </a:r>
                          <a:r>
                            <a:rPr lang="en-US" sz="1800" dirty="0">
                              <a:effectLst/>
                              <a:highlight>
                                <a:srgbClr val="FFFF00"/>
                              </a:highlight>
                              <a:latin typeface="Times New Roman" panose="02020603050405020304" pitchFamily="18" charset="0"/>
                              <a:cs typeface="Times New Roman" panose="02020603050405020304" pitchFamily="18" charset="0"/>
                            </a:rPr>
                            <a:t>-10</a:t>
                          </a:r>
                          <a:r>
                            <a:rPr lang="en-US" sz="1800" dirty="0">
                              <a:effectLst/>
                              <a:latin typeface="Times New Roman" panose="02020603050405020304" pitchFamily="18" charset="0"/>
                              <a:cs typeface="Times New Roman" panose="02020603050405020304" pitchFamily="18" charset="0"/>
                            </a:rPr>
                            <a:t>,  2.5e</a:t>
                          </a:r>
                          <a:r>
                            <a:rPr lang="en-US" sz="1800" dirty="0">
                              <a:effectLst/>
                              <a:highlight>
                                <a:srgbClr val="FFFF00"/>
                              </a:highlight>
                              <a:latin typeface="Times New Roman" panose="02020603050405020304" pitchFamily="18" charset="0"/>
                              <a:cs typeface="Times New Roman" panose="02020603050405020304" pitchFamily="18" charset="0"/>
                            </a:rPr>
                            <a:t>-10</a:t>
                          </a:r>
                          <a:r>
                            <a:rPr lang="en-US" sz="1800" dirty="0">
                              <a:effectLst/>
                              <a:latin typeface="Times New Roman" panose="02020603050405020304" pitchFamily="18" charset="0"/>
                              <a:cs typeface="Times New Roman" panose="02020603050405020304" pitchFamily="18" charset="0"/>
                            </a:rPr>
                            <a:t>,  2.2e</a:t>
                          </a:r>
                          <a:r>
                            <a:rPr lang="en-US" sz="1800" dirty="0">
                              <a:effectLst/>
                              <a:highlight>
                                <a:srgbClr val="FFFF00"/>
                              </a:highlight>
                              <a:latin typeface="Times New Roman" panose="02020603050405020304" pitchFamily="18" charset="0"/>
                              <a:cs typeface="Times New Roman" panose="02020603050405020304" pitchFamily="18" charset="0"/>
                            </a:rPr>
                            <a:t>-15</a:t>
                          </a:r>
                          <a:r>
                            <a:rPr lang="en-US" sz="1800" dirty="0">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extLst>
                      <a:ext uri="{0D108BD9-81ED-4DB2-BD59-A6C34878D82A}">
                        <a16:rowId xmlns:a16="http://schemas.microsoft.com/office/drawing/2014/main" val="34793327"/>
                      </a:ext>
                    </a:extLst>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2038435143"/>
                  </p:ext>
                </p:extLst>
              </p:nvPr>
            </p:nvGraphicFramePr>
            <p:xfrm>
              <a:off x="1133475" y="1771649"/>
              <a:ext cx="9943193" cy="3652162"/>
            </p:xfrm>
            <a:graphic>
              <a:graphicData uri="http://schemas.openxmlformats.org/drawingml/2006/table">
                <a:tbl>
                  <a:tblPr firstRow="1" firstCol="1" bandRow="1">
                    <a:tableStyleId>{5C22544A-7EE6-4342-B048-85BDC9FD1C3A}</a:tableStyleId>
                  </a:tblPr>
                  <a:tblGrid>
                    <a:gridCol w="2370714">
                      <a:extLst>
                        <a:ext uri="{9D8B030D-6E8A-4147-A177-3AD203B41FA5}">
                          <a16:colId xmlns:a16="http://schemas.microsoft.com/office/drawing/2014/main" val="1530671419"/>
                        </a:ext>
                      </a:extLst>
                    </a:gridCol>
                    <a:gridCol w="2393731">
                      <a:extLst>
                        <a:ext uri="{9D8B030D-6E8A-4147-A177-3AD203B41FA5}">
                          <a16:colId xmlns:a16="http://schemas.microsoft.com/office/drawing/2014/main" val="3716098734"/>
                        </a:ext>
                      </a:extLst>
                    </a:gridCol>
                    <a:gridCol w="2382225">
                      <a:extLst>
                        <a:ext uri="{9D8B030D-6E8A-4147-A177-3AD203B41FA5}">
                          <a16:colId xmlns:a16="http://schemas.microsoft.com/office/drawing/2014/main" val="1829500834"/>
                        </a:ext>
                      </a:extLst>
                    </a:gridCol>
                    <a:gridCol w="2796523">
                      <a:extLst>
                        <a:ext uri="{9D8B030D-6E8A-4147-A177-3AD203B41FA5}">
                          <a16:colId xmlns:a16="http://schemas.microsoft.com/office/drawing/2014/main" val="2331696028"/>
                        </a:ext>
                      </a:extLst>
                    </a:gridCol>
                  </a:tblGrid>
                  <a:tr h="811590">
                    <a:tc>
                      <a:txBody>
                        <a:bodyPr/>
                        <a:lstStyle/>
                        <a:p>
                          <a:endParaRPr lang="en-US"/>
                        </a:p>
                      </a:txBody>
                      <a:tcPr marL="68580" marR="68580" marT="0" marB="0" anchor="ctr">
                        <a:blipFill>
                          <a:blip r:embed="rId3"/>
                          <a:stretch>
                            <a:fillRect l="-257" t="-752" r="-320823" b="-361654"/>
                          </a:stretch>
                        </a:blipFill>
                      </a:tcPr>
                    </a:tc>
                    <a:tc>
                      <a:txBody>
                        <a:bodyPr/>
                        <a:lstStyle/>
                        <a:p>
                          <a:endParaRPr lang="en-US"/>
                        </a:p>
                      </a:txBody>
                      <a:tcPr marL="68580" marR="68580" marT="0" marB="0" anchor="ctr">
                        <a:blipFill>
                          <a:blip r:embed="rId3"/>
                          <a:stretch>
                            <a:fillRect l="-99237" t="-752" r="-217557" b="-361654"/>
                          </a:stretch>
                        </a:blipFill>
                      </a:tcPr>
                    </a:tc>
                    <a:tc>
                      <a:txBody>
                        <a:bodyPr/>
                        <a:lstStyle/>
                        <a:p>
                          <a:endParaRPr lang="en-US"/>
                        </a:p>
                      </a:txBody>
                      <a:tcPr marL="68580" marR="68580" marT="0" marB="0" anchor="ctr">
                        <a:blipFill>
                          <a:blip r:embed="rId3"/>
                          <a:stretch>
                            <a:fillRect l="-199745" t="-752" r="-118112" b="-361654"/>
                          </a:stretch>
                        </a:blipFill>
                      </a:tcPr>
                    </a:tc>
                    <a:tc>
                      <a:txBody>
                        <a:bodyPr/>
                        <a:lstStyle/>
                        <a:p>
                          <a:endParaRPr lang="en-US"/>
                        </a:p>
                      </a:txBody>
                      <a:tcPr marL="68580" marR="68580" marT="0" marB="0" anchor="ctr">
                        <a:blipFill>
                          <a:blip r:embed="rId3"/>
                          <a:stretch>
                            <a:fillRect l="-255991" t="-752" r="-871" b="-361654"/>
                          </a:stretch>
                        </a:blipFill>
                      </a:tcPr>
                    </a:tc>
                    <a:extLst>
                      <a:ext uri="{0D108BD9-81ED-4DB2-BD59-A6C34878D82A}">
                        <a16:rowId xmlns:a16="http://schemas.microsoft.com/office/drawing/2014/main" val="2795864696"/>
                      </a:ext>
                    </a:extLst>
                  </a:tr>
                  <a:tr h="405796">
                    <a:tc>
                      <a:txBody>
                        <a:bodyPr/>
                        <a:lstStyle/>
                        <a:p>
                          <a:pPr marL="0" marR="0" algn="l">
                            <a:lnSpc>
                              <a:spcPct val="115000"/>
                            </a:lnSpc>
                            <a:spcBef>
                              <a:spcPts val="600"/>
                            </a:spcBef>
                            <a:spcAft>
                              <a:spcPts val="600"/>
                            </a:spcAft>
                          </a:pPr>
                          <a:r>
                            <a:rPr lang="en-US" sz="1800" b="0" dirty="0">
                              <a:solidFill>
                                <a:schemeClr val="tx1"/>
                              </a:solidFill>
                              <a:effectLst/>
                              <a:latin typeface="Times New Roman" panose="02020603050405020304" pitchFamily="18" charset="0"/>
                              <a:cs typeface="Times New Roman" panose="02020603050405020304" pitchFamily="18" charset="0"/>
                            </a:rPr>
                            <a:t>(  0.0,   0.0, -509.0)</a:t>
                          </a:r>
                          <a:endParaRPr lang="en-US" sz="1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(-0.3108, -0.6291,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(-0.3108, -0.6291,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(1.8e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3.1e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7.5e</a:t>
                          </a:r>
                          <a:r>
                            <a:rPr lang="en-US" sz="1800" dirty="0">
                              <a:effectLst/>
                              <a:highlight>
                                <a:srgbClr val="FFFF00"/>
                              </a:highlight>
                              <a:latin typeface="Times New Roman" panose="02020603050405020304" pitchFamily="18" charset="0"/>
                              <a:cs typeface="Times New Roman" panose="02020603050405020304" pitchFamily="18" charset="0"/>
                            </a:rPr>
                            <a:t>-15</a:t>
                          </a:r>
                          <a:r>
                            <a:rPr lang="en-US" sz="1800" dirty="0">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extLst>
                      <a:ext uri="{0D108BD9-81ED-4DB2-BD59-A6C34878D82A}">
                        <a16:rowId xmlns:a16="http://schemas.microsoft.com/office/drawing/2014/main" val="1931203799"/>
                      </a:ext>
                    </a:extLst>
                  </a:tr>
                  <a:tr h="405796">
                    <a:tc>
                      <a:txBody>
                        <a:bodyPr/>
                        <a:lstStyle/>
                        <a:p>
                          <a:pPr marL="0" marR="0" algn="l">
                            <a:lnSpc>
                              <a:spcPct val="115000"/>
                            </a:lnSpc>
                            <a:spcBef>
                              <a:spcPts val="600"/>
                            </a:spcBef>
                            <a:spcAft>
                              <a:spcPts val="600"/>
                            </a:spcAft>
                          </a:pPr>
                          <a:r>
                            <a:rPr lang="en-US" sz="1800" b="0" dirty="0">
                              <a:solidFill>
                                <a:schemeClr val="tx1"/>
                              </a:solidFill>
                              <a:effectLst/>
                              <a:latin typeface="Times New Roman" panose="02020603050405020304" pitchFamily="18" charset="0"/>
                              <a:cs typeface="Times New Roman" panose="02020603050405020304" pitchFamily="18" charset="0"/>
                            </a:rPr>
                            <a:t>(10.0, -10.0, -509.0)</a:t>
                          </a:r>
                          <a:endParaRPr lang="en-US" sz="1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(-0.8003, -0.0863,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(-0.8003, -0.0863,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(2.1e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2.7e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3.0e</a:t>
                          </a:r>
                          <a:r>
                            <a:rPr lang="en-US" sz="1800" dirty="0">
                              <a:effectLst/>
                              <a:highlight>
                                <a:srgbClr val="FFFF00"/>
                              </a:highlight>
                              <a:latin typeface="Times New Roman" panose="02020603050405020304" pitchFamily="18" charset="0"/>
                              <a:cs typeface="Times New Roman" panose="02020603050405020304" pitchFamily="18" charset="0"/>
                            </a:rPr>
                            <a:t>-15</a:t>
                          </a:r>
                          <a:r>
                            <a:rPr lang="en-US" sz="1800" dirty="0">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extLst>
                      <a:ext uri="{0D108BD9-81ED-4DB2-BD59-A6C34878D82A}">
                        <a16:rowId xmlns:a16="http://schemas.microsoft.com/office/drawing/2014/main" val="1986858008"/>
                      </a:ext>
                    </a:extLst>
                  </a:tr>
                  <a:tr h="405796">
                    <a:tc>
                      <a:txBody>
                        <a:bodyPr/>
                        <a:lstStyle/>
                        <a:p>
                          <a:pPr marL="0" marR="0" algn="l">
                            <a:lnSpc>
                              <a:spcPct val="115000"/>
                            </a:lnSpc>
                            <a:spcBef>
                              <a:spcPts val="600"/>
                            </a:spcBef>
                            <a:spcAft>
                              <a:spcPts val="600"/>
                            </a:spcAft>
                          </a:pPr>
                          <a:r>
                            <a:rPr lang="en-US" sz="1800" b="0" dirty="0">
                              <a:solidFill>
                                <a:schemeClr val="tx1"/>
                              </a:solidFill>
                              <a:effectLst/>
                              <a:latin typeface="Times New Roman" panose="02020603050405020304" pitchFamily="18" charset="0"/>
                              <a:cs typeface="Times New Roman" panose="02020603050405020304" pitchFamily="18" charset="0"/>
                            </a:rPr>
                            <a:t>(-50.0, 50.0, -509.0)</a:t>
                          </a:r>
                          <a:endParaRPr lang="en-US" sz="1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(2.1291, -3.3352,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(2.1291, -3.3352,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(1.2e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3.2e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2.9e</a:t>
                          </a:r>
                          <a:r>
                            <a:rPr lang="en-US" sz="1800" dirty="0">
                              <a:effectLst/>
                              <a:highlight>
                                <a:srgbClr val="FFFF00"/>
                              </a:highlight>
                              <a:latin typeface="Times New Roman" panose="02020603050405020304" pitchFamily="18" charset="0"/>
                              <a:cs typeface="Times New Roman" panose="02020603050405020304" pitchFamily="18" charset="0"/>
                            </a:rPr>
                            <a:t>-15</a:t>
                          </a:r>
                          <a:r>
                            <a:rPr lang="en-US" sz="1800" dirty="0">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extLst>
                      <a:ext uri="{0D108BD9-81ED-4DB2-BD59-A6C34878D82A}">
                        <a16:rowId xmlns:a16="http://schemas.microsoft.com/office/drawing/2014/main" val="1903792722"/>
                      </a:ext>
                    </a:extLst>
                  </a:tr>
                  <a:tr h="405796">
                    <a:tc>
                      <a:txBody>
                        <a:bodyPr/>
                        <a:lstStyle/>
                        <a:p>
                          <a:pPr marL="0" marR="0" algn="l">
                            <a:lnSpc>
                              <a:spcPct val="115000"/>
                            </a:lnSpc>
                            <a:spcBef>
                              <a:spcPts val="600"/>
                            </a:spcBef>
                            <a:spcAft>
                              <a:spcPts val="600"/>
                            </a:spcAft>
                          </a:pPr>
                          <a:r>
                            <a:rPr lang="en-US" sz="1800" b="0" dirty="0">
                              <a:solidFill>
                                <a:schemeClr val="tx1"/>
                              </a:solidFill>
                              <a:effectLst/>
                              <a:latin typeface="Times New Roman" panose="02020603050405020304" pitchFamily="18" charset="0"/>
                              <a:cs typeface="Times New Roman" panose="02020603050405020304" pitchFamily="18" charset="0"/>
                            </a:rPr>
                            <a:t>(70.71, 70.71, -509.0)</a:t>
                          </a:r>
                          <a:endParaRPr lang="en-US" sz="1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(-4.2013, -5.0221,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(-4.2013, -5.0221,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(2.6e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5.1e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4.7e</a:t>
                          </a:r>
                          <a:r>
                            <a:rPr lang="en-US" sz="1800" dirty="0">
                              <a:effectLst/>
                              <a:highlight>
                                <a:srgbClr val="FFFF00"/>
                              </a:highlight>
                              <a:latin typeface="Times New Roman" panose="02020603050405020304" pitchFamily="18" charset="0"/>
                              <a:cs typeface="Times New Roman" panose="02020603050405020304" pitchFamily="18" charset="0"/>
                            </a:rPr>
                            <a:t>-15</a:t>
                          </a:r>
                          <a:r>
                            <a:rPr lang="en-US" sz="1800" dirty="0">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extLst>
                      <a:ext uri="{0D108BD9-81ED-4DB2-BD59-A6C34878D82A}">
                        <a16:rowId xmlns:a16="http://schemas.microsoft.com/office/drawing/2014/main" val="3835989221"/>
                      </a:ext>
                    </a:extLst>
                  </a:tr>
                  <a:tr h="405796">
                    <a:tc>
                      <a:txBody>
                        <a:bodyPr/>
                        <a:lstStyle/>
                        <a:p>
                          <a:pPr marL="0" marR="0" algn="l">
                            <a:lnSpc>
                              <a:spcPct val="115000"/>
                            </a:lnSpc>
                            <a:spcBef>
                              <a:spcPts val="600"/>
                            </a:spcBef>
                            <a:spcAft>
                              <a:spcPts val="600"/>
                            </a:spcAft>
                          </a:pPr>
                          <a:r>
                            <a:rPr lang="en-US" sz="1800" b="0" dirty="0">
                              <a:solidFill>
                                <a:schemeClr val="tx1"/>
                              </a:solidFill>
                              <a:effectLst/>
                              <a:latin typeface="Times New Roman" panose="02020603050405020304" pitchFamily="18" charset="0"/>
                              <a:cs typeface="Times New Roman" panose="02020603050405020304" pitchFamily="18" charset="0"/>
                            </a:rPr>
                            <a:t>(100.0, 0.0, -509.0)</a:t>
                          </a:r>
                          <a:endParaRPr lang="en-US" sz="1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(-5.5251, -1.0101,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(-5.5251, -1.0101,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(1.3e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8.4e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3.1e</a:t>
                          </a:r>
                          <a:r>
                            <a:rPr lang="en-US" sz="1800" dirty="0">
                              <a:effectLst/>
                              <a:highlight>
                                <a:srgbClr val="FFFF00"/>
                              </a:highlight>
                              <a:latin typeface="Times New Roman" panose="02020603050405020304" pitchFamily="18" charset="0"/>
                              <a:cs typeface="Times New Roman" panose="02020603050405020304" pitchFamily="18" charset="0"/>
                            </a:rPr>
                            <a:t>-15</a:t>
                          </a:r>
                          <a:r>
                            <a:rPr lang="en-US" sz="1800" dirty="0">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extLst>
                      <a:ext uri="{0D108BD9-81ED-4DB2-BD59-A6C34878D82A}">
                        <a16:rowId xmlns:a16="http://schemas.microsoft.com/office/drawing/2014/main" val="3527882710"/>
                      </a:ext>
                    </a:extLst>
                  </a:tr>
                  <a:tr h="405796">
                    <a:tc>
                      <a:txBody>
                        <a:bodyPr/>
                        <a:lstStyle/>
                        <a:p>
                          <a:pPr marL="0" marR="0" algn="l">
                            <a:lnSpc>
                              <a:spcPct val="115000"/>
                            </a:lnSpc>
                            <a:spcBef>
                              <a:spcPts val="600"/>
                            </a:spcBef>
                            <a:spcAft>
                              <a:spcPts val="600"/>
                            </a:spcAft>
                          </a:pPr>
                          <a:r>
                            <a:rPr lang="en-US" sz="1800" b="0" dirty="0">
                              <a:solidFill>
                                <a:schemeClr val="tx1"/>
                              </a:solidFill>
                              <a:effectLst/>
                              <a:latin typeface="Times New Roman" panose="02020603050405020304" pitchFamily="18" charset="0"/>
                              <a:cs typeface="Times New Roman" panose="02020603050405020304" pitchFamily="18" charset="0"/>
                            </a:rPr>
                            <a:t>( 0.0, 100.0, -509.0)</a:t>
                          </a:r>
                          <a:endParaRPr lang="en-US" sz="1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(-0.6031, -6.4387,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(-0.6031, -6.4387,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(2.2e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4.0e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2.2e</a:t>
                          </a:r>
                          <a:r>
                            <a:rPr lang="en-US" sz="1800" dirty="0">
                              <a:effectLst/>
                              <a:highlight>
                                <a:srgbClr val="FFFF00"/>
                              </a:highlight>
                              <a:latin typeface="Times New Roman" panose="02020603050405020304" pitchFamily="18" charset="0"/>
                              <a:cs typeface="Times New Roman" panose="02020603050405020304" pitchFamily="18" charset="0"/>
                            </a:rPr>
                            <a:t>-16</a:t>
                          </a:r>
                          <a:r>
                            <a:rPr lang="en-US" sz="1800" dirty="0">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extLst>
                      <a:ext uri="{0D108BD9-81ED-4DB2-BD59-A6C34878D82A}">
                        <a16:rowId xmlns:a16="http://schemas.microsoft.com/office/drawing/2014/main" val="3881199447"/>
                      </a:ext>
                    </a:extLst>
                  </a:tr>
                  <a:tr h="405796">
                    <a:tc>
                      <a:txBody>
                        <a:bodyPr/>
                        <a:lstStyle/>
                        <a:p>
                          <a:pPr marL="0" marR="0" algn="l">
                            <a:lnSpc>
                              <a:spcPct val="115000"/>
                            </a:lnSpc>
                            <a:spcBef>
                              <a:spcPts val="600"/>
                            </a:spcBef>
                            <a:spcAft>
                              <a:spcPts val="600"/>
                            </a:spcAft>
                          </a:pPr>
                          <a:r>
                            <a:rPr lang="en-US" sz="1800" b="0" dirty="0">
                              <a:solidFill>
                                <a:schemeClr val="tx1"/>
                              </a:solidFill>
                              <a:effectLst/>
                              <a:latin typeface="Times New Roman" panose="02020603050405020304" pitchFamily="18" charset="0"/>
                              <a:cs typeface="Times New Roman" panose="02020603050405020304" pitchFamily="18" charset="0"/>
                            </a:rPr>
                            <a:t>(100.0, 100.0, -509.0)</a:t>
                          </a:r>
                          <a:endParaRPr lang="en-US" sz="1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(-5.8238, -6.8542,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(-5.8238, -6.8542,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(5.6e</a:t>
                          </a:r>
                          <a:r>
                            <a:rPr lang="en-US" sz="1800" dirty="0">
                              <a:effectLst/>
                              <a:highlight>
                                <a:srgbClr val="FFFF00"/>
                              </a:highlight>
                              <a:latin typeface="Times New Roman" panose="02020603050405020304" pitchFamily="18" charset="0"/>
                              <a:cs typeface="Times New Roman" panose="02020603050405020304" pitchFamily="18" charset="0"/>
                            </a:rPr>
                            <a:t>-10</a:t>
                          </a:r>
                          <a:r>
                            <a:rPr lang="en-US" sz="1800" dirty="0">
                              <a:effectLst/>
                              <a:latin typeface="Times New Roman" panose="02020603050405020304" pitchFamily="18" charset="0"/>
                              <a:cs typeface="Times New Roman" panose="02020603050405020304" pitchFamily="18" charset="0"/>
                            </a:rPr>
                            <a:t>,  2.5e</a:t>
                          </a:r>
                          <a:r>
                            <a:rPr lang="en-US" sz="1800" dirty="0">
                              <a:effectLst/>
                              <a:highlight>
                                <a:srgbClr val="FFFF00"/>
                              </a:highlight>
                              <a:latin typeface="Times New Roman" panose="02020603050405020304" pitchFamily="18" charset="0"/>
                              <a:cs typeface="Times New Roman" panose="02020603050405020304" pitchFamily="18" charset="0"/>
                            </a:rPr>
                            <a:t>-10</a:t>
                          </a:r>
                          <a:r>
                            <a:rPr lang="en-US" sz="1800" dirty="0">
                              <a:effectLst/>
                              <a:latin typeface="Times New Roman" panose="02020603050405020304" pitchFamily="18" charset="0"/>
                              <a:cs typeface="Times New Roman" panose="02020603050405020304" pitchFamily="18" charset="0"/>
                            </a:rPr>
                            <a:t>,  2.2e</a:t>
                          </a:r>
                          <a:r>
                            <a:rPr lang="en-US" sz="1800" dirty="0">
                              <a:effectLst/>
                              <a:highlight>
                                <a:srgbClr val="FFFF00"/>
                              </a:highlight>
                              <a:latin typeface="Times New Roman" panose="02020603050405020304" pitchFamily="18" charset="0"/>
                              <a:cs typeface="Times New Roman" panose="02020603050405020304" pitchFamily="18" charset="0"/>
                            </a:rPr>
                            <a:t>-15</a:t>
                          </a:r>
                          <a:r>
                            <a:rPr lang="en-US" sz="1800" dirty="0">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extLst>
                      <a:ext uri="{0D108BD9-81ED-4DB2-BD59-A6C34878D82A}">
                        <a16:rowId xmlns:a16="http://schemas.microsoft.com/office/drawing/2014/main" val="34793327"/>
                      </a:ext>
                    </a:extLst>
                  </a:tr>
                </a:tbl>
              </a:graphicData>
            </a:graphic>
          </p:graphicFrame>
        </mc:Fallback>
      </mc:AlternateContent>
      <p:sp>
        <p:nvSpPr>
          <p:cNvPr id="4" name="TextBox 3"/>
          <p:cNvSpPr txBox="1"/>
          <p:nvPr/>
        </p:nvSpPr>
        <p:spPr>
          <a:xfrm>
            <a:off x="164592" y="167635"/>
            <a:ext cx="11798808" cy="892552"/>
          </a:xfrm>
          <a:prstGeom prst="rect">
            <a:avLst/>
          </a:prstGeom>
          <a:noFill/>
        </p:spPr>
        <p:txBody>
          <a:bodyPr wrap="square" rtlCol="0">
            <a:spAutoFit/>
          </a:bodyPr>
          <a:lstStyle/>
          <a:p>
            <a:r>
              <a:rPr lang="en-US" sz="2600" b="1" dirty="0">
                <a:solidFill>
                  <a:srgbClr val="FF3F7A"/>
                </a:solidFill>
                <a:latin typeface="Euclid" panose="02020503060505020303" pitchFamily="18" charset="0"/>
              </a:rPr>
              <a:t>Comparing image coordinates obtained numerically against Zemax’s ray traced values for randomly parameterized systems proved the accuracy of the model </a:t>
            </a:r>
          </a:p>
        </p:txBody>
      </p:sp>
      <p:sp>
        <p:nvSpPr>
          <p:cNvPr id="5" name="Rectangle 4"/>
          <p:cNvSpPr/>
          <p:nvPr/>
        </p:nvSpPr>
        <p:spPr>
          <a:xfrm>
            <a:off x="8286749" y="1701983"/>
            <a:ext cx="2779776" cy="63316"/>
          </a:xfrm>
          <a:prstGeom prst="rect">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56571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3" name="TextBox 92"/>
              <p:cNvSpPr txBox="1"/>
              <p:nvPr/>
            </p:nvSpPr>
            <p:spPr>
              <a:xfrm>
                <a:off x="164592" y="167635"/>
                <a:ext cx="12027408" cy="928396"/>
              </a:xfrm>
              <a:prstGeom prst="rect">
                <a:avLst/>
              </a:prstGeom>
              <a:noFill/>
            </p:spPr>
            <p:txBody>
              <a:bodyPr wrap="square" rtlCol="0">
                <a:spAutoFit/>
              </a:bodyPr>
              <a:lstStyle/>
              <a:p>
                <a:r>
                  <a:rPr lang="en-US" sz="2600" b="1" dirty="0">
                    <a:solidFill>
                      <a:srgbClr val="FF3F7A"/>
                    </a:solidFill>
                    <a:latin typeface="Euclid" panose="02020503060505020303" pitchFamily="18" charset="0"/>
                  </a:rPr>
                  <a:t>Image distortion due to lens rotation depends on: (a) the distance of the point of rotation from the entrance pupil center, and (b) the pupil magnification </a:t>
                </a:r>
                <a14:m>
                  <m:oMath xmlns:m="http://schemas.openxmlformats.org/officeDocument/2006/math">
                    <m:sSub>
                      <m:sSubPr>
                        <m:ctrlPr>
                          <a:rPr lang="en-US" sz="2600" b="1" i="1" smtClean="0">
                            <a:solidFill>
                              <a:srgbClr val="FF3F7A"/>
                            </a:solidFill>
                            <a:latin typeface="Cambria Math" panose="02040503050406030204" pitchFamily="18" charset="0"/>
                          </a:rPr>
                        </m:ctrlPr>
                      </m:sSubPr>
                      <m:e>
                        <m:r>
                          <a:rPr lang="en-US" sz="2600" b="1" i="1" smtClean="0">
                            <a:solidFill>
                              <a:srgbClr val="FF3F7A"/>
                            </a:solidFill>
                            <a:latin typeface="Cambria Math" panose="02040503050406030204" pitchFamily="18" charset="0"/>
                          </a:rPr>
                          <m:t>𝒎</m:t>
                        </m:r>
                      </m:e>
                      <m:sub>
                        <m:r>
                          <a:rPr lang="en-US" sz="2600" b="1" i="1" smtClean="0">
                            <a:solidFill>
                              <a:srgbClr val="FF3F7A"/>
                            </a:solidFill>
                            <a:latin typeface="Cambria Math" panose="02040503050406030204" pitchFamily="18" charset="0"/>
                          </a:rPr>
                          <m:t>𝒑</m:t>
                        </m:r>
                      </m:sub>
                    </m:sSub>
                  </m:oMath>
                </a14:m>
                <a:r>
                  <a:rPr lang="en-US" sz="2600" b="1" dirty="0">
                    <a:solidFill>
                      <a:srgbClr val="FF3F7A"/>
                    </a:solidFill>
                    <a:latin typeface="Euclid" panose="02020503060505020303" pitchFamily="18" charset="0"/>
                  </a:rPr>
                  <a:t> </a:t>
                </a:r>
              </a:p>
            </p:txBody>
          </p:sp>
        </mc:Choice>
        <mc:Fallback xmlns="">
          <p:sp>
            <p:nvSpPr>
              <p:cNvPr id="93" name="TextBox 92"/>
              <p:cNvSpPr txBox="1">
                <a:spLocks noRot="1" noChangeAspect="1" noMove="1" noResize="1" noEditPoints="1" noAdjustHandles="1" noChangeArrowheads="1" noChangeShapeType="1" noTextEdit="1"/>
              </p:cNvSpPr>
              <p:nvPr/>
            </p:nvSpPr>
            <p:spPr>
              <a:xfrm>
                <a:off x="164592" y="167635"/>
                <a:ext cx="12027408" cy="928396"/>
              </a:xfrm>
              <a:prstGeom prst="rect">
                <a:avLst/>
              </a:prstGeom>
              <a:blipFill>
                <a:blip r:embed="rId3"/>
                <a:stretch>
                  <a:fillRect l="-912" t="-5882" r="-1267" b="-15686"/>
                </a:stretch>
              </a:blipFill>
            </p:spPr>
            <p:txBody>
              <a:bodyPr/>
              <a:lstStyle/>
              <a:p>
                <a:r>
                  <a:rPr lang="en-US">
                    <a:noFill/>
                  </a:rPr>
                  <a:t> </a:t>
                </a:r>
              </a:p>
            </p:txBody>
          </p:sp>
        </mc:Fallback>
      </mc:AlternateContent>
      <p:grpSp>
        <p:nvGrpSpPr>
          <p:cNvPr id="18" name="Group 17"/>
          <p:cNvGrpSpPr/>
          <p:nvPr/>
        </p:nvGrpSpPr>
        <p:grpSpPr>
          <a:xfrm>
            <a:off x="610827" y="1034697"/>
            <a:ext cx="10970347" cy="3511800"/>
            <a:chOff x="610827" y="1034697"/>
            <a:chExt cx="10970347" cy="3511800"/>
          </a:xfrm>
        </p:grpSpPr>
        <p:cxnSp>
          <p:nvCxnSpPr>
            <p:cNvPr id="101" name="Straight Arrow Connector 100"/>
            <p:cNvCxnSpPr/>
            <p:nvPr/>
          </p:nvCxnSpPr>
          <p:spPr>
            <a:xfrm flipH="1" flipV="1">
              <a:off x="1963113" y="3855876"/>
              <a:ext cx="6986016" cy="0"/>
            </a:xfrm>
            <a:prstGeom prst="straightConnector1">
              <a:avLst/>
            </a:prstGeom>
            <a:ln w="12700">
              <a:solidFill>
                <a:schemeClr val="tx1">
                  <a:lumMod val="65000"/>
                  <a:lumOff val="35000"/>
                </a:schemeClr>
              </a:solidFill>
              <a:headEnd type="none" w="med" len="med"/>
              <a:tailEnd type="arrow" w="sm" len="sm"/>
            </a:ln>
          </p:spPr>
          <p:style>
            <a:lnRef idx="1">
              <a:schemeClr val="dk1"/>
            </a:lnRef>
            <a:fillRef idx="0">
              <a:schemeClr val="dk1"/>
            </a:fillRef>
            <a:effectRef idx="0">
              <a:schemeClr val="dk1"/>
            </a:effectRef>
            <a:fontRef idx="minor">
              <a:schemeClr val="tx1"/>
            </a:fontRef>
          </p:style>
        </p:cxnSp>
        <p:cxnSp>
          <p:nvCxnSpPr>
            <p:cNvPr id="66" name="z-axis of world frame"/>
            <p:cNvCxnSpPr/>
            <p:nvPr/>
          </p:nvCxnSpPr>
          <p:spPr>
            <a:xfrm>
              <a:off x="869566" y="2841545"/>
              <a:ext cx="1005840" cy="0"/>
            </a:xfrm>
            <a:prstGeom prst="line">
              <a:avLst/>
            </a:prstGeom>
            <a:ln w="12700">
              <a:solidFill>
                <a:srgbClr val="1C87FC">
                  <a:alpha val="80000"/>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8" name="Group 167"/>
            <p:cNvGrpSpPr/>
            <p:nvPr/>
          </p:nvGrpSpPr>
          <p:grpSpPr>
            <a:xfrm>
              <a:off x="610827" y="1155550"/>
              <a:ext cx="2560320" cy="3390947"/>
              <a:chOff x="4450432" y="2505028"/>
              <a:chExt cx="2560320" cy="3390947"/>
            </a:xfrm>
          </p:grpSpPr>
          <p:sp>
            <p:nvSpPr>
              <p:cNvPr id="158" name="Cube 157"/>
              <p:cNvSpPr/>
              <p:nvPr/>
            </p:nvSpPr>
            <p:spPr>
              <a:xfrm>
                <a:off x="5033701" y="2505028"/>
                <a:ext cx="1341390" cy="3390947"/>
              </a:xfrm>
              <a:prstGeom prst="cube">
                <a:avLst>
                  <a:gd name="adj" fmla="val 96093"/>
                </a:avLst>
              </a:prstGeom>
              <a:solidFill>
                <a:schemeClr val="bg1">
                  <a:lumMod val="75000"/>
                  <a:alpha val="38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0432" y="2922864"/>
                <a:ext cx="2560320" cy="2560320"/>
              </a:xfrm>
              <a:prstGeom prst="rect">
                <a:avLst/>
              </a:prstGeom>
              <a:scene3d>
                <a:camera prst="isometricRightUp">
                  <a:rot lat="2124000" lon="18000000" rev="0"/>
                </a:camera>
                <a:lightRig rig="threePt" dir="t"/>
              </a:scene3d>
            </p:spPr>
          </p:pic>
        </p:grpSp>
        <p:cxnSp>
          <p:nvCxnSpPr>
            <p:cNvPr id="75" name="z-axis behind Object plane"/>
            <p:cNvCxnSpPr/>
            <p:nvPr/>
          </p:nvCxnSpPr>
          <p:spPr>
            <a:xfrm>
              <a:off x="10817434" y="2839078"/>
              <a:ext cx="381497" cy="2311"/>
            </a:xfrm>
            <a:prstGeom prst="line">
              <a:avLst/>
            </a:prstGeom>
            <a:ln w="12700">
              <a:solidFill>
                <a:srgbClr val="1C87FC">
                  <a:alpha val="80000"/>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Position of Image plane Pivot"/>
            <p:cNvCxnSpPr/>
            <p:nvPr/>
          </p:nvCxnSpPr>
          <p:spPr>
            <a:xfrm flipH="1" flipV="1">
              <a:off x="10785577" y="2839425"/>
              <a:ext cx="0" cy="93806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77" name="Image Plane"/>
            <p:cNvGrpSpPr/>
            <p:nvPr/>
          </p:nvGrpSpPr>
          <p:grpSpPr>
            <a:xfrm>
              <a:off x="9984208" y="1773542"/>
              <a:ext cx="1596966" cy="2129287"/>
              <a:chOff x="4054797" y="2666874"/>
              <a:chExt cx="1645920" cy="2194560"/>
            </a:xfrm>
          </p:grpSpPr>
          <p:sp>
            <p:nvSpPr>
              <p:cNvPr id="152" name="ImagePlane"/>
              <p:cNvSpPr>
                <a:spLocks noChangeAspect="1"/>
              </p:cNvSpPr>
              <p:nvPr/>
            </p:nvSpPr>
            <p:spPr>
              <a:xfrm rot="21194668">
                <a:off x="4054797" y="2666874"/>
                <a:ext cx="1645920" cy="2194560"/>
              </a:xfrm>
              <a:prstGeom prst="rect">
                <a:avLst/>
              </a:prstGeom>
              <a:solidFill>
                <a:schemeClr val="accent6">
                  <a:lumMod val="40000"/>
                  <a:lumOff val="60000"/>
                  <a:alpha val="50000"/>
                </a:schemeClr>
              </a:solidFill>
              <a:ln w="6350">
                <a:solidFill>
                  <a:schemeClr val="accent6">
                    <a:lumMod val="40000"/>
                    <a:lumOff val="60000"/>
                  </a:schemeClr>
                </a:solidFill>
              </a:ln>
              <a:scene3d>
                <a:camera prst="isometricOffAxis1Left">
                  <a:rot lat="1080000" lon="3720000" rev="10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3" name="Straight Connector 152"/>
              <p:cNvCxnSpPr/>
              <p:nvPr/>
            </p:nvCxnSpPr>
            <p:spPr>
              <a:xfrm rot="21780000">
                <a:off x="4884918" y="2719305"/>
                <a:ext cx="0" cy="2103120"/>
              </a:xfrm>
              <a:prstGeom prst="line">
                <a:avLst/>
              </a:prstGeom>
              <a:ln>
                <a:solidFill>
                  <a:schemeClr val="accent6">
                    <a:lumMod val="75000"/>
                    <a:alpha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rot="1980000" flipH="1">
                <a:off x="4429600" y="3769526"/>
                <a:ext cx="896112" cy="0"/>
              </a:xfrm>
              <a:prstGeom prst="line">
                <a:avLst/>
              </a:prstGeom>
              <a:ln>
                <a:solidFill>
                  <a:schemeClr val="accent6">
                    <a:lumMod val="75000"/>
                    <a:alpha val="79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78" name="Straight Arrow Connector 77"/>
            <p:cNvCxnSpPr>
              <a:cxnSpLocks noChangeAspect="1"/>
            </p:cNvCxnSpPr>
            <p:nvPr/>
          </p:nvCxnSpPr>
          <p:spPr>
            <a:xfrm rot="13500000" flipV="1">
              <a:off x="10450692" y="2705055"/>
              <a:ext cx="351333" cy="75829"/>
            </a:xfrm>
            <a:prstGeom prst="straightConnector1">
              <a:avLst/>
            </a:prstGeom>
            <a:ln w="12700">
              <a:solidFill>
                <a:srgbClr val="FF3300"/>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rot="164208" flipV="1">
              <a:off x="10800890" y="2484515"/>
              <a:ext cx="0" cy="354881"/>
            </a:xfrm>
            <a:prstGeom prst="straightConnector1">
              <a:avLst/>
            </a:prstGeom>
            <a:ln w="12700">
              <a:solidFill>
                <a:srgbClr val="00B050"/>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sp>
          <p:nvSpPr>
            <p:cNvPr id="80" name="Oval 79"/>
            <p:cNvSpPr>
              <a:spLocks noChangeAspect="1"/>
            </p:cNvSpPr>
            <p:nvPr/>
          </p:nvSpPr>
          <p:spPr>
            <a:xfrm rot="21104208">
              <a:off x="10773122" y="2821129"/>
              <a:ext cx="44360" cy="44360"/>
            </a:xfrm>
            <a:prstGeom prst="ellipse">
              <a:avLst/>
            </a:prstGeom>
            <a:solidFill>
              <a:schemeClr val="tx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81" name="TextBox 80"/>
                <p:cNvSpPr txBox="1"/>
                <p:nvPr/>
              </p:nvSpPr>
              <p:spPr>
                <a:xfrm>
                  <a:off x="10763045" y="2432039"/>
                  <a:ext cx="388440" cy="3413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00B050"/>
                                </a:solidFill>
                                <a:latin typeface="Cambria Math" panose="02040503050406030204" pitchFamily="18" charset="0"/>
                              </a:rPr>
                            </m:ctrlPr>
                          </m:sSubPr>
                          <m:e>
                            <m:acc>
                              <m:accPr>
                                <m:chr m:val="̂"/>
                                <m:ctrlPr>
                                  <a:rPr lang="en-US" sz="1500" b="0" i="1" smtClean="0">
                                    <a:solidFill>
                                      <a:srgbClr val="00B050"/>
                                    </a:solidFill>
                                    <a:latin typeface="Cambria Math" panose="02040503050406030204" pitchFamily="18" charset="0"/>
                                  </a:rPr>
                                </m:ctrlPr>
                              </m:accPr>
                              <m:e>
                                <m:r>
                                  <a:rPr lang="en-US" sz="1500" b="0" i="1" smtClean="0">
                                    <a:solidFill>
                                      <a:srgbClr val="00B050"/>
                                    </a:solidFill>
                                    <a:latin typeface="Cambria Math" panose="02040503050406030204" pitchFamily="18" charset="0"/>
                                  </a:rPr>
                                  <m:t>𝑖</m:t>
                                </m:r>
                              </m:e>
                            </m:acc>
                          </m:e>
                          <m:sub>
                            <m:r>
                              <a:rPr lang="en-US" sz="1500" b="0" i="1" smtClean="0">
                                <a:solidFill>
                                  <a:srgbClr val="00B050"/>
                                </a:solidFill>
                                <a:latin typeface="Cambria Math" panose="02040503050406030204" pitchFamily="18" charset="0"/>
                              </a:rPr>
                              <m:t>𝑦</m:t>
                            </m:r>
                          </m:sub>
                        </m:sSub>
                      </m:oMath>
                    </m:oMathPara>
                  </a14:m>
                  <a:endParaRPr lang="en-US" sz="1500" dirty="0">
                    <a:solidFill>
                      <a:srgbClr val="00B050"/>
                    </a:solidFill>
                  </a:endParaRPr>
                </a:p>
              </p:txBody>
            </p:sp>
          </mc:Choice>
          <mc:Fallback>
            <p:sp>
              <p:nvSpPr>
                <p:cNvPr id="81" name="TextBox 80"/>
                <p:cNvSpPr txBox="1">
                  <a:spLocks noRot="1" noChangeAspect="1" noMove="1" noResize="1" noEditPoints="1" noAdjustHandles="1" noChangeArrowheads="1" noChangeShapeType="1" noTextEdit="1"/>
                </p:cNvSpPr>
                <p:nvPr/>
              </p:nvSpPr>
              <p:spPr>
                <a:xfrm>
                  <a:off x="10763045" y="2432039"/>
                  <a:ext cx="388440" cy="341312"/>
                </a:xfrm>
                <a:prstGeom prst="rect">
                  <a:avLst/>
                </a:prstGeom>
                <a:blipFill>
                  <a:blip r:embed="rId5"/>
                  <a:stretch>
                    <a:fillRect r="-190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2" name="TextBox 81"/>
                <p:cNvSpPr txBox="1"/>
                <p:nvPr/>
              </p:nvSpPr>
              <p:spPr>
                <a:xfrm rot="184720">
                  <a:off x="10271159" y="2542538"/>
                  <a:ext cx="384016" cy="323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FF5050"/>
                                </a:solidFill>
                                <a:latin typeface="Cambria Math" panose="02040503050406030204" pitchFamily="18" charset="0"/>
                              </a:rPr>
                            </m:ctrlPr>
                          </m:sSubPr>
                          <m:e>
                            <m:acc>
                              <m:accPr>
                                <m:chr m:val="̂"/>
                                <m:ctrlPr>
                                  <a:rPr lang="en-US" sz="1500" b="0" i="1" smtClean="0">
                                    <a:solidFill>
                                      <a:srgbClr val="FF5050"/>
                                    </a:solidFill>
                                    <a:latin typeface="Cambria Math" panose="02040503050406030204" pitchFamily="18" charset="0"/>
                                  </a:rPr>
                                </m:ctrlPr>
                              </m:accPr>
                              <m:e>
                                <m:r>
                                  <a:rPr lang="en-US" sz="1500" b="0" i="1" smtClean="0">
                                    <a:solidFill>
                                      <a:srgbClr val="FF5050"/>
                                    </a:solidFill>
                                    <a:latin typeface="Cambria Math" panose="02040503050406030204" pitchFamily="18" charset="0"/>
                                  </a:rPr>
                                  <m:t>𝑖</m:t>
                                </m:r>
                              </m:e>
                            </m:acc>
                          </m:e>
                          <m:sub>
                            <m:r>
                              <a:rPr lang="en-US" sz="1500" b="0" i="1" smtClean="0">
                                <a:solidFill>
                                  <a:srgbClr val="FF5050"/>
                                </a:solidFill>
                                <a:latin typeface="Cambria Math" panose="02040503050406030204" pitchFamily="18" charset="0"/>
                              </a:rPr>
                              <m:t>𝑥</m:t>
                            </m:r>
                          </m:sub>
                        </m:sSub>
                      </m:oMath>
                    </m:oMathPara>
                  </a14:m>
                  <a:endParaRPr lang="en-US" sz="1500" dirty="0">
                    <a:solidFill>
                      <a:srgbClr val="1C87FC"/>
                    </a:solidFill>
                  </a:endParaRPr>
                </a:p>
              </p:txBody>
            </p:sp>
          </mc:Choice>
          <mc:Fallback>
            <p:sp>
              <p:nvSpPr>
                <p:cNvPr id="82" name="TextBox 81"/>
                <p:cNvSpPr txBox="1">
                  <a:spLocks noRot="1" noChangeAspect="1" noMove="1" noResize="1" noEditPoints="1" noAdjustHandles="1" noChangeArrowheads="1" noChangeShapeType="1" noTextEdit="1"/>
                </p:cNvSpPr>
                <p:nvPr/>
              </p:nvSpPr>
              <p:spPr>
                <a:xfrm rot="184720">
                  <a:off x="10271159" y="2542538"/>
                  <a:ext cx="384016" cy="323165"/>
                </a:xfrm>
                <a:prstGeom prst="rect">
                  <a:avLst/>
                </a:prstGeom>
                <a:blipFill>
                  <a:blip r:embed="rId6"/>
                  <a:stretch>
                    <a:fillRect r="-16418"/>
                  </a:stretch>
                </a:blipFill>
              </p:spPr>
              <p:txBody>
                <a:bodyPr/>
                <a:lstStyle/>
                <a:p>
                  <a:r>
                    <a:rPr lang="en-US">
                      <a:noFill/>
                    </a:rPr>
                    <a:t> </a:t>
                  </a:r>
                </a:p>
              </p:txBody>
            </p:sp>
          </mc:Fallback>
        </mc:AlternateContent>
        <p:cxnSp>
          <p:nvCxnSpPr>
            <p:cNvPr id="174" name="z-axis of world frame"/>
            <p:cNvCxnSpPr/>
            <p:nvPr/>
          </p:nvCxnSpPr>
          <p:spPr>
            <a:xfrm>
              <a:off x="1894025" y="2843172"/>
              <a:ext cx="1773936" cy="0"/>
            </a:xfrm>
            <a:prstGeom prst="line">
              <a:avLst/>
            </a:prstGeom>
            <a:ln w="12700">
              <a:solidFill>
                <a:srgbClr val="1C87FC">
                  <a:alpha val="80000"/>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7" name="Group 166"/>
            <p:cNvGrpSpPr/>
            <p:nvPr/>
          </p:nvGrpSpPr>
          <p:grpSpPr>
            <a:xfrm>
              <a:off x="3003987" y="1107412"/>
              <a:ext cx="1341390" cy="3390947"/>
              <a:chOff x="3411387" y="1509691"/>
              <a:chExt cx="1341390" cy="3390947"/>
            </a:xfrm>
          </p:grpSpPr>
          <p:sp>
            <p:nvSpPr>
              <p:cNvPr id="160" name="Cube 159"/>
              <p:cNvSpPr/>
              <p:nvPr/>
            </p:nvSpPr>
            <p:spPr>
              <a:xfrm>
                <a:off x="3411387" y="1509691"/>
                <a:ext cx="1341390" cy="3390947"/>
              </a:xfrm>
              <a:prstGeom prst="cube">
                <a:avLst>
                  <a:gd name="adj" fmla="val 96093"/>
                </a:avLst>
              </a:prstGeom>
              <a:solidFill>
                <a:schemeClr val="bg1">
                  <a:lumMod val="75000"/>
                  <a:alpha val="38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7" name="Picture 15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43468" y="2614184"/>
                <a:ext cx="1280160" cy="1280160"/>
              </a:xfrm>
              <a:prstGeom prst="rect">
                <a:avLst/>
              </a:prstGeom>
              <a:scene3d>
                <a:camera prst="orthographicFront">
                  <a:rot lat="2124000" lon="18000000" rev="0"/>
                </a:camera>
                <a:lightRig rig="threePt" dir="t"/>
              </a:scene3d>
            </p:spPr>
          </p:pic>
        </p:grpSp>
        <p:cxnSp>
          <p:nvCxnSpPr>
            <p:cNvPr id="83" name="z-axis of world frame"/>
            <p:cNvCxnSpPr/>
            <p:nvPr/>
          </p:nvCxnSpPr>
          <p:spPr>
            <a:xfrm>
              <a:off x="3683455" y="2842467"/>
              <a:ext cx="5257800" cy="0"/>
            </a:xfrm>
            <a:prstGeom prst="line">
              <a:avLst/>
            </a:prstGeom>
            <a:ln w="12700">
              <a:solidFill>
                <a:srgbClr val="1C87FC">
                  <a:alpha val="80000"/>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4" name="TextBox NormalToImagePlane"/>
                <p:cNvSpPr txBox="1"/>
                <p:nvPr/>
              </p:nvSpPr>
              <p:spPr>
                <a:xfrm>
                  <a:off x="11071543" y="1573437"/>
                  <a:ext cx="461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acc>
                              <m:accPr>
                                <m:chr m:val="̂"/>
                                <m:ctrlPr>
                                  <a:rPr lang="en-US" b="0" i="1" smtClean="0">
                                    <a:solidFill>
                                      <a:schemeClr val="tx1"/>
                                    </a:solidFill>
                                    <a:latin typeface="Cambria Math" panose="02040503050406030204" pitchFamily="18" charset="0"/>
                                  </a:rPr>
                                </m:ctrlPr>
                              </m:accPr>
                              <m:e>
                                <m:r>
                                  <a:rPr lang="en-US" b="1" i="1" smtClean="0">
                                    <a:solidFill>
                                      <a:schemeClr val="tx1"/>
                                    </a:solidFill>
                                    <a:latin typeface="Cambria Math" panose="02040503050406030204" pitchFamily="18" charset="0"/>
                                  </a:rPr>
                                  <m:t>𝒏</m:t>
                                </m:r>
                              </m:e>
                            </m:acc>
                          </m:e>
                          <m:sub>
                            <m:r>
                              <a:rPr lang="en-US" b="0" i="1" smtClean="0">
                                <a:solidFill>
                                  <a:schemeClr val="tx1"/>
                                </a:solidFill>
                                <a:latin typeface="Cambria Math" panose="02040503050406030204" pitchFamily="18" charset="0"/>
                              </a:rPr>
                              <m:t>𝑖</m:t>
                            </m:r>
                          </m:sub>
                        </m:sSub>
                      </m:oMath>
                    </m:oMathPara>
                  </a14:m>
                  <a:endParaRPr lang="en-US" dirty="0">
                    <a:solidFill>
                      <a:schemeClr val="tx1"/>
                    </a:solidFill>
                  </a:endParaRPr>
                </a:p>
              </p:txBody>
            </p:sp>
          </mc:Choice>
          <mc:Fallback>
            <p:sp>
              <p:nvSpPr>
                <p:cNvPr id="84" name="TextBox NormalToImagePlane"/>
                <p:cNvSpPr txBox="1">
                  <a:spLocks noRot="1" noChangeAspect="1" noMove="1" noResize="1" noEditPoints="1" noAdjustHandles="1" noChangeArrowheads="1" noChangeShapeType="1" noTextEdit="1"/>
                </p:cNvSpPr>
                <p:nvPr/>
              </p:nvSpPr>
              <p:spPr>
                <a:xfrm>
                  <a:off x="11071543" y="1573437"/>
                  <a:ext cx="461280" cy="369332"/>
                </a:xfrm>
                <a:prstGeom prst="rect">
                  <a:avLst/>
                </a:prstGeom>
                <a:blipFill>
                  <a:blip r:embed="rId8"/>
                  <a:stretch>
                    <a:fillRect t="-6557" r="-7895"/>
                  </a:stretch>
                </a:blipFill>
              </p:spPr>
              <p:txBody>
                <a:bodyPr/>
                <a:lstStyle/>
                <a:p>
                  <a:r>
                    <a:rPr lang="en-US">
                      <a:noFill/>
                    </a:rPr>
                    <a:t> </a:t>
                  </a:r>
                </a:p>
              </p:txBody>
            </p:sp>
          </mc:Fallback>
        </mc:AlternateContent>
        <p:cxnSp>
          <p:nvCxnSpPr>
            <p:cNvPr id="85" name="normalToImagePlane"/>
            <p:cNvCxnSpPr/>
            <p:nvPr/>
          </p:nvCxnSpPr>
          <p:spPr>
            <a:xfrm flipV="1">
              <a:off x="10846454" y="1764423"/>
              <a:ext cx="314218" cy="64695"/>
            </a:xfrm>
            <a:prstGeom prst="straightConnector1">
              <a:avLst/>
            </a:prstGeom>
            <a:ln w="12700">
              <a:solidFill>
                <a:schemeClr val="tx1">
                  <a:lumMod val="95000"/>
                  <a:lumOff val="5000"/>
                </a:schemeClr>
              </a:solidFill>
              <a:prstDash val="solid"/>
              <a:headEnd type="none" w="med" len="med"/>
              <a:tailEnd type="triangle" w="sm" len="lg"/>
            </a:ln>
            <a:effectLst/>
          </p:spPr>
          <p:style>
            <a:lnRef idx="1">
              <a:schemeClr val="accent1"/>
            </a:lnRef>
            <a:fillRef idx="0">
              <a:schemeClr val="accent1"/>
            </a:fillRef>
            <a:effectRef idx="0">
              <a:schemeClr val="accent1"/>
            </a:effectRef>
            <a:fontRef idx="minor">
              <a:schemeClr val="tx1"/>
            </a:fontRef>
          </p:style>
        </p:cxnSp>
        <p:cxnSp>
          <p:nvCxnSpPr>
            <p:cNvPr id="86" name="Straight Connector 85"/>
            <p:cNvCxnSpPr>
              <a:cxnSpLocks noChangeAspect="1"/>
            </p:cNvCxnSpPr>
            <p:nvPr/>
          </p:nvCxnSpPr>
          <p:spPr>
            <a:xfrm rot="420000">
              <a:off x="8328806" y="2322764"/>
              <a:ext cx="182110" cy="1153364"/>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cxnSpLocks noChangeAspect="1"/>
            </p:cNvCxnSpPr>
            <p:nvPr/>
          </p:nvCxnSpPr>
          <p:spPr>
            <a:xfrm rot="420000">
              <a:off x="9366452" y="2146602"/>
              <a:ext cx="182110" cy="1153364"/>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cxnSpLocks noChangeAspect="1"/>
            </p:cNvCxnSpPr>
            <p:nvPr/>
          </p:nvCxnSpPr>
          <p:spPr>
            <a:xfrm rot="420000">
              <a:off x="8913470" y="2842225"/>
              <a:ext cx="84001" cy="532321"/>
            </a:xfrm>
            <a:prstGeom prst="line">
              <a:avLst/>
            </a:prstGeom>
            <a:ln w="6350">
              <a:solidFill>
                <a:schemeClr val="tx1">
                  <a:lumMod val="65000"/>
                  <a:lumOff val="3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6810351" y="2523594"/>
              <a:ext cx="3726255" cy="741642"/>
            </a:xfrm>
            <a:prstGeom prst="line">
              <a:avLst/>
            </a:prstGeom>
            <a:ln w="15875">
              <a:solidFill>
                <a:srgbClr val="00B0F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0" name="Text Box 15"/>
                <p:cNvSpPr txBox="1">
                  <a:spLocks noChangeAspect="1"/>
                </p:cNvSpPr>
                <p:nvPr/>
              </p:nvSpPr>
              <p:spPr>
                <a:xfrm rot="20940000" flipH="1">
                  <a:off x="8137394" y="2892953"/>
                  <a:ext cx="360447" cy="265747"/>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ea typeface="Calibri"/>
                            <a:cs typeface="Times New Roman"/>
                          </a:rPr>
                          <m:t>𝐸</m:t>
                        </m:r>
                      </m:oMath>
                    </m:oMathPara>
                  </a14:m>
                  <a:endParaRPr lang="en-US" i="1" dirty="0">
                    <a:latin typeface="Cambria Math" panose="02040503050406030204" pitchFamily="18" charset="0"/>
                    <a:ea typeface="Calibri"/>
                    <a:cs typeface="Times New Roman"/>
                  </a:endParaRPr>
                </a:p>
              </p:txBody>
            </p:sp>
          </mc:Choice>
          <mc:Fallback>
            <p:sp>
              <p:nvSpPr>
                <p:cNvPr id="90" name="Text Box 15"/>
                <p:cNvSpPr txBox="1">
                  <a:spLocks noRot="1" noChangeAspect="1" noMove="1" noResize="1" noEditPoints="1" noAdjustHandles="1" noChangeArrowheads="1" noChangeShapeType="1" noTextEdit="1"/>
                </p:cNvSpPr>
                <p:nvPr/>
              </p:nvSpPr>
              <p:spPr>
                <a:xfrm rot="20940000" flipH="1">
                  <a:off x="8137394" y="2892953"/>
                  <a:ext cx="360447" cy="265747"/>
                </a:xfrm>
                <a:prstGeom prst="rect">
                  <a:avLst/>
                </a:prstGeom>
                <a:blipFill>
                  <a:blip r:embed="rId9"/>
                  <a:stretch>
                    <a:fillRect b="-27273"/>
                  </a:stretch>
                </a:blipFill>
                <a:ln w="6350">
                  <a:noFill/>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1" name="Text Box 15"/>
                <p:cNvSpPr txBox="1">
                  <a:spLocks noChangeAspect="1"/>
                </p:cNvSpPr>
                <p:nvPr/>
              </p:nvSpPr>
              <p:spPr>
                <a:xfrm rot="21046100" flipH="1">
                  <a:off x="9337855" y="2395662"/>
                  <a:ext cx="402596" cy="265747"/>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acc>
                          <m:accPr>
                            <m:chr m:val="́"/>
                            <m:ctrlPr>
                              <a:rPr lang="en-US" i="1" dirty="0">
                                <a:latin typeface="Cambria Math" panose="02040503050406030204" pitchFamily="18" charset="0"/>
                                <a:ea typeface="Calibri"/>
                                <a:cs typeface="Times New Roman"/>
                              </a:rPr>
                            </m:ctrlPr>
                          </m:accPr>
                          <m:e>
                            <m:r>
                              <a:rPr lang="en-US" i="1" dirty="0">
                                <a:latin typeface="Cambria Math" panose="02040503050406030204" pitchFamily="18" charset="0"/>
                                <a:ea typeface="Calibri"/>
                                <a:cs typeface="Times New Roman"/>
                              </a:rPr>
                              <m:t>𝐸</m:t>
                            </m:r>
                          </m:e>
                        </m:acc>
                      </m:oMath>
                    </m:oMathPara>
                  </a14:m>
                  <a:endParaRPr lang="en-US" i="1" dirty="0">
                    <a:latin typeface="Cambria Math" panose="02040503050406030204" pitchFamily="18" charset="0"/>
                    <a:ea typeface="Calibri"/>
                    <a:cs typeface="Times New Roman"/>
                  </a:endParaRPr>
                </a:p>
              </p:txBody>
            </p:sp>
          </mc:Choice>
          <mc:Fallback>
            <p:sp>
              <p:nvSpPr>
                <p:cNvPr id="91" name="Text Box 15"/>
                <p:cNvSpPr txBox="1">
                  <a:spLocks noRot="1" noChangeAspect="1" noMove="1" noResize="1" noEditPoints="1" noAdjustHandles="1" noChangeArrowheads="1" noChangeShapeType="1" noTextEdit="1"/>
                </p:cNvSpPr>
                <p:nvPr/>
              </p:nvSpPr>
              <p:spPr>
                <a:xfrm rot="21046100" flipH="1">
                  <a:off x="9337855" y="2395662"/>
                  <a:ext cx="402596" cy="265747"/>
                </a:xfrm>
                <a:prstGeom prst="rect">
                  <a:avLst/>
                </a:prstGeom>
                <a:blipFill>
                  <a:blip r:embed="rId10"/>
                  <a:stretch>
                    <a:fillRect t="-5455" r="-19178" b="-29091"/>
                  </a:stretch>
                </a:blipFill>
                <a:ln w="6350">
                  <a:noFill/>
                </a:ln>
                <a:effectLst/>
              </p:spPr>
              <p:txBody>
                <a:bodyPr/>
                <a:lstStyle/>
                <a:p>
                  <a:r>
                    <a:rPr lang="en-US">
                      <a:noFill/>
                    </a:rPr>
                    <a:t> </a:t>
                  </a:r>
                </a:p>
              </p:txBody>
            </p:sp>
          </mc:Fallback>
        </mc:AlternateContent>
        <p:sp>
          <p:nvSpPr>
            <p:cNvPr id="92" name="Oval 91"/>
            <p:cNvSpPr/>
            <p:nvPr/>
          </p:nvSpPr>
          <p:spPr>
            <a:xfrm rot="21480000">
              <a:off x="9437079" y="2721423"/>
              <a:ext cx="54344" cy="54344"/>
            </a:xfrm>
            <a:prstGeom prst="ellipse">
              <a:avLst/>
            </a:prstGeom>
            <a:solidFill>
              <a:schemeClr val="tx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7" name="Group 96"/>
            <p:cNvGrpSpPr/>
            <p:nvPr/>
          </p:nvGrpSpPr>
          <p:grpSpPr>
            <a:xfrm rot="21480000">
              <a:off x="8397302" y="2924333"/>
              <a:ext cx="58075" cy="57128"/>
              <a:chOff x="2398645" y="3863270"/>
              <a:chExt cx="59855" cy="58879"/>
            </a:xfrm>
          </p:grpSpPr>
          <p:sp>
            <p:nvSpPr>
              <p:cNvPr id="150" name="Oval 149"/>
              <p:cNvSpPr/>
              <p:nvPr/>
            </p:nvSpPr>
            <p:spPr>
              <a:xfrm>
                <a:off x="2402490" y="3866139"/>
                <a:ext cx="56010" cy="56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Oval 150"/>
              <p:cNvSpPr/>
              <p:nvPr/>
            </p:nvSpPr>
            <p:spPr>
              <a:xfrm flipH="1">
                <a:off x="2398645" y="3863270"/>
                <a:ext cx="56009" cy="56010"/>
              </a:xfrm>
              <a:prstGeom prst="ellipse">
                <a:avLst/>
              </a:prstGeom>
              <a:solidFill>
                <a:srgbClr val="CC0000">
                  <a:alpha val="0"/>
                </a:srgbClr>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2" name="TextBox 101"/>
            <p:cNvSpPr txBox="1"/>
            <p:nvPr/>
          </p:nvSpPr>
          <p:spPr>
            <a:xfrm rot="20957016">
              <a:off x="6664612" y="2867821"/>
              <a:ext cx="1552276" cy="353943"/>
            </a:xfrm>
            <a:prstGeom prst="rect">
              <a:avLst/>
            </a:prstGeom>
            <a:noFill/>
          </p:spPr>
          <p:txBody>
            <a:bodyPr wrap="square" rtlCol="0">
              <a:spAutoFit/>
            </a:bodyPr>
            <a:lstStyle>
              <a:defPPr>
                <a:defRPr lang="en-US"/>
              </a:defPPr>
              <a:lvl1pPr>
                <a:defRPr sz="1300" i="1">
                  <a:solidFill>
                    <a:schemeClr val="tx1">
                      <a:lumMod val="65000"/>
                      <a:lumOff val="35000"/>
                    </a:schemeClr>
                  </a:solidFill>
                </a:defRPr>
              </a:lvl1pPr>
            </a:lstStyle>
            <a:p>
              <a:r>
                <a:rPr lang="en-US" sz="1700" i="0" dirty="0">
                  <a:solidFill>
                    <a:schemeClr val="tx1">
                      <a:lumMod val="75000"/>
                      <a:lumOff val="25000"/>
                    </a:schemeClr>
                  </a:solidFill>
                  <a:latin typeface="Times New Roman" panose="02020603050405020304" pitchFamily="18" charset="0"/>
                  <a:cs typeface="Times New Roman" panose="02020603050405020304" pitchFamily="18" charset="0"/>
                </a:rPr>
                <a:t>Optical axis</a:t>
              </a:r>
            </a:p>
          </p:txBody>
        </p:sp>
        <p:grpSp>
          <p:nvGrpSpPr>
            <p:cNvPr id="103" name="Group 102"/>
            <p:cNvGrpSpPr/>
            <p:nvPr/>
          </p:nvGrpSpPr>
          <p:grpSpPr>
            <a:xfrm rot="21360000">
              <a:off x="8431612" y="3273903"/>
              <a:ext cx="1048508" cy="126574"/>
              <a:chOff x="3092222" y="1899046"/>
              <a:chExt cx="822960" cy="130455"/>
            </a:xfrm>
          </p:grpSpPr>
          <p:cxnSp>
            <p:nvCxnSpPr>
              <p:cNvPr id="148" name="Straight Arrow Connector 147"/>
              <p:cNvCxnSpPr>
                <a:cxnSpLocks noChangeAspect="1"/>
              </p:cNvCxnSpPr>
              <p:nvPr/>
            </p:nvCxnSpPr>
            <p:spPr>
              <a:xfrm flipV="1">
                <a:off x="3092222" y="1899046"/>
                <a:ext cx="822960" cy="130455"/>
              </a:xfrm>
              <a:prstGeom prst="straightConnector1">
                <a:avLst/>
              </a:prstGeom>
              <a:ln w="12700">
                <a:solidFill>
                  <a:schemeClr val="tx1">
                    <a:lumMod val="65000"/>
                    <a:lumOff val="35000"/>
                  </a:schemeClr>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cxnSpLocks noChangeAspect="1"/>
              </p:cNvCxnSpPr>
              <p:nvPr/>
            </p:nvCxnSpPr>
            <p:spPr>
              <a:xfrm rot="660000">
                <a:off x="3502254" y="1907715"/>
                <a:ext cx="18242" cy="115535"/>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104" name="TextBox 103"/>
                <p:cNvSpPr txBox="1"/>
                <p:nvPr/>
              </p:nvSpPr>
              <p:spPr>
                <a:xfrm rot="20940000">
                  <a:off x="8515679" y="3300237"/>
                  <a:ext cx="47500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dk1"/>
                                </a:solidFill>
                                <a:latin typeface="Cambria Math" panose="02040503050406030204" pitchFamily="18" charset="0"/>
                                <a:ea typeface="Calibri"/>
                                <a:cs typeface="Times New Roman"/>
                              </a:rPr>
                            </m:ctrlPr>
                          </m:sSubPr>
                          <m:e>
                            <m:r>
                              <a:rPr lang="en-US" i="1">
                                <a:solidFill>
                                  <a:schemeClr val="dk1"/>
                                </a:solidFill>
                                <a:latin typeface="Cambria Math" panose="02040503050406030204" pitchFamily="18" charset="0"/>
                                <a:ea typeface="Calibri"/>
                                <a:cs typeface="Times New Roman"/>
                              </a:rPr>
                              <m:t>𝑑</m:t>
                            </m:r>
                          </m:e>
                          <m:sub>
                            <m:r>
                              <a:rPr lang="en-US" i="1">
                                <a:solidFill>
                                  <a:schemeClr val="dk1"/>
                                </a:solidFill>
                                <a:latin typeface="Cambria Math" panose="02040503050406030204" pitchFamily="18" charset="0"/>
                                <a:ea typeface="Calibri"/>
                                <a:cs typeface="Times New Roman"/>
                              </a:rPr>
                              <m:t>𝑒</m:t>
                            </m:r>
                          </m:sub>
                        </m:sSub>
                      </m:oMath>
                    </m:oMathPara>
                  </a14:m>
                  <a:endParaRPr lang="en-US" i="1" dirty="0">
                    <a:solidFill>
                      <a:schemeClr val="dk1"/>
                    </a:solidFill>
                    <a:latin typeface="Cambria Math" panose="02040503050406030204" pitchFamily="18" charset="0"/>
                    <a:ea typeface="Calibri"/>
                    <a:cs typeface="Times New Roman"/>
                  </a:endParaRPr>
                </a:p>
              </p:txBody>
            </p:sp>
          </mc:Choice>
          <mc:Fallback>
            <p:sp>
              <p:nvSpPr>
                <p:cNvPr id="104" name="TextBox 103"/>
                <p:cNvSpPr txBox="1">
                  <a:spLocks noRot="1" noChangeAspect="1" noMove="1" noResize="1" noEditPoints="1" noAdjustHandles="1" noChangeArrowheads="1" noChangeShapeType="1" noTextEdit="1"/>
                </p:cNvSpPr>
                <p:nvPr/>
              </p:nvSpPr>
              <p:spPr>
                <a:xfrm rot="20940000">
                  <a:off x="8515679" y="3300237"/>
                  <a:ext cx="475002"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5" name="TextBox 104"/>
                <p:cNvSpPr txBox="1"/>
                <p:nvPr/>
              </p:nvSpPr>
              <p:spPr>
                <a:xfrm rot="20940000">
                  <a:off x="9029104" y="3231851"/>
                  <a:ext cx="475002" cy="3845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a:solidFill>
                                  <a:schemeClr val="dk1"/>
                                </a:solidFill>
                                <a:latin typeface="Cambria Math" panose="02040503050406030204" pitchFamily="18" charset="0"/>
                                <a:ea typeface="Calibri"/>
                                <a:cs typeface="Times New Roman"/>
                              </a:rPr>
                            </m:ctrlPr>
                          </m:sSubSupPr>
                          <m:e>
                            <m:acc>
                              <m:accPr>
                                <m:chr m:val="́"/>
                                <m:ctrlPr>
                                  <a:rPr lang="en-US" i="1">
                                    <a:solidFill>
                                      <a:schemeClr val="dk1"/>
                                    </a:solidFill>
                                    <a:latin typeface="Cambria Math" panose="02040503050406030204" pitchFamily="18" charset="0"/>
                                    <a:ea typeface="Calibri"/>
                                    <a:cs typeface="Times New Roman"/>
                                  </a:rPr>
                                </m:ctrlPr>
                              </m:accPr>
                              <m:e>
                                <m:r>
                                  <a:rPr lang="en-US" i="1">
                                    <a:solidFill>
                                      <a:schemeClr val="dk1"/>
                                    </a:solidFill>
                                    <a:latin typeface="Cambria Math" panose="02040503050406030204" pitchFamily="18" charset="0"/>
                                    <a:ea typeface="Calibri"/>
                                    <a:cs typeface="Times New Roman"/>
                                  </a:rPr>
                                  <m:t>𝑑</m:t>
                                </m:r>
                              </m:e>
                            </m:acc>
                          </m:e>
                          <m:sub>
                            <m:r>
                              <a:rPr lang="en-US" i="1">
                                <a:solidFill>
                                  <a:schemeClr val="dk1"/>
                                </a:solidFill>
                                <a:latin typeface="Cambria Math" panose="02040503050406030204" pitchFamily="18" charset="0"/>
                                <a:ea typeface="Calibri"/>
                                <a:cs typeface="Times New Roman"/>
                              </a:rPr>
                              <m:t>𝑒</m:t>
                            </m:r>
                          </m:sub>
                          <m:sup>
                            <m:r>
                              <a:rPr lang="en-US" i="1">
                                <a:solidFill>
                                  <a:schemeClr val="dk1"/>
                                </a:solidFill>
                                <a:latin typeface="Cambria Math" panose="02040503050406030204" pitchFamily="18" charset="0"/>
                                <a:ea typeface="Calibri"/>
                                <a:cs typeface="Times New Roman"/>
                              </a:rPr>
                              <m:t> </m:t>
                            </m:r>
                          </m:sup>
                        </m:sSubSup>
                      </m:oMath>
                    </m:oMathPara>
                  </a14:m>
                  <a:endParaRPr lang="en-US" i="1" dirty="0">
                    <a:solidFill>
                      <a:schemeClr val="dk1"/>
                    </a:solidFill>
                    <a:latin typeface="Cambria Math" panose="02040503050406030204" pitchFamily="18" charset="0"/>
                    <a:ea typeface="Calibri"/>
                    <a:cs typeface="Times New Roman"/>
                  </a:endParaRPr>
                </a:p>
              </p:txBody>
            </p:sp>
          </mc:Choice>
          <mc:Fallback>
            <p:sp>
              <p:nvSpPr>
                <p:cNvPr id="105" name="TextBox 104"/>
                <p:cNvSpPr txBox="1">
                  <a:spLocks noRot="1" noChangeAspect="1" noMove="1" noResize="1" noEditPoints="1" noAdjustHandles="1" noChangeArrowheads="1" noChangeShapeType="1" noTextEdit="1"/>
                </p:cNvSpPr>
                <p:nvPr/>
              </p:nvSpPr>
              <p:spPr>
                <a:xfrm rot="20940000">
                  <a:off x="9029104" y="3231851"/>
                  <a:ext cx="475002" cy="384592"/>
                </a:xfrm>
                <a:prstGeom prst="rect">
                  <a:avLst/>
                </a:prstGeom>
                <a:blipFill>
                  <a:blip r:embed="rId12"/>
                  <a:stretch>
                    <a:fillRect t="-512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6" name="TextBox - z_o prime"/>
                <p:cNvSpPr txBox="1"/>
                <p:nvPr/>
              </p:nvSpPr>
              <p:spPr>
                <a:xfrm>
                  <a:off x="9700637" y="3405256"/>
                  <a:ext cx="37708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𝑧</m:t>
                                </m:r>
                              </m:e>
                            </m:acc>
                          </m:e>
                          <m:sub>
                            <m:r>
                              <a:rPr lang="en-US" b="0" i="1" smtClean="0">
                                <a:latin typeface="Cambria Math" panose="02040503050406030204" pitchFamily="18" charset="0"/>
                              </a:rPr>
                              <m:t>𝑜</m:t>
                            </m:r>
                          </m:sub>
                          <m:sup>
                            <m:r>
                              <a:rPr lang="en-US" b="0" i="1" smtClean="0">
                                <a:latin typeface="Cambria Math" panose="02040503050406030204" pitchFamily="18" charset="0"/>
                              </a:rPr>
                              <m:t> </m:t>
                            </m:r>
                          </m:sup>
                        </m:sSubSup>
                      </m:oMath>
                    </m:oMathPara>
                  </a14:m>
                  <a:endParaRPr lang="en-US" dirty="0"/>
                </a:p>
              </p:txBody>
            </p:sp>
          </mc:Choice>
          <mc:Fallback>
            <p:sp>
              <p:nvSpPr>
                <p:cNvPr id="106" name="TextBox - z_o prime"/>
                <p:cNvSpPr txBox="1">
                  <a:spLocks noRot="1" noChangeAspect="1" noMove="1" noResize="1" noEditPoints="1" noAdjustHandles="1" noChangeArrowheads="1" noChangeShapeType="1" noTextEdit="1"/>
                </p:cNvSpPr>
                <p:nvPr/>
              </p:nvSpPr>
              <p:spPr>
                <a:xfrm>
                  <a:off x="9700637" y="3405256"/>
                  <a:ext cx="377083" cy="369332"/>
                </a:xfrm>
                <a:prstGeom prst="rect">
                  <a:avLst/>
                </a:prstGeom>
                <a:blipFill>
                  <a:blip r:embed="rId13"/>
                  <a:stretch>
                    <a:fillRect t="-6667" r="-27419"/>
                  </a:stretch>
                </a:blipFill>
              </p:spPr>
              <p:txBody>
                <a:bodyPr/>
                <a:lstStyle/>
                <a:p>
                  <a:r>
                    <a:rPr lang="en-US">
                      <a:noFill/>
                    </a:rPr>
                    <a:t> </a:t>
                  </a:r>
                </a:p>
              </p:txBody>
            </p:sp>
          </mc:Fallback>
        </mc:AlternateContent>
        <p:cxnSp>
          <p:nvCxnSpPr>
            <p:cNvPr id="107" name="z-axis of world frame"/>
            <p:cNvCxnSpPr/>
            <p:nvPr/>
          </p:nvCxnSpPr>
          <p:spPr>
            <a:xfrm>
              <a:off x="8985400" y="2840157"/>
              <a:ext cx="1801023" cy="0"/>
            </a:xfrm>
            <a:prstGeom prst="line">
              <a:avLst/>
            </a:prstGeom>
            <a:ln w="12700">
              <a:solidFill>
                <a:srgbClr val="1C87FC">
                  <a:alpha val="80000"/>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H="1" flipV="1">
              <a:off x="8947854" y="2837560"/>
              <a:ext cx="0" cy="109728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9" name="Arc 108"/>
            <p:cNvSpPr/>
            <p:nvPr/>
          </p:nvSpPr>
          <p:spPr>
            <a:xfrm>
              <a:off x="7903202" y="2377317"/>
              <a:ext cx="820663" cy="820662"/>
            </a:xfrm>
            <a:prstGeom prst="arc">
              <a:avLst>
                <a:gd name="adj1" fmla="val 8679934"/>
                <a:gd name="adj2" fmla="val 10348981"/>
              </a:avLst>
            </a:prstGeom>
            <a:ln w="9525">
              <a:solidFill>
                <a:schemeClr val="tx1">
                  <a:lumMod val="95000"/>
                  <a:lumOff val="5000"/>
                </a:schemeClr>
              </a:solidFill>
              <a:headEnd type="arrow" w="sm" len="sm"/>
              <a:tailEnd type="none" w="med" len="sm"/>
            </a:ln>
            <a:scene3d>
              <a:camera prst="perspectiveRelaxedModerately"/>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110" name="arrow - z_o prime"/>
            <p:cNvGrpSpPr/>
            <p:nvPr/>
          </p:nvGrpSpPr>
          <p:grpSpPr>
            <a:xfrm>
              <a:off x="8949264" y="3666947"/>
              <a:ext cx="1838173" cy="112099"/>
              <a:chOff x="2605298" y="1651989"/>
              <a:chExt cx="1894521" cy="115535"/>
            </a:xfrm>
          </p:grpSpPr>
          <p:cxnSp>
            <p:nvCxnSpPr>
              <p:cNvPr id="146" name="Straight Connector 145"/>
              <p:cNvCxnSpPr>
                <a:cxnSpLocks/>
              </p:cNvCxnSpPr>
              <p:nvPr/>
            </p:nvCxnSpPr>
            <p:spPr>
              <a:xfrm flipH="1">
                <a:off x="2605298" y="1651989"/>
                <a:ext cx="0" cy="115535"/>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p:nvPr/>
            </p:nvCxnSpPr>
            <p:spPr>
              <a:xfrm flipV="1">
                <a:off x="2607011" y="1709756"/>
                <a:ext cx="1892808" cy="0"/>
              </a:xfrm>
              <a:prstGeom prst="straightConnector1">
                <a:avLst/>
              </a:prstGeom>
              <a:ln w="12700">
                <a:solidFill>
                  <a:schemeClr val="tx1">
                    <a:lumMod val="65000"/>
                    <a:lumOff val="35000"/>
                  </a:schemeClr>
                </a:solidFill>
                <a:headEnd type="none" w="med" len="med"/>
                <a:tailEnd type="arrow" w="sm" len="sm"/>
              </a:ln>
            </p:spPr>
            <p:style>
              <a:lnRef idx="1">
                <a:schemeClr val="dk1"/>
              </a:lnRef>
              <a:fillRef idx="0">
                <a:schemeClr val="dk1"/>
              </a:fillRef>
              <a:effectRef idx="0">
                <a:schemeClr val="dk1"/>
              </a:effectRef>
              <a:fontRef idx="minor">
                <a:schemeClr val="tx1"/>
              </a:fontRef>
            </p:style>
          </p:cxnSp>
        </p:grpSp>
        <p:grpSp>
          <p:nvGrpSpPr>
            <p:cNvPr id="113" name="Group 112"/>
            <p:cNvGrpSpPr/>
            <p:nvPr/>
          </p:nvGrpSpPr>
          <p:grpSpPr>
            <a:xfrm>
              <a:off x="8640504" y="2384708"/>
              <a:ext cx="823333" cy="756812"/>
              <a:chOff x="7765109" y="923613"/>
              <a:chExt cx="852934" cy="784022"/>
            </a:xfrm>
          </p:grpSpPr>
          <p:grpSp>
            <p:nvGrpSpPr>
              <p:cNvPr id="140" name="Group 139"/>
              <p:cNvGrpSpPr/>
              <p:nvPr/>
            </p:nvGrpSpPr>
            <p:grpSpPr>
              <a:xfrm>
                <a:off x="7765109" y="923613"/>
                <a:ext cx="852934" cy="784022"/>
                <a:chOff x="2871166" y="2359688"/>
                <a:chExt cx="852934" cy="784022"/>
              </a:xfrm>
            </p:grpSpPr>
            <p:cxnSp>
              <p:nvCxnSpPr>
                <p:cNvPr id="142" name="Straight Arrow Connector 141"/>
                <p:cNvCxnSpPr/>
                <p:nvPr/>
              </p:nvCxnSpPr>
              <p:spPr>
                <a:xfrm flipV="1">
                  <a:off x="3190593" y="2469213"/>
                  <a:ext cx="0" cy="365760"/>
                </a:xfrm>
                <a:prstGeom prst="straightConnector1">
                  <a:avLst/>
                </a:prstGeom>
                <a:ln w="12700">
                  <a:solidFill>
                    <a:srgbClr val="00B050"/>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3191740" y="2831612"/>
                  <a:ext cx="365760" cy="0"/>
                </a:xfrm>
                <a:prstGeom prst="line">
                  <a:avLst/>
                </a:prstGeom>
                <a:ln w="12700">
                  <a:solidFill>
                    <a:srgbClr val="1C87FC"/>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4" name="TextBox 143"/>
                    <p:cNvSpPr txBox="1"/>
                    <p:nvPr/>
                  </p:nvSpPr>
                  <p:spPr>
                    <a:xfrm>
                      <a:off x="3313593" y="2808926"/>
                      <a:ext cx="410507" cy="3347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1C87FC"/>
                                    </a:solidFill>
                                    <a:latin typeface="Cambria Math" panose="02040503050406030204" pitchFamily="18" charset="0"/>
                                  </a:rPr>
                                </m:ctrlPr>
                              </m:sSubPr>
                              <m:e>
                                <m:acc>
                                  <m:accPr>
                                    <m:chr m:val="̂"/>
                                    <m:ctrlPr>
                                      <a:rPr lang="en-US" sz="1500" b="0" i="1" smtClean="0">
                                        <a:solidFill>
                                          <a:srgbClr val="1C87FC"/>
                                        </a:solidFill>
                                        <a:latin typeface="Cambria Math" panose="02040503050406030204" pitchFamily="18" charset="0"/>
                                      </a:rPr>
                                    </m:ctrlPr>
                                  </m:accPr>
                                  <m:e>
                                    <m:r>
                                      <a:rPr lang="en-US" sz="1500" b="0" i="1" smtClean="0">
                                        <a:solidFill>
                                          <a:srgbClr val="1C87FC"/>
                                        </a:solidFill>
                                        <a:latin typeface="Cambria Math" panose="02040503050406030204" pitchFamily="18" charset="0"/>
                                      </a:rPr>
                                      <m:t>𝑐</m:t>
                                    </m:r>
                                  </m:e>
                                </m:acc>
                              </m:e>
                              <m:sub>
                                <m:r>
                                  <a:rPr lang="en-US" sz="1500" b="0" i="1" smtClean="0">
                                    <a:solidFill>
                                      <a:srgbClr val="1C87FC"/>
                                    </a:solidFill>
                                    <a:latin typeface="Cambria Math" panose="02040503050406030204" pitchFamily="18" charset="0"/>
                                  </a:rPr>
                                  <m:t>𝑧</m:t>
                                </m:r>
                              </m:sub>
                            </m:sSub>
                          </m:oMath>
                        </m:oMathPara>
                      </a14:m>
                      <a:endParaRPr lang="en-US" sz="1500" dirty="0">
                        <a:solidFill>
                          <a:srgbClr val="1C87FC"/>
                        </a:solidFill>
                      </a:endParaRPr>
                    </a:p>
                  </p:txBody>
                </p:sp>
              </mc:Choice>
              <mc:Fallback>
                <p:sp>
                  <p:nvSpPr>
                    <p:cNvPr id="144" name="TextBox 143"/>
                    <p:cNvSpPr txBox="1">
                      <a:spLocks noRot="1" noChangeAspect="1" noMove="1" noResize="1" noEditPoints="1" noAdjustHandles="1" noChangeArrowheads="1" noChangeShapeType="1" noTextEdit="1"/>
                    </p:cNvSpPr>
                    <p:nvPr/>
                  </p:nvSpPr>
                  <p:spPr>
                    <a:xfrm>
                      <a:off x="3313593" y="2808926"/>
                      <a:ext cx="410507" cy="334784"/>
                    </a:xfrm>
                    <a:prstGeom prst="rect">
                      <a:avLst/>
                    </a:prstGeom>
                    <a:blipFill>
                      <a:blip r:embed="rId14"/>
                      <a:stretch>
                        <a:fillRect t="-1887" r="-246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5" name="TextBox 144"/>
                    <p:cNvSpPr txBox="1"/>
                    <p:nvPr/>
                  </p:nvSpPr>
                  <p:spPr>
                    <a:xfrm>
                      <a:off x="2871166" y="2359688"/>
                      <a:ext cx="335247" cy="3535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00B050"/>
                                    </a:solidFill>
                                    <a:latin typeface="Cambria Math" panose="02040503050406030204" pitchFamily="18" charset="0"/>
                                  </a:rPr>
                                </m:ctrlPr>
                              </m:sSubPr>
                              <m:e>
                                <m:acc>
                                  <m:accPr>
                                    <m:chr m:val="̂"/>
                                    <m:ctrlPr>
                                      <a:rPr lang="en-US" sz="1500" b="0" i="1" smtClean="0">
                                        <a:solidFill>
                                          <a:srgbClr val="00B050"/>
                                        </a:solidFill>
                                        <a:latin typeface="Cambria Math" panose="02040503050406030204" pitchFamily="18" charset="0"/>
                                      </a:rPr>
                                    </m:ctrlPr>
                                  </m:accPr>
                                  <m:e>
                                    <m:r>
                                      <a:rPr lang="en-US" sz="1500" b="0" i="1" smtClean="0">
                                        <a:solidFill>
                                          <a:srgbClr val="00B050"/>
                                        </a:solidFill>
                                        <a:latin typeface="Cambria Math" panose="02040503050406030204" pitchFamily="18" charset="0"/>
                                      </a:rPr>
                                      <m:t>𝑐</m:t>
                                    </m:r>
                                  </m:e>
                                </m:acc>
                              </m:e>
                              <m:sub>
                                <m:r>
                                  <a:rPr lang="en-US" sz="1500" b="0" i="1" smtClean="0">
                                    <a:solidFill>
                                      <a:srgbClr val="00B050"/>
                                    </a:solidFill>
                                    <a:latin typeface="Cambria Math" panose="02040503050406030204" pitchFamily="18" charset="0"/>
                                  </a:rPr>
                                  <m:t>𝑦</m:t>
                                </m:r>
                              </m:sub>
                            </m:sSub>
                          </m:oMath>
                        </m:oMathPara>
                      </a14:m>
                      <a:endParaRPr lang="en-US" sz="1500" dirty="0">
                        <a:solidFill>
                          <a:srgbClr val="00B050"/>
                        </a:solidFill>
                      </a:endParaRPr>
                    </a:p>
                  </p:txBody>
                </p:sp>
              </mc:Choice>
              <mc:Fallback>
                <p:sp>
                  <p:nvSpPr>
                    <p:cNvPr id="145" name="TextBox 144"/>
                    <p:cNvSpPr txBox="1">
                      <a:spLocks noRot="1" noChangeAspect="1" noMove="1" noResize="1" noEditPoints="1" noAdjustHandles="1" noChangeArrowheads="1" noChangeShapeType="1" noTextEdit="1"/>
                    </p:cNvSpPr>
                    <p:nvPr/>
                  </p:nvSpPr>
                  <p:spPr>
                    <a:xfrm>
                      <a:off x="2871166" y="2359688"/>
                      <a:ext cx="335247" cy="353583"/>
                    </a:xfrm>
                    <a:prstGeom prst="rect">
                      <a:avLst/>
                    </a:prstGeom>
                    <a:blipFill>
                      <a:blip r:embed="rId15"/>
                      <a:stretch>
                        <a:fillRect r="-22642"/>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41" name="TextBox 140" hidden="1"/>
                  <p:cNvSpPr txBox="1"/>
                  <p:nvPr/>
                </p:nvSpPr>
                <p:spPr>
                  <a:xfrm>
                    <a:off x="8060686" y="1187609"/>
                    <a:ext cx="244475" cy="1924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i="1" smtClean="0">
                                  <a:latin typeface="Cambria Math" panose="02040503050406030204" pitchFamily="18" charset="0"/>
                                </a:rPr>
                              </m:ctrlPr>
                            </m:dPr>
                            <m:e>
                              <m:r>
                                <a:rPr lang="en-US" sz="1400" b="0" i="1" smtClean="0">
                                  <a:latin typeface="Cambria Math" panose="02040503050406030204" pitchFamily="18" charset="0"/>
                                </a:rPr>
                                <m:t>𝐶</m:t>
                              </m:r>
                            </m:e>
                          </m:d>
                        </m:oMath>
                      </m:oMathPara>
                    </a14:m>
                    <a:endParaRPr lang="en-US" sz="1400" dirty="0"/>
                  </a:p>
                </p:txBody>
              </p:sp>
            </mc:Choice>
            <mc:Fallback xmlns="">
              <p:sp>
                <p:nvSpPr>
                  <p:cNvPr id="310" name="TextBox 309" hidden="1"/>
                  <p:cNvSpPr txBox="1">
                    <a:spLocks noRot="1" noChangeAspect="1" noMove="1" noResize="1" noEditPoints="1" noAdjustHandles="1" noChangeArrowheads="1" noChangeShapeType="1" noTextEdit="1"/>
                  </p:cNvSpPr>
                  <p:nvPr/>
                </p:nvSpPr>
                <p:spPr>
                  <a:xfrm>
                    <a:off x="8060686" y="1187609"/>
                    <a:ext cx="244475" cy="192407"/>
                  </a:xfrm>
                  <a:prstGeom prst="rect">
                    <a:avLst/>
                  </a:prstGeom>
                  <a:blipFill>
                    <a:blip r:embed="rId21"/>
                    <a:stretch>
                      <a:fillRect/>
                    </a:stretch>
                  </a:blipFill>
                </p:spPr>
                <p:txBody>
                  <a:bodyPr/>
                  <a:lstStyle/>
                  <a:p>
                    <a:r>
                      <a:rPr lang="en-US">
                        <a:noFill/>
                      </a:rPr>
                      <a:t> </a:t>
                    </a:r>
                  </a:p>
                </p:txBody>
              </p:sp>
            </mc:Fallback>
          </mc:AlternateContent>
        </p:grpSp>
        <p:grpSp>
          <p:nvGrpSpPr>
            <p:cNvPr id="114" name="Origi-pivot"/>
            <p:cNvGrpSpPr/>
            <p:nvPr/>
          </p:nvGrpSpPr>
          <p:grpSpPr>
            <a:xfrm>
              <a:off x="8918157" y="2811801"/>
              <a:ext cx="60697" cy="60697"/>
              <a:chOff x="3007294" y="4027686"/>
              <a:chExt cx="62880" cy="62880"/>
            </a:xfrm>
          </p:grpSpPr>
          <p:sp>
            <p:nvSpPr>
              <p:cNvPr id="138" name="Oval 137"/>
              <p:cNvSpPr/>
              <p:nvPr/>
            </p:nvSpPr>
            <p:spPr>
              <a:xfrm>
                <a:off x="3007294" y="4027686"/>
                <a:ext cx="62880" cy="628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138"/>
              <p:cNvSpPr/>
              <p:nvPr/>
            </p:nvSpPr>
            <p:spPr>
              <a:xfrm>
                <a:off x="3024772" y="4045162"/>
                <a:ext cx="28582" cy="285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5" name="Origi-pivot"/>
            <p:cNvGrpSpPr/>
            <p:nvPr/>
          </p:nvGrpSpPr>
          <p:grpSpPr>
            <a:xfrm>
              <a:off x="10755778" y="2808238"/>
              <a:ext cx="60697" cy="60697"/>
              <a:chOff x="3007294" y="4027686"/>
              <a:chExt cx="62880" cy="62880"/>
            </a:xfrm>
          </p:grpSpPr>
          <p:sp>
            <p:nvSpPr>
              <p:cNvPr id="136" name="Oval 135"/>
              <p:cNvSpPr/>
              <p:nvPr/>
            </p:nvSpPr>
            <p:spPr>
              <a:xfrm>
                <a:off x="3007294" y="4027686"/>
                <a:ext cx="62880" cy="628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Oval 136"/>
              <p:cNvSpPr/>
              <p:nvPr/>
            </p:nvSpPr>
            <p:spPr>
              <a:xfrm>
                <a:off x="3024772" y="4045162"/>
                <a:ext cx="28582" cy="285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8" name="Group 117"/>
            <p:cNvGrpSpPr/>
            <p:nvPr/>
          </p:nvGrpSpPr>
          <p:grpSpPr>
            <a:xfrm>
              <a:off x="6662087" y="1868914"/>
              <a:ext cx="1734642" cy="670992"/>
              <a:chOff x="-447884" y="3170676"/>
              <a:chExt cx="2874516" cy="1111916"/>
            </a:xfrm>
          </p:grpSpPr>
          <p:sp>
            <p:nvSpPr>
              <p:cNvPr id="125" name="Rectangle 124"/>
              <p:cNvSpPr/>
              <p:nvPr/>
            </p:nvSpPr>
            <p:spPr>
              <a:xfrm>
                <a:off x="-447884" y="3170676"/>
                <a:ext cx="2874516" cy="612028"/>
              </a:xfrm>
              <a:prstGeom prst="rect">
                <a:avLst/>
              </a:prstGeom>
            </p:spPr>
            <p:txBody>
              <a:bodyPr wrap="square">
                <a:spAutoFit/>
              </a:bodyPr>
              <a:lstStyle/>
              <a:p>
                <a:r>
                  <a:rPr lang="en-US" dirty="0">
                    <a:solidFill>
                      <a:srgbClr val="17B2B6"/>
                    </a:solidFill>
                    <a:latin typeface="Euclid" panose="02020503060505020303" pitchFamily="18" charset="0"/>
                    <a:ea typeface="Segoe UI Symbol" pitchFamily="34" charset="0"/>
                  </a:rPr>
                  <a:t>Entrance pupil</a:t>
                </a:r>
                <a:endParaRPr lang="en-US" dirty="0">
                  <a:solidFill>
                    <a:srgbClr val="17B2B6"/>
                  </a:solidFill>
                </a:endParaRPr>
              </a:p>
            </p:txBody>
          </p:sp>
          <p:sp>
            <p:nvSpPr>
              <p:cNvPr id="126" name="Arc 125"/>
              <p:cNvSpPr/>
              <p:nvPr/>
            </p:nvSpPr>
            <p:spPr>
              <a:xfrm>
                <a:off x="1550731" y="3386822"/>
                <a:ext cx="871069" cy="895770"/>
              </a:xfrm>
              <a:prstGeom prst="arc">
                <a:avLst>
                  <a:gd name="adj1" fmla="val 17834929"/>
                  <a:gd name="adj2" fmla="val 234645"/>
                </a:avLst>
              </a:prstGeom>
              <a:ln w="6350">
                <a:solidFill>
                  <a:schemeClr val="tx1">
                    <a:lumMod val="65000"/>
                    <a:lumOff val="35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19" name="Group 118"/>
            <p:cNvGrpSpPr/>
            <p:nvPr/>
          </p:nvGrpSpPr>
          <p:grpSpPr>
            <a:xfrm>
              <a:off x="9435039" y="1589517"/>
              <a:ext cx="1441526" cy="851585"/>
              <a:chOff x="8709431" y="3425211"/>
              <a:chExt cx="2388781" cy="1411181"/>
            </a:xfrm>
          </p:grpSpPr>
          <p:sp>
            <p:nvSpPr>
              <p:cNvPr id="123" name="Rectangle 122"/>
              <p:cNvSpPr/>
              <p:nvPr/>
            </p:nvSpPr>
            <p:spPr>
              <a:xfrm>
                <a:off x="8989020" y="3425211"/>
                <a:ext cx="2109192" cy="612029"/>
              </a:xfrm>
              <a:prstGeom prst="rect">
                <a:avLst/>
              </a:prstGeom>
            </p:spPr>
            <p:txBody>
              <a:bodyPr wrap="square">
                <a:spAutoFit/>
              </a:bodyPr>
              <a:lstStyle/>
              <a:p>
                <a:r>
                  <a:rPr lang="en-US" dirty="0">
                    <a:solidFill>
                      <a:srgbClr val="17B2B6"/>
                    </a:solidFill>
                    <a:latin typeface="Euclid" panose="02020503060505020303" pitchFamily="18" charset="0"/>
                    <a:ea typeface="Segoe UI Symbol" pitchFamily="34" charset="0"/>
                  </a:rPr>
                  <a:t>Exit pupil</a:t>
                </a:r>
              </a:p>
            </p:txBody>
          </p:sp>
          <p:sp>
            <p:nvSpPr>
              <p:cNvPr id="124" name="Arc 123"/>
              <p:cNvSpPr/>
              <p:nvPr/>
            </p:nvSpPr>
            <p:spPr>
              <a:xfrm>
                <a:off x="8709431" y="3686067"/>
                <a:ext cx="1044296" cy="1150325"/>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121" name="TextBox 120"/>
            <p:cNvSpPr txBox="1"/>
            <p:nvPr/>
          </p:nvSpPr>
          <p:spPr>
            <a:xfrm rot="16372249">
              <a:off x="10623559" y="2739659"/>
              <a:ext cx="1319592"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Image plane</a:t>
              </a:r>
            </a:p>
          </p:txBody>
        </p:sp>
        <p:sp>
          <p:nvSpPr>
            <p:cNvPr id="6" name="TextBox 5"/>
            <p:cNvSpPr txBox="1"/>
            <p:nvPr/>
          </p:nvSpPr>
          <p:spPr>
            <a:xfrm rot="18889274">
              <a:off x="1186641" y="1485305"/>
              <a:ext cx="1050288" cy="369332"/>
            </a:xfrm>
            <a:prstGeom prst="rect">
              <a:avLst/>
            </a:prstGeom>
            <a:noFill/>
          </p:spPr>
          <p:txBody>
            <a:bodyPr wrap="none" rtlCol="0">
              <a:spAutoFit/>
            </a:bodyPr>
            <a:lstStyle/>
            <a:p>
              <a:pPr algn="ctr"/>
              <a:r>
                <a:rPr lang="en-US" dirty="0">
                  <a:solidFill>
                    <a:srgbClr val="17B2B6"/>
                  </a:solidFill>
                  <a:latin typeface="Times New Roman" panose="02020603050405020304" pitchFamily="18" charset="0"/>
                  <a:cs typeface="Times New Roman" panose="02020603050405020304" pitchFamily="18" charset="0"/>
                </a:rPr>
                <a:t>Far plane</a:t>
              </a:r>
            </a:p>
          </p:txBody>
        </p:sp>
        <p:sp>
          <p:nvSpPr>
            <p:cNvPr id="94" name="TextBox 93"/>
            <p:cNvSpPr txBox="1"/>
            <p:nvPr/>
          </p:nvSpPr>
          <p:spPr>
            <a:xfrm rot="18889274">
              <a:off x="2928106" y="1445707"/>
              <a:ext cx="1191352" cy="369332"/>
            </a:xfrm>
            <a:prstGeom prst="rect">
              <a:avLst/>
            </a:prstGeom>
            <a:noFill/>
          </p:spPr>
          <p:txBody>
            <a:bodyPr wrap="none" rtlCol="0">
              <a:spAutoFit/>
            </a:bodyPr>
            <a:lstStyle/>
            <a:p>
              <a:r>
                <a:rPr lang="en-US" dirty="0">
                  <a:solidFill>
                    <a:srgbClr val="17B2B6"/>
                  </a:solidFill>
                  <a:latin typeface="Times New Roman" panose="02020603050405020304" pitchFamily="18" charset="0"/>
                  <a:cs typeface="Times New Roman" panose="02020603050405020304" pitchFamily="18" charset="0"/>
                </a:rPr>
                <a:t>Near plane</a:t>
              </a:r>
            </a:p>
          </p:txBody>
        </p:sp>
        <p:sp>
          <p:nvSpPr>
            <p:cNvPr id="9" name="TextBox 8"/>
            <p:cNvSpPr txBox="1"/>
            <p:nvPr/>
          </p:nvSpPr>
          <p:spPr>
            <a:xfrm rot="16200000">
              <a:off x="2704339" y="3153011"/>
              <a:ext cx="349776"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w</a:t>
              </a:r>
            </a:p>
          </p:txBody>
        </p:sp>
        <p:sp>
          <p:nvSpPr>
            <p:cNvPr id="98" name="TextBox 97"/>
            <p:cNvSpPr txBox="1"/>
            <p:nvPr/>
          </p:nvSpPr>
          <p:spPr>
            <a:xfrm rot="18912148">
              <a:off x="3275847" y="4019692"/>
              <a:ext cx="349776"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w</a:t>
              </a:r>
            </a:p>
          </p:txBody>
        </p:sp>
        <p:sp>
          <p:nvSpPr>
            <p:cNvPr id="99" name="TextBox 98"/>
            <p:cNvSpPr txBox="1"/>
            <p:nvPr/>
          </p:nvSpPr>
          <p:spPr>
            <a:xfrm rot="18911887">
              <a:off x="1540031" y="4003319"/>
              <a:ext cx="466794"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2w</a:t>
              </a:r>
            </a:p>
          </p:txBody>
        </p:sp>
        <p:sp>
          <p:nvSpPr>
            <p:cNvPr id="100" name="TextBox 99"/>
            <p:cNvSpPr txBox="1"/>
            <p:nvPr/>
          </p:nvSpPr>
          <p:spPr>
            <a:xfrm rot="16200000">
              <a:off x="801919" y="3307399"/>
              <a:ext cx="466794"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2w</a:t>
              </a:r>
            </a:p>
          </p:txBody>
        </p:sp>
        <p:cxnSp>
          <p:nvCxnSpPr>
            <p:cNvPr id="11" name="Straight Arrow Connector 10"/>
            <p:cNvCxnSpPr/>
            <p:nvPr/>
          </p:nvCxnSpPr>
          <p:spPr>
            <a:xfrm flipH="1" flipV="1">
              <a:off x="3701416" y="3721133"/>
              <a:ext cx="5239512" cy="0"/>
            </a:xfrm>
            <a:prstGeom prst="straightConnector1">
              <a:avLst/>
            </a:prstGeom>
            <a:ln w="12700">
              <a:solidFill>
                <a:schemeClr val="tx1">
                  <a:lumMod val="65000"/>
                  <a:lumOff val="35000"/>
                </a:schemeClr>
              </a:solidFill>
              <a:headEnd type="none" w="med" len="med"/>
              <a:tailEnd type="arrow" w="sm" len="sm"/>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12" name="TextBox - z_o prime"/>
                <p:cNvSpPr txBox="1"/>
                <p:nvPr/>
              </p:nvSpPr>
              <p:spPr>
                <a:xfrm>
                  <a:off x="5925207" y="3431934"/>
                  <a:ext cx="377083" cy="369332"/>
                </a:xfrm>
                <a:prstGeom prst="rect">
                  <a:avLst/>
                </a:prstGeom>
                <a:noFill/>
              </p:spPr>
              <p:txBody>
                <a:bodyPr wrap="square" rtlCol="0">
                  <a:spAutoFit/>
                </a:bodyPr>
                <a:lstStyle/>
                <a:p>
                  <a:r>
                    <a:rPr lang="en-US" b="0" dirty="0"/>
                    <a:t>-</a:t>
                  </a:r>
                  <a14:m>
                    <m:oMath xmlns:m="http://schemas.openxmlformats.org/officeDocument/2006/math">
                      <m:r>
                        <a:rPr lang="en-US" b="0" i="1" smtClean="0">
                          <a:latin typeface="Cambria Math" panose="02040503050406030204" pitchFamily="18" charset="0"/>
                        </a:rPr>
                        <m:t>𝑧</m:t>
                      </m:r>
                    </m:oMath>
                  </a14:m>
                  <a:endParaRPr lang="en-US" dirty="0"/>
                </a:p>
              </p:txBody>
            </p:sp>
          </mc:Choice>
          <mc:Fallback>
            <p:sp>
              <p:nvSpPr>
                <p:cNvPr id="112" name="TextBox - z_o prime"/>
                <p:cNvSpPr txBox="1">
                  <a:spLocks noRot="1" noChangeAspect="1" noMove="1" noResize="1" noEditPoints="1" noAdjustHandles="1" noChangeArrowheads="1" noChangeShapeType="1" noTextEdit="1"/>
                </p:cNvSpPr>
                <p:nvPr/>
              </p:nvSpPr>
              <p:spPr>
                <a:xfrm>
                  <a:off x="5925207" y="3431934"/>
                  <a:ext cx="377083" cy="369332"/>
                </a:xfrm>
                <a:prstGeom prst="rect">
                  <a:avLst/>
                </a:prstGeom>
                <a:blipFill>
                  <a:blip r:embed="rId22"/>
                  <a:stretch>
                    <a:fillRect l="-14516" t="-9836" b="-245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6" name="TextBox - z_o prime"/>
                <p:cNvSpPr txBox="1"/>
                <p:nvPr/>
              </p:nvSpPr>
              <p:spPr>
                <a:xfrm>
                  <a:off x="5871520" y="3796203"/>
                  <a:ext cx="516580" cy="369332"/>
                </a:xfrm>
                <a:prstGeom prst="rect">
                  <a:avLst/>
                </a:prstGeom>
                <a:noFill/>
              </p:spPr>
              <p:txBody>
                <a:bodyPr wrap="square" rtlCol="0">
                  <a:spAutoFit/>
                </a:bodyPr>
                <a:lstStyle/>
                <a:p>
                  <a:r>
                    <a:rPr lang="en-US" b="0" dirty="0"/>
                    <a:t>-</a:t>
                  </a: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𝑧</m:t>
                      </m:r>
                    </m:oMath>
                  </a14:m>
                  <a:endParaRPr lang="en-US" dirty="0"/>
                </a:p>
              </p:txBody>
            </p:sp>
          </mc:Choice>
          <mc:Fallback>
            <p:sp>
              <p:nvSpPr>
                <p:cNvPr id="116" name="TextBox - z_o prime"/>
                <p:cNvSpPr txBox="1">
                  <a:spLocks noRot="1" noChangeAspect="1" noMove="1" noResize="1" noEditPoints="1" noAdjustHandles="1" noChangeArrowheads="1" noChangeShapeType="1" noTextEdit="1"/>
                </p:cNvSpPr>
                <p:nvPr/>
              </p:nvSpPr>
              <p:spPr>
                <a:xfrm>
                  <a:off x="5871520" y="3796203"/>
                  <a:ext cx="516580" cy="369332"/>
                </a:xfrm>
                <a:prstGeom prst="rect">
                  <a:avLst/>
                </a:prstGeom>
                <a:blipFill>
                  <a:blip r:embed="rId23"/>
                  <a:stretch>
                    <a:fillRect l="-9412" t="-10000" b="-26667"/>
                  </a:stretch>
                </a:blipFill>
              </p:spPr>
              <p:txBody>
                <a:bodyPr/>
                <a:lstStyle/>
                <a:p>
                  <a:r>
                    <a:rPr lang="en-US">
                      <a:noFill/>
                    </a:rPr>
                    <a:t> </a:t>
                  </a:r>
                </a:p>
              </p:txBody>
            </p:sp>
          </mc:Fallback>
        </mc:AlternateContent>
        <p:cxnSp>
          <p:nvCxnSpPr>
            <p:cNvPr id="111" name="Straight Connector 110"/>
            <p:cNvCxnSpPr>
              <a:cxnSpLocks/>
            </p:cNvCxnSpPr>
            <p:nvPr/>
          </p:nvCxnSpPr>
          <p:spPr>
            <a:xfrm flipH="1">
              <a:off x="8947667" y="3797914"/>
              <a:ext cx="0" cy="112099"/>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7065447" y="4430210"/>
            <a:ext cx="4494638" cy="2331412"/>
            <a:chOff x="7065447" y="4430210"/>
            <a:chExt cx="4494638" cy="2331412"/>
          </a:xfrm>
        </p:grpSpPr>
        <p:grpSp>
          <p:nvGrpSpPr>
            <p:cNvPr id="19" name="Group 18"/>
            <p:cNvGrpSpPr/>
            <p:nvPr/>
          </p:nvGrpSpPr>
          <p:grpSpPr>
            <a:xfrm>
              <a:off x="7065447" y="4430210"/>
              <a:ext cx="4494638" cy="2331412"/>
              <a:chOff x="7065447" y="4430210"/>
              <a:chExt cx="4494638" cy="2331412"/>
            </a:xfrm>
          </p:grpSpPr>
          <p:pic>
            <p:nvPicPr>
              <p:cNvPr id="69" name="Picture 68"/>
              <p:cNvPicPr>
                <a:picLocks noChangeAspect="1"/>
              </p:cNvPicPr>
              <p:nvPr/>
            </p:nvPicPr>
            <p:blipFill>
              <a:blip r:embed="rId24">
                <a:extLst>
                  <a:ext uri="{BEBA8EAE-BF5A-486C-A8C5-ECC9F3942E4B}">
                    <a14:imgProps xmlns:a14="http://schemas.microsoft.com/office/drawing/2010/main">
                      <a14:imgLayer r:embed="rId25">
                        <a14:imgEffect>
                          <a14:sharpenSoften amount="10000"/>
                        </a14:imgEffect>
                      </a14:imgLayer>
                    </a14:imgProps>
                  </a:ext>
                  <a:ext uri="{28A0092B-C50C-407E-A947-70E740481C1C}">
                    <a14:useLocalDpi xmlns:a14="http://schemas.microsoft.com/office/drawing/2010/main" val="0"/>
                  </a:ext>
                </a:extLst>
              </a:blip>
              <a:stretch>
                <a:fillRect/>
              </a:stretch>
            </p:blipFill>
            <p:spPr>
              <a:xfrm>
                <a:off x="8398772" y="4430210"/>
                <a:ext cx="3161313" cy="2331412"/>
              </a:xfrm>
              <a:prstGeom prst="rect">
                <a:avLst/>
              </a:prstGeom>
            </p:spPr>
          </p:pic>
          <p:sp>
            <p:nvSpPr>
              <p:cNvPr id="95" name="TextBox 94"/>
              <p:cNvSpPr txBox="1"/>
              <p:nvPr/>
            </p:nvSpPr>
            <p:spPr>
              <a:xfrm>
                <a:off x="7065447" y="5442027"/>
                <a:ext cx="1319593" cy="369332"/>
              </a:xfrm>
              <a:prstGeom prst="rect">
                <a:avLst/>
              </a:prstGeom>
              <a:noFill/>
            </p:spPr>
            <p:txBody>
              <a:bodyPr wrap="none" rtlCol="0">
                <a:spAutoFit/>
              </a:bodyPr>
              <a:lstStyle/>
              <a:p>
                <a:pPr algn="ctr"/>
                <a:r>
                  <a:rPr lang="en-US" dirty="0">
                    <a:solidFill>
                      <a:schemeClr val="tx1">
                        <a:lumMod val="75000"/>
                        <a:lumOff val="25000"/>
                      </a:schemeClr>
                    </a:solidFill>
                    <a:latin typeface="Times New Roman" panose="02020603050405020304" pitchFamily="18" charset="0"/>
                    <a:cs typeface="Times New Roman" panose="02020603050405020304" pitchFamily="18" charset="0"/>
                  </a:rPr>
                  <a:t>Image plane</a:t>
                </a:r>
              </a:p>
            </p:txBody>
          </p:sp>
        </p:grpSp>
        <p:grpSp>
          <p:nvGrpSpPr>
            <p:cNvPr id="22" name="Group 21"/>
            <p:cNvGrpSpPr/>
            <p:nvPr/>
          </p:nvGrpSpPr>
          <p:grpSpPr>
            <a:xfrm>
              <a:off x="9159690" y="5212842"/>
              <a:ext cx="274320" cy="1057033"/>
              <a:chOff x="9159690" y="5212842"/>
              <a:chExt cx="274320" cy="1057033"/>
            </a:xfrm>
          </p:grpSpPr>
          <p:cxnSp>
            <p:nvCxnSpPr>
              <p:cNvPr id="21" name="Straight Arrow Connector 20"/>
              <p:cNvCxnSpPr/>
              <p:nvPr/>
            </p:nvCxnSpPr>
            <p:spPr>
              <a:xfrm flipV="1">
                <a:off x="9159690" y="5212842"/>
                <a:ext cx="274320" cy="0"/>
              </a:xfrm>
              <a:prstGeom prst="straightConnector1">
                <a:avLst/>
              </a:prstGeom>
              <a:ln w="31750">
                <a:solidFill>
                  <a:srgbClr val="FFFF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flipV="1">
                <a:off x="9159690" y="5741358"/>
                <a:ext cx="274320" cy="0"/>
              </a:xfrm>
              <a:prstGeom prst="straightConnector1">
                <a:avLst/>
              </a:prstGeom>
              <a:ln w="31750">
                <a:solidFill>
                  <a:srgbClr val="FFFF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flipV="1">
                <a:off x="9159690" y="6269875"/>
                <a:ext cx="274320" cy="0"/>
              </a:xfrm>
              <a:prstGeom prst="straightConnector1">
                <a:avLst/>
              </a:prstGeom>
              <a:ln w="31750">
                <a:solidFill>
                  <a:srgbClr val="FFFF00"/>
                </a:solidFill>
                <a:tailEnd type="triangle" w="sm" len="med"/>
              </a:ln>
            </p:spPr>
            <p:style>
              <a:lnRef idx="1">
                <a:schemeClr val="accent1"/>
              </a:lnRef>
              <a:fillRef idx="0">
                <a:schemeClr val="accent1"/>
              </a:fillRef>
              <a:effectRef idx="0">
                <a:schemeClr val="accent1"/>
              </a:effectRef>
              <a:fontRef idx="minor">
                <a:schemeClr val="tx1"/>
              </a:fontRef>
            </p:style>
          </p:cxnSp>
        </p:grpSp>
      </p:grpSp>
      <p:sp>
        <p:nvSpPr>
          <p:cNvPr id="122" name="Rectangle 121"/>
          <p:cNvSpPr/>
          <p:nvPr/>
        </p:nvSpPr>
        <p:spPr>
          <a:xfrm rot="16200000">
            <a:off x="-787933" y="2636542"/>
            <a:ext cx="2247802" cy="430887"/>
          </a:xfrm>
          <a:prstGeom prst="rect">
            <a:avLst/>
          </a:prstGeom>
        </p:spPr>
        <p:txBody>
          <a:bodyPr wrap="square">
            <a:spAutoFit/>
          </a:bodyPr>
          <a:lstStyle/>
          <a:p>
            <a:pPr algn="ctr"/>
            <a:r>
              <a:rPr lang="en-US" sz="2200" b="1" dirty="0">
                <a:solidFill>
                  <a:srgbClr val="1987FF"/>
                </a:solidFill>
                <a:latin typeface="Segoe UI Symbol" panose="020B0502040204020203" pitchFamily="34" charset="0"/>
                <a:ea typeface="Segoe UI Symbol" panose="020B0502040204020203" pitchFamily="34" charset="0"/>
                <a:cs typeface="Times New Roman" panose="02020603050405020304" pitchFamily="18" charset="0"/>
              </a:rPr>
              <a:t>Setup</a:t>
            </a:r>
          </a:p>
        </p:txBody>
      </p:sp>
    </p:spTree>
    <p:extLst>
      <p:ext uri="{BB962C8B-B14F-4D97-AF65-F5344CB8AC3E}">
        <p14:creationId xmlns:p14="http://schemas.microsoft.com/office/powerpoint/2010/main" val="1944849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63649" y="4043740"/>
            <a:ext cx="9827591" cy="2405828"/>
            <a:chOff x="763649" y="4043740"/>
            <a:chExt cx="9827591" cy="2405828"/>
          </a:xfrm>
        </p:grpSpPr>
        <p:pic>
          <p:nvPicPr>
            <p:cNvPr id="122" name="Picture 121"/>
            <p:cNvPicPr>
              <a:picLocks noChangeAspect="1"/>
            </p:cNvPicPr>
            <p:nvPr/>
          </p:nvPicPr>
          <p:blipFill rotWithShape="1">
            <a:blip r:embed="rId3"/>
            <a:srcRect l="1" r="37936"/>
            <a:stretch/>
          </p:blipFill>
          <p:spPr>
            <a:xfrm>
              <a:off x="7482055" y="4043740"/>
              <a:ext cx="3109185" cy="2405828"/>
            </a:xfrm>
            <a:prstGeom prst="rect">
              <a:avLst/>
            </a:prstGeom>
          </p:spPr>
        </p:pic>
        <p:pic>
          <p:nvPicPr>
            <p:cNvPr id="127" name="Picture 126"/>
            <p:cNvPicPr>
              <a:picLocks noChangeAspect="1"/>
            </p:cNvPicPr>
            <p:nvPr/>
          </p:nvPicPr>
          <p:blipFill rotWithShape="1">
            <a:blip r:embed="rId4"/>
            <a:srcRect r="38011"/>
            <a:stretch/>
          </p:blipFill>
          <p:spPr>
            <a:xfrm>
              <a:off x="4303738" y="4043740"/>
              <a:ext cx="3105394" cy="2405828"/>
            </a:xfrm>
            <a:prstGeom prst="rect">
              <a:avLst/>
            </a:prstGeom>
          </p:spPr>
        </p:pic>
        <p:pic>
          <p:nvPicPr>
            <p:cNvPr id="128" name="Picture 127"/>
            <p:cNvPicPr>
              <a:picLocks noChangeAspect="1"/>
            </p:cNvPicPr>
            <p:nvPr/>
          </p:nvPicPr>
          <p:blipFill rotWithShape="1">
            <a:blip r:embed="rId5"/>
            <a:srcRect r="38006"/>
            <a:stretch/>
          </p:blipFill>
          <p:spPr>
            <a:xfrm>
              <a:off x="1133603" y="4043740"/>
              <a:ext cx="3105691" cy="2405828"/>
            </a:xfrm>
            <a:prstGeom prst="rect">
              <a:avLst/>
            </a:prstGeom>
          </p:spPr>
        </p:pic>
        <p:sp>
          <p:nvSpPr>
            <p:cNvPr id="134" name="Rectangle 133"/>
            <p:cNvSpPr/>
            <p:nvPr/>
          </p:nvSpPr>
          <p:spPr>
            <a:xfrm>
              <a:off x="4002108" y="4582683"/>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63" name="Rectangle 162"/>
            <p:cNvSpPr/>
            <p:nvPr/>
          </p:nvSpPr>
          <p:spPr>
            <a:xfrm>
              <a:off x="10348168" y="4582681"/>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64" name="Rectangle 163"/>
            <p:cNvSpPr/>
            <p:nvPr/>
          </p:nvSpPr>
          <p:spPr>
            <a:xfrm>
              <a:off x="7169744" y="4578999"/>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65" name="Rectangle 164"/>
            <p:cNvSpPr/>
            <p:nvPr/>
          </p:nvSpPr>
          <p:spPr>
            <a:xfrm>
              <a:off x="7169526" y="5279987"/>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66" name="Rectangle 165"/>
            <p:cNvSpPr/>
            <p:nvPr/>
          </p:nvSpPr>
          <p:spPr>
            <a:xfrm>
              <a:off x="10350929" y="5283670"/>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69" name="Rectangle 168"/>
            <p:cNvSpPr/>
            <p:nvPr/>
          </p:nvSpPr>
          <p:spPr>
            <a:xfrm>
              <a:off x="10348168" y="5988341"/>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70" name="Rectangle 169"/>
            <p:cNvSpPr/>
            <p:nvPr/>
          </p:nvSpPr>
          <p:spPr>
            <a:xfrm>
              <a:off x="7162036" y="5988341"/>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71" name="Rectangle 170"/>
            <p:cNvSpPr/>
            <p:nvPr/>
          </p:nvSpPr>
          <p:spPr>
            <a:xfrm>
              <a:off x="3999907" y="5283670"/>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72" name="Rectangle 171"/>
            <p:cNvSpPr/>
            <p:nvPr/>
          </p:nvSpPr>
          <p:spPr>
            <a:xfrm>
              <a:off x="3999907" y="5992024"/>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77" name="TextBox 176"/>
            <p:cNvSpPr txBox="1"/>
            <p:nvPr/>
          </p:nvSpPr>
          <p:spPr>
            <a:xfrm>
              <a:off x="3821848" y="5858942"/>
              <a:ext cx="393057" cy="307777"/>
            </a:xfrm>
            <a:prstGeom prst="rect">
              <a:avLst/>
            </a:prstGeom>
            <a:noFill/>
          </p:spPr>
          <p:txBody>
            <a:bodyPr wrap="none" rtlCol="0">
              <a:spAutoFit/>
            </a:bodyPr>
            <a:lstStyle/>
            <a:p>
              <a:r>
                <a:rPr lang="en-US" sz="1400" dirty="0">
                  <a:solidFill>
                    <a:schemeClr val="bg1">
                      <a:lumMod val="95000"/>
                    </a:schemeClr>
                  </a:solidFill>
                  <a:latin typeface="Times New Roman" panose="02020603050405020304" pitchFamily="18" charset="0"/>
                  <a:cs typeface="Times New Roman" panose="02020603050405020304" pitchFamily="18" charset="0"/>
                </a:rPr>
                <a:t>(d)</a:t>
              </a:r>
            </a:p>
          </p:txBody>
        </p:sp>
        <p:sp>
          <p:nvSpPr>
            <p:cNvPr id="178" name="TextBox 177"/>
            <p:cNvSpPr txBox="1"/>
            <p:nvPr/>
          </p:nvSpPr>
          <p:spPr>
            <a:xfrm>
              <a:off x="6991830" y="5858942"/>
              <a:ext cx="383438" cy="307777"/>
            </a:xfrm>
            <a:prstGeom prst="rect">
              <a:avLst/>
            </a:prstGeom>
            <a:noFill/>
          </p:spPr>
          <p:txBody>
            <a:bodyPr wrap="none" rtlCol="0">
              <a:spAutoFit/>
            </a:bodyPr>
            <a:lstStyle/>
            <a:p>
              <a:r>
                <a:rPr lang="en-US" sz="1400" dirty="0">
                  <a:solidFill>
                    <a:schemeClr val="bg1">
                      <a:lumMod val="95000"/>
                    </a:schemeClr>
                  </a:solidFill>
                  <a:latin typeface="Times New Roman" panose="02020603050405020304" pitchFamily="18" charset="0"/>
                  <a:cs typeface="Times New Roman" panose="02020603050405020304" pitchFamily="18" charset="0"/>
                </a:rPr>
                <a:t>(e)</a:t>
              </a:r>
            </a:p>
          </p:txBody>
        </p:sp>
        <p:sp>
          <p:nvSpPr>
            <p:cNvPr id="179" name="TextBox 178"/>
            <p:cNvSpPr txBox="1"/>
            <p:nvPr/>
          </p:nvSpPr>
          <p:spPr>
            <a:xfrm>
              <a:off x="10172120" y="5858942"/>
              <a:ext cx="362601" cy="307777"/>
            </a:xfrm>
            <a:prstGeom prst="rect">
              <a:avLst/>
            </a:prstGeom>
            <a:noFill/>
          </p:spPr>
          <p:txBody>
            <a:bodyPr wrap="none" rtlCol="0">
              <a:spAutoFit/>
            </a:bodyPr>
            <a:lstStyle/>
            <a:p>
              <a:r>
                <a:rPr lang="en-US" sz="1400" dirty="0">
                  <a:solidFill>
                    <a:schemeClr val="bg1">
                      <a:lumMod val="95000"/>
                    </a:schemeClr>
                  </a:solidFill>
                  <a:latin typeface="Times New Roman" panose="02020603050405020304" pitchFamily="18" charset="0"/>
                  <a:cs typeface="Times New Roman" panose="02020603050405020304" pitchFamily="18" charset="0"/>
                </a:rPr>
                <a:t>(f)</a:t>
              </a:r>
            </a:p>
          </p:txBody>
        </p:sp>
        <mc:AlternateContent xmlns:mc="http://schemas.openxmlformats.org/markup-compatibility/2006">
          <mc:Choice xmlns:a14="http://schemas.microsoft.com/office/drawing/2010/main" Requires="a14">
            <p:sp>
              <p:nvSpPr>
                <p:cNvPr id="183" name="TextBox 182"/>
                <p:cNvSpPr txBox="1"/>
                <p:nvPr/>
              </p:nvSpPr>
              <p:spPr>
                <a:xfrm rot="16200000">
                  <a:off x="481713" y="4932667"/>
                  <a:ext cx="9332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5050"/>
                                </a:solidFill>
                                <a:latin typeface="Cambria Math" panose="02040503050406030204" pitchFamily="18" charset="0"/>
                              </a:rPr>
                            </m:ctrlPr>
                          </m:sSubPr>
                          <m:e>
                            <m:r>
                              <a:rPr lang="en-US" b="1" i="1" smtClean="0">
                                <a:solidFill>
                                  <a:srgbClr val="FF5050"/>
                                </a:solidFill>
                                <a:latin typeface="Cambria Math" panose="02040503050406030204" pitchFamily="18" charset="0"/>
                              </a:rPr>
                              <m:t>𝒅</m:t>
                            </m:r>
                          </m:e>
                          <m:sub>
                            <m:r>
                              <a:rPr lang="en-US" b="1" i="1" smtClean="0">
                                <a:solidFill>
                                  <a:srgbClr val="FF5050"/>
                                </a:solidFill>
                                <a:latin typeface="Cambria Math" panose="02040503050406030204" pitchFamily="18" charset="0"/>
                              </a:rPr>
                              <m:t>𝒆</m:t>
                            </m:r>
                          </m:sub>
                        </m:sSub>
                        <m:r>
                          <a:rPr lang="en-US" b="1" i="1" smtClean="0">
                            <a:solidFill>
                              <a:srgbClr val="FF5050"/>
                            </a:solidFill>
                            <a:latin typeface="Cambria Math" panose="02040503050406030204" pitchFamily="18" charset="0"/>
                          </a:rPr>
                          <m:t>=</m:t>
                        </m:r>
                        <m:r>
                          <a:rPr lang="en-US" b="1" i="1" smtClean="0">
                            <a:solidFill>
                              <a:srgbClr val="FF5050"/>
                            </a:solidFill>
                            <a:latin typeface="Cambria Math" panose="02040503050406030204" pitchFamily="18" charset="0"/>
                          </a:rPr>
                          <m:t>𝟎</m:t>
                        </m:r>
                      </m:oMath>
                    </m:oMathPara>
                  </a14:m>
                  <a:endParaRPr lang="en-US" b="1" dirty="0">
                    <a:solidFill>
                      <a:srgbClr val="FF5050"/>
                    </a:solidFill>
                    <a:latin typeface="Times New Roman" panose="02020603050405020304" pitchFamily="18" charset="0"/>
                    <a:cs typeface="Times New Roman" panose="02020603050405020304" pitchFamily="18" charset="0"/>
                  </a:endParaRPr>
                </a:p>
              </p:txBody>
            </p:sp>
          </mc:Choice>
          <mc:Fallback>
            <p:sp>
              <p:nvSpPr>
                <p:cNvPr id="183" name="TextBox 182"/>
                <p:cNvSpPr txBox="1">
                  <a:spLocks noRot="1" noChangeAspect="1" noMove="1" noResize="1" noEditPoints="1" noAdjustHandles="1" noChangeArrowheads="1" noChangeShapeType="1" noTextEdit="1"/>
                </p:cNvSpPr>
                <p:nvPr/>
              </p:nvSpPr>
              <p:spPr>
                <a:xfrm rot="16200000">
                  <a:off x="481713" y="4932667"/>
                  <a:ext cx="933204" cy="369332"/>
                </a:xfrm>
                <a:prstGeom prst="rect">
                  <a:avLst/>
                </a:prstGeom>
                <a:blipFill>
                  <a:blip r:embed="rId6"/>
                  <a:stretch>
                    <a:fillRect/>
                  </a:stretch>
                </a:blipFill>
              </p:spPr>
              <p:txBody>
                <a:bodyPr/>
                <a:lstStyle/>
                <a:p>
                  <a:r>
                    <a:rPr lang="en-US">
                      <a:noFill/>
                    </a:rPr>
                    <a:t> </a:t>
                  </a:r>
                </a:p>
              </p:txBody>
            </p:sp>
          </mc:Fallback>
        </mc:AlternateContent>
      </p:grpSp>
      <p:grpSp>
        <p:nvGrpSpPr>
          <p:cNvPr id="4" name="Group 3"/>
          <p:cNvGrpSpPr/>
          <p:nvPr/>
        </p:nvGrpSpPr>
        <p:grpSpPr>
          <a:xfrm>
            <a:off x="763649" y="1221286"/>
            <a:ext cx="9827594" cy="2761085"/>
            <a:chOff x="763649" y="1221286"/>
            <a:chExt cx="9827594" cy="2761085"/>
          </a:xfrm>
        </p:grpSpPr>
        <p:pic>
          <p:nvPicPr>
            <p:cNvPr id="120" name="Picture 119"/>
            <p:cNvPicPr>
              <a:picLocks noChangeAspect="1"/>
            </p:cNvPicPr>
            <p:nvPr/>
          </p:nvPicPr>
          <p:blipFill rotWithShape="1">
            <a:blip r:embed="rId7"/>
            <a:srcRect r="37937"/>
            <a:stretch/>
          </p:blipFill>
          <p:spPr>
            <a:xfrm>
              <a:off x="1131857" y="1558192"/>
              <a:ext cx="3109185" cy="2424179"/>
            </a:xfrm>
            <a:prstGeom prst="rect">
              <a:avLst/>
            </a:prstGeom>
          </p:spPr>
        </p:pic>
        <p:pic>
          <p:nvPicPr>
            <p:cNvPr id="129" name="Picture 128"/>
            <p:cNvPicPr>
              <a:picLocks noChangeAspect="1"/>
            </p:cNvPicPr>
            <p:nvPr/>
          </p:nvPicPr>
          <p:blipFill rotWithShape="1">
            <a:blip r:embed="rId8"/>
            <a:srcRect l="1" r="37936"/>
            <a:stretch/>
          </p:blipFill>
          <p:spPr>
            <a:xfrm>
              <a:off x="7482055" y="1558192"/>
              <a:ext cx="3109188" cy="2424179"/>
            </a:xfrm>
            <a:prstGeom prst="rect">
              <a:avLst/>
            </a:prstGeom>
          </p:spPr>
        </p:pic>
        <p:pic>
          <p:nvPicPr>
            <p:cNvPr id="130" name="Picture 129"/>
            <p:cNvPicPr>
              <a:picLocks noChangeAspect="1"/>
            </p:cNvPicPr>
            <p:nvPr/>
          </p:nvPicPr>
          <p:blipFill rotWithShape="1">
            <a:blip r:embed="rId9"/>
            <a:srcRect r="37937"/>
            <a:stretch/>
          </p:blipFill>
          <p:spPr>
            <a:xfrm>
              <a:off x="4301843" y="1558192"/>
              <a:ext cx="3109183" cy="2424179"/>
            </a:xfrm>
            <a:prstGeom prst="rect">
              <a:avLst/>
            </a:prstGeom>
          </p:spPr>
        </p:pic>
        <p:sp>
          <p:nvSpPr>
            <p:cNvPr id="131" name="Rectangle 130"/>
            <p:cNvSpPr/>
            <p:nvPr/>
          </p:nvSpPr>
          <p:spPr>
            <a:xfrm>
              <a:off x="4019240" y="2099578"/>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32" name="Rectangle 131"/>
            <p:cNvSpPr/>
            <p:nvPr/>
          </p:nvSpPr>
          <p:spPr>
            <a:xfrm>
              <a:off x="4022437" y="2806692"/>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33" name="Rectangle 132"/>
            <p:cNvSpPr/>
            <p:nvPr/>
          </p:nvSpPr>
          <p:spPr>
            <a:xfrm>
              <a:off x="4018754" y="3524855"/>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35" name="Rectangle 134"/>
            <p:cNvSpPr/>
            <p:nvPr/>
          </p:nvSpPr>
          <p:spPr>
            <a:xfrm>
              <a:off x="7196103" y="2095894"/>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55" name="Rectangle 154"/>
            <p:cNvSpPr/>
            <p:nvPr/>
          </p:nvSpPr>
          <p:spPr>
            <a:xfrm>
              <a:off x="7192421" y="2806691"/>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56" name="Rectangle 155"/>
            <p:cNvSpPr/>
            <p:nvPr/>
          </p:nvSpPr>
          <p:spPr>
            <a:xfrm>
              <a:off x="7181373" y="3524855"/>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59" name="Rectangle 158"/>
            <p:cNvSpPr/>
            <p:nvPr/>
          </p:nvSpPr>
          <p:spPr>
            <a:xfrm>
              <a:off x="10374439" y="2095892"/>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61" name="Rectangle 160"/>
            <p:cNvSpPr/>
            <p:nvPr/>
          </p:nvSpPr>
          <p:spPr>
            <a:xfrm>
              <a:off x="10372634" y="2806691"/>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62" name="Rectangle 161"/>
            <p:cNvSpPr/>
            <p:nvPr/>
          </p:nvSpPr>
          <p:spPr>
            <a:xfrm>
              <a:off x="10361587" y="3524855"/>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73" name="TextBox 172"/>
            <p:cNvSpPr txBox="1"/>
            <p:nvPr/>
          </p:nvSpPr>
          <p:spPr>
            <a:xfrm>
              <a:off x="3847260" y="3390630"/>
              <a:ext cx="383438" cy="307777"/>
            </a:xfrm>
            <a:prstGeom prst="rect">
              <a:avLst/>
            </a:prstGeom>
            <a:noFill/>
          </p:spPr>
          <p:txBody>
            <a:bodyPr wrap="none" rtlCol="0">
              <a:spAutoFit/>
            </a:bodyPr>
            <a:lstStyle/>
            <a:p>
              <a:r>
                <a:rPr lang="en-US" sz="1400" dirty="0">
                  <a:solidFill>
                    <a:schemeClr val="bg1">
                      <a:lumMod val="95000"/>
                    </a:schemeClr>
                  </a:solidFill>
                  <a:latin typeface="Times New Roman" panose="02020603050405020304" pitchFamily="18" charset="0"/>
                  <a:cs typeface="Times New Roman" panose="02020603050405020304" pitchFamily="18" charset="0"/>
                </a:rPr>
                <a:t>(a)</a:t>
              </a:r>
            </a:p>
          </p:txBody>
        </p:sp>
        <p:sp>
          <p:nvSpPr>
            <p:cNvPr id="175" name="TextBox 174"/>
            <p:cNvSpPr txBox="1"/>
            <p:nvPr/>
          </p:nvSpPr>
          <p:spPr>
            <a:xfrm>
              <a:off x="7017243" y="3390630"/>
              <a:ext cx="393057" cy="307777"/>
            </a:xfrm>
            <a:prstGeom prst="rect">
              <a:avLst/>
            </a:prstGeom>
            <a:noFill/>
          </p:spPr>
          <p:txBody>
            <a:bodyPr wrap="none" rtlCol="0">
              <a:spAutoFit/>
            </a:bodyPr>
            <a:lstStyle/>
            <a:p>
              <a:r>
                <a:rPr lang="en-US" sz="1400" dirty="0">
                  <a:solidFill>
                    <a:schemeClr val="bg1">
                      <a:lumMod val="95000"/>
                    </a:schemeClr>
                  </a:solidFill>
                  <a:latin typeface="Times New Roman" panose="02020603050405020304" pitchFamily="18" charset="0"/>
                  <a:cs typeface="Times New Roman" panose="02020603050405020304" pitchFamily="18" charset="0"/>
                </a:rPr>
                <a:t>(b)</a:t>
              </a:r>
            </a:p>
          </p:txBody>
        </p:sp>
        <p:sp>
          <p:nvSpPr>
            <p:cNvPr id="176" name="TextBox 175"/>
            <p:cNvSpPr txBox="1"/>
            <p:nvPr/>
          </p:nvSpPr>
          <p:spPr>
            <a:xfrm>
              <a:off x="10197532" y="3390630"/>
              <a:ext cx="383438" cy="307777"/>
            </a:xfrm>
            <a:prstGeom prst="rect">
              <a:avLst/>
            </a:prstGeom>
            <a:noFill/>
          </p:spPr>
          <p:txBody>
            <a:bodyPr wrap="none" rtlCol="0">
              <a:spAutoFit/>
            </a:bodyPr>
            <a:lstStyle/>
            <a:p>
              <a:r>
                <a:rPr lang="en-US" sz="1400" dirty="0">
                  <a:solidFill>
                    <a:schemeClr val="bg1">
                      <a:lumMod val="95000"/>
                    </a:schemeClr>
                  </a:solidFill>
                  <a:latin typeface="Times New Roman" panose="02020603050405020304" pitchFamily="18" charset="0"/>
                  <a:cs typeface="Times New Roman" panose="02020603050405020304" pitchFamily="18" charset="0"/>
                </a:rPr>
                <a:t>(c)</a:t>
              </a:r>
            </a:p>
          </p:txBody>
        </p:sp>
        <mc:AlternateContent xmlns:mc="http://schemas.openxmlformats.org/markup-compatibility/2006">
          <mc:Choice xmlns:a14="http://schemas.microsoft.com/office/drawing/2010/main" Requires="a14">
            <p:sp>
              <p:nvSpPr>
                <p:cNvPr id="180" name="TextBox 179"/>
                <p:cNvSpPr txBox="1"/>
                <p:nvPr/>
              </p:nvSpPr>
              <p:spPr>
                <a:xfrm>
                  <a:off x="2208383" y="1221286"/>
                  <a:ext cx="1372427" cy="3942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419EFF"/>
                                </a:solidFill>
                                <a:latin typeface="Cambria Math" panose="02040503050406030204" pitchFamily="18" charset="0"/>
                              </a:rPr>
                            </m:ctrlPr>
                          </m:sSubPr>
                          <m:e>
                            <m:r>
                              <a:rPr lang="en-US" b="1" i="1" smtClean="0">
                                <a:solidFill>
                                  <a:srgbClr val="419EFF"/>
                                </a:solidFill>
                                <a:latin typeface="Cambria Math" panose="02040503050406030204" pitchFamily="18" charset="0"/>
                              </a:rPr>
                              <m:t>𝒎</m:t>
                            </m:r>
                          </m:e>
                          <m:sub>
                            <m:r>
                              <a:rPr lang="en-US" b="1" i="1" smtClean="0">
                                <a:solidFill>
                                  <a:srgbClr val="419EFF"/>
                                </a:solidFill>
                                <a:latin typeface="Cambria Math" panose="02040503050406030204" pitchFamily="18" charset="0"/>
                              </a:rPr>
                              <m:t>𝒑</m:t>
                            </m:r>
                          </m:sub>
                        </m:sSub>
                        <m:r>
                          <a:rPr lang="en-US" b="1" i="1" smtClean="0">
                            <a:solidFill>
                              <a:srgbClr val="419EFF"/>
                            </a:solidFill>
                            <a:latin typeface="Cambria Math" panose="02040503050406030204" pitchFamily="18" charset="0"/>
                          </a:rPr>
                          <m:t>=</m:t>
                        </m:r>
                        <m:r>
                          <a:rPr lang="en-US" b="1" i="1" smtClean="0">
                            <a:solidFill>
                              <a:srgbClr val="419EFF"/>
                            </a:solidFill>
                            <a:latin typeface="Cambria Math" panose="02040503050406030204" pitchFamily="18" charset="0"/>
                          </a:rPr>
                          <m:t>𝟎</m:t>
                        </m:r>
                        <m:r>
                          <a:rPr lang="en-US" b="1" i="1" smtClean="0">
                            <a:solidFill>
                              <a:srgbClr val="419EFF"/>
                            </a:solidFill>
                            <a:latin typeface="Cambria Math" panose="02040503050406030204" pitchFamily="18" charset="0"/>
                          </a:rPr>
                          <m:t>.</m:t>
                        </m:r>
                        <m:r>
                          <a:rPr lang="en-US" b="1" i="1" smtClean="0">
                            <a:solidFill>
                              <a:srgbClr val="419EFF"/>
                            </a:solidFill>
                            <a:latin typeface="Cambria Math" panose="02040503050406030204" pitchFamily="18" charset="0"/>
                          </a:rPr>
                          <m:t>𝟓𝟓</m:t>
                        </m:r>
                      </m:oMath>
                    </m:oMathPara>
                  </a14:m>
                  <a:endParaRPr lang="en-US" b="1" dirty="0">
                    <a:solidFill>
                      <a:srgbClr val="419EFF"/>
                    </a:solidFill>
                    <a:latin typeface="Times New Roman" panose="02020603050405020304" pitchFamily="18" charset="0"/>
                    <a:cs typeface="Times New Roman" panose="02020603050405020304" pitchFamily="18" charset="0"/>
                  </a:endParaRPr>
                </a:p>
              </p:txBody>
            </p:sp>
          </mc:Choice>
          <mc:Fallback>
            <p:sp>
              <p:nvSpPr>
                <p:cNvPr id="180" name="TextBox 179"/>
                <p:cNvSpPr txBox="1">
                  <a:spLocks noRot="1" noChangeAspect="1" noMove="1" noResize="1" noEditPoints="1" noAdjustHandles="1" noChangeArrowheads="1" noChangeShapeType="1" noTextEdit="1"/>
                </p:cNvSpPr>
                <p:nvPr/>
              </p:nvSpPr>
              <p:spPr>
                <a:xfrm>
                  <a:off x="2208383" y="1221286"/>
                  <a:ext cx="1372427" cy="394210"/>
                </a:xfrm>
                <a:prstGeom prst="rect">
                  <a:avLst/>
                </a:prstGeom>
                <a:blipFill>
                  <a:blip r:embed="rId10"/>
                  <a:stretch>
                    <a:fillRect b="-46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1" name="TextBox 180"/>
                <p:cNvSpPr txBox="1"/>
                <p:nvPr/>
              </p:nvSpPr>
              <p:spPr>
                <a:xfrm>
                  <a:off x="5513284" y="1221286"/>
                  <a:ext cx="1234569" cy="3942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419EFF"/>
                                </a:solidFill>
                                <a:latin typeface="Cambria Math" panose="02040503050406030204" pitchFamily="18" charset="0"/>
                              </a:rPr>
                            </m:ctrlPr>
                          </m:sSubPr>
                          <m:e>
                            <m:r>
                              <a:rPr lang="en-US" b="1" i="1" smtClean="0">
                                <a:solidFill>
                                  <a:srgbClr val="419EFF"/>
                                </a:solidFill>
                                <a:latin typeface="Cambria Math" panose="02040503050406030204" pitchFamily="18" charset="0"/>
                              </a:rPr>
                              <m:t>𝒎</m:t>
                            </m:r>
                          </m:e>
                          <m:sub>
                            <m:r>
                              <a:rPr lang="en-US" b="1" i="1" smtClean="0">
                                <a:solidFill>
                                  <a:srgbClr val="419EFF"/>
                                </a:solidFill>
                                <a:latin typeface="Cambria Math" panose="02040503050406030204" pitchFamily="18" charset="0"/>
                              </a:rPr>
                              <m:t>𝒑</m:t>
                            </m:r>
                          </m:sub>
                        </m:sSub>
                        <m:r>
                          <a:rPr lang="en-US" b="1" i="1" smtClean="0">
                            <a:solidFill>
                              <a:srgbClr val="419EFF"/>
                            </a:solidFill>
                            <a:latin typeface="Cambria Math" panose="02040503050406030204" pitchFamily="18" charset="0"/>
                          </a:rPr>
                          <m:t>=</m:t>
                        </m:r>
                        <m:r>
                          <a:rPr lang="en-US" b="1" i="1" smtClean="0">
                            <a:solidFill>
                              <a:srgbClr val="419EFF"/>
                            </a:solidFill>
                            <a:latin typeface="Cambria Math" panose="02040503050406030204" pitchFamily="18" charset="0"/>
                          </a:rPr>
                          <m:t>𝟏</m:t>
                        </m:r>
                        <m:r>
                          <a:rPr lang="en-US" b="1" i="1" smtClean="0">
                            <a:solidFill>
                              <a:srgbClr val="419EFF"/>
                            </a:solidFill>
                            <a:latin typeface="Cambria Math" panose="02040503050406030204" pitchFamily="18" charset="0"/>
                          </a:rPr>
                          <m:t>.</m:t>
                        </m:r>
                        <m:r>
                          <a:rPr lang="en-US" b="1" i="1" smtClean="0">
                            <a:solidFill>
                              <a:srgbClr val="419EFF"/>
                            </a:solidFill>
                            <a:latin typeface="Cambria Math" panose="02040503050406030204" pitchFamily="18" charset="0"/>
                          </a:rPr>
                          <m:t>𝟎</m:t>
                        </m:r>
                      </m:oMath>
                    </m:oMathPara>
                  </a14:m>
                  <a:endParaRPr lang="en-US" b="1" dirty="0">
                    <a:solidFill>
                      <a:srgbClr val="419EFF"/>
                    </a:solidFill>
                    <a:latin typeface="Times New Roman" panose="02020603050405020304" pitchFamily="18" charset="0"/>
                    <a:cs typeface="Times New Roman" panose="02020603050405020304" pitchFamily="18" charset="0"/>
                  </a:endParaRPr>
                </a:p>
              </p:txBody>
            </p:sp>
          </mc:Choice>
          <mc:Fallback>
            <p:sp>
              <p:nvSpPr>
                <p:cNvPr id="181" name="TextBox 180"/>
                <p:cNvSpPr txBox="1">
                  <a:spLocks noRot="1" noChangeAspect="1" noMove="1" noResize="1" noEditPoints="1" noAdjustHandles="1" noChangeArrowheads="1" noChangeShapeType="1" noTextEdit="1"/>
                </p:cNvSpPr>
                <p:nvPr/>
              </p:nvSpPr>
              <p:spPr>
                <a:xfrm>
                  <a:off x="5513284" y="1221286"/>
                  <a:ext cx="1234569" cy="394210"/>
                </a:xfrm>
                <a:prstGeom prst="rect">
                  <a:avLst/>
                </a:prstGeom>
                <a:blipFill>
                  <a:blip r:embed="rId11"/>
                  <a:stretch>
                    <a:fillRect b="-46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2" name="TextBox 181"/>
                <p:cNvSpPr txBox="1"/>
                <p:nvPr/>
              </p:nvSpPr>
              <p:spPr>
                <a:xfrm>
                  <a:off x="8772795" y="1221286"/>
                  <a:ext cx="1234569" cy="3942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419EFF"/>
                                </a:solidFill>
                                <a:latin typeface="Cambria Math" panose="02040503050406030204" pitchFamily="18" charset="0"/>
                              </a:rPr>
                            </m:ctrlPr>
                          </m:sSubPr>
                          <m:e>
                            <m:r>
                              <a:rPr lang="en-US" b="1" i="1" smtClean="0">
                                <a:solidFill>
                                  <a:srgbClr val="419EFF"/>
                                </a:solidFill>
                                <a:latin typeface="Cambria Math" panose="02040503050406030204" pitchFamily="18" charset="0"/>
                              </a:rPr>
                              <m:t>𝒎</m:t>
                            </m:r>
                          </m:e>
                          <m:sub>
                            <m:r>
                              <a:rPr lang="en-US" b="1" i="1" smtClean="0">
                                <a:solidFill>
                                  <a:srgbClr val="419EFF"/>
                                </a:solidFill>
                                <a:latin typeface="Cambria Math" panose="02040503050406030204" pitchFamily="18" charset="0"/>
                              </a:rPr>
                              <m:t>𝒑</m:t>
                            </m:r>
                          </m:sub>
                        </m:sSub>
                        <m:r>
                          <a:rPr lang="en-US" b="1" i="1" smtClean="0">
                            <a:solidFill>
                              <a:srgbClr val="419EFF"/>
                            </a:solidFill>
                            <a:latin typeface="Cambria Math" panose="02040503050406030204" pitchFamily="18" charset="0"/>
                          </a:rPr>
                          <m:t>=</m:t>
                        </m:r>
                        <m:r>
                          <a:rPr lang="en-US" b="1" i="1" smtClean="0">
                            <a:solidFill>
                              <a:srgbClr val="419EFF"/>
                            </a:solidFill>
                            <a:latin typeface="Cambria Math" panose="02040503050406030204" pitchFamily="18" charset="0"/>
                          </a:rPr>
                          <m:t>𝟐</m:t>
                        </m:r>
                        <m:r>
                          <a:rPr lang="en-US" b="1" i="1" smtClean="0">
                            <a:solidFill>
                              <a:srgbClr val="419EFF"/>
                            </a:solidFill>
                            <a:latin typeface="Cambria Math" panose="02040503050406030204" pitchFamily="18" charset="0"/>
                          </a:rPr>
                          <m:t>.</m:t>
                        </m:r>
                        <m:r>
                          <a:rPr lang="en-US" b="1" i="1" smtClean="0">
                            <a:solidFill>
                              <a:srgbClr val="419EFF"/>
                            </a:solidFill>
                            <a:latin typeface="Cambria Math" panose="02040503050406030204" pitchFamily="18" charset="0"/>
                          </a:rPr>
                          <m:t>𝟎</m:t>
                        </m:r>
                      </m:oMath>
                    </m:oMathPara>
                  </a14:m>
                  <a:endParaRPr lang="en-US" b="1" dirty="0">
                    <a:solidFill>
                      <a:srgbClr val="419EFF"/>
                    </a:solidFill>
                    <a:latin typeface="Times New Roman" panose="02020603050405020304" pitchFamily="18" charset="0"/>
                    <a:cs typeface="Times New Roman" panose="02020603050405020304" pitchFamily="18" charset="0"/>
                  </a:endParaRPr>
                </a:p>
              </p:txBody>
            </p:sp>
          </mc:Choice>
          <mc:Fallback>
            <p:sp>
              <p:nvSpPr>
                <p:cNvPr id="182" name="TextBox 181"/>
                <p:cNvSpPr txBox="1">
                  <a:spLocks noRot="1" noChangeAspect="1" noMove="1" noResize="1" noEditPoints="1" noAdjustHandles="1" noChangeArrowheads="1" noChangeShapeType="1" noTextEdit="1"/>
                </p:cNvSpPr>
                <p:nvPr/>
              </p:nvSpPr>
              <p:spPr>
                <a:xfrm>
                  <a:off x="8772795" y="1221286"/>
                  <a:ext cx="1234569" cy="394210"/>
                </a:xfrm>
                <a:prstGeom prst="rect">
                  <a:avLst/>
                </a:prstGeom>
                <a:blipFill>
                  <a:blip r:embed="rId12"/>
                  <a:stretch>
                    <a:fillRect b="-46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4" name="TextBox 183"/>
                <p:cNvSpPr txBox="1"/>
                <p:nvPr/>
              </p:nvSpPr>
              <p:spPr>
                <a:xfrm rot="16200000">
                  <a:off x="154700" y="2523925"/>
                  <a:ext cx="15872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5050"/>
                                </a:solidFill>
                                <a:latin typeface="Cambria Math" panose="02040503050406030204" pitchFamily="18" charset="0"/>
                              </a:rPr>
                            </m:ctrlPr>
                          </m:sSubPr>
                          <m:e>
                            <m:r>
                              <a:rPr lang="en-US" b="1" i="1" smtClean="0">
                                <a:solidFill>
                                  <a:srgbClr val="FF5050"/>
                                </a:solidFill>
                                <a:latin typeface="Cambria Math" panose="02040503050406030204" pitchFamily="18" charset="0"/>
                              </a:rPr>
                              <m:t>𝒅</m:t>
                            </m:r>
                          </m:e>
                          <m:sub>
                            <m:r>
                              <a:rPr lang="en-US" b="1" i="1" smtClean="0">
                                <a:solidFill>
                                  <a:srgbClr val="FF5050"/>
                                </a:solidFill>
                                <a:latin typeface="Cambria Math" panose="02040503050406030204" pitchFamily="18" charset="0"/>
                              </a:rPr>
                              <m:t>𝒆</m:t>
                            </m:r>
                          </m:sub>
                        </m:sSub>
                        <m:r>
                          <a:rPr lang="en-US" b="1" i="1" smtClean="0">
                            <a:solidFill>
                              <a:srgbClr val="FF5050"/>
                            </a:solidFill>
                            <a:latin typeface="Cambria Math" panose="02040503050406030204" pitchFamily="18" charset="0"/>
                          </a:rPr>
                          <m:t>=−</m:t>
                        </m:r>
                        <m:r>
                          <a:rPr lang="en-US" b="1" i="1" smtClean="0">
                            <a:solidFill>
                              <a:srgbClr val="FF5050"/>
                            </a:solidFill>
                            <a:latin typeface="Cambria Math" panose="02040503050406030204" pitchFamily="18" charset="0"/>
                          </a:rPr>
                          <m:t>𝟓</m:t>
                        </m:r>
                        <m:r>
                          <a:rPr lang="en-US" b="1" i="1" smtClean="0">
                            <a:solidFill>
                              <a:srgbClr val="FF5050"/>
                            </a:solidFill>
                            <a:latin typeface="Cambria Math" panose="02040503050406030204" pitchFamily="18" charset="0"/>
                          </a:rPr>
                          <m:t> </m:t>
                        </m:r>
                        <m:r>
                          <a:rPr lang="en-US" b="1" i="1" smtClean="0">
                            <a:solidFill>
                              <a:srgbClr val="FF5050"/>
                            </a:solidFill>
                            <a:latin typeface="Cambria Math" panose="02040503050406030204" pitchFamily="18" charset="0"/>
                          </a:rPr>
                          <m:t>𝒎𝒎</m:t>
                        </m:r>
                      </m:oMath>
                    </m:oMathPara>
                  </a14:m>
                  <a:endParaRPr lang="en-US" b="1" dirty="0">
                    <a:solidFill>
                      <a:srgbClr val="FF5050"/>
                    </a:solidFill>
                    <a:latin typeface="Times New Roman" panose="02020603050405020304" pitchFamily="18" charset="0"/>
                    <a:cs typeface="Times New Roman" panose="02020603050405020304" pitchFamily="18" charset="0"/>
                  </a:endParaRPr>
                </a:p>
              </p:txBody>
            </p:sp>
          </mc:Choice>
          <mc:Fallback>
            <p:sp>
              <p:nvSpPr>
                <p:cNvPr id="184" name="TextBox 183"/>
                <p:cNvSpPr txBox="1">
                  <a:spLocks noRot="1" noChangeAspect="1" noMove="1" noResize="1" noEditPoints="1" noAdjustHandles="1" noChangeArrowheads="1" noChangeShapeType="1" noTextEdit="1"/>
                </p:cNvSpPr>
                <p:nvPr/>
              </p:nvSpPr>
              <p:spPr>
                <a:xfrm rot="16200000">
                  <a:off x="154700" y="2523925"/>
                  <a:ext cx="1587229" cy="369332"/>
                </a:xfrm>
                <a:prstGeom prst="rect">
                  <a:avLst/>
                </a:prstGeom>
                <a:blipFill>
                  <a:blip r:embed="rId1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85" name="TextBox 184"/>
              <p:cNvSpPr txBox="1"/>
              <p:nvPr/>
            </p:nvSpPr>
            <p:spPr>
              <a:xfrm>
                <a:off x="164592" y="167635"/>
                <a:ext cx="12027408" cy="928396"/>
              </a:xfrm>
              <a:prstGeom prst="rect">
                <a:avLst/>
              </a:prstGeom>
              <a:noFill/>
            </p:spPr>
            <p:txBody>
              <a:bodyPr wrap="square" rtlCol="0">
                <a:spAutoFit/>
              </a:bodyPr>
              <a:lstStyle/>
              <a:p>
                <a:r>
                  <a:rPr lang="en-US" sz="2600" b="1" dirty="0">
                    <a:solidFill>
                      <a:srgbClr val="FF3F7A"/>
                    </a:solidFill>
                    <a:latin typeface="Euclid" panose="02020503060505020303" pitchFamily="18" charset="0"/>
                  </a:rPr>
                  <a:t>Image distortion due to lens rotation depends on: (a) the distance of the point of rotation from the entrance pupil center, and (b) the pupil magnification </a:t>
                </a:r>
                <a14:m>
                  <m:oMath xmlns:m="http://schemas.openxmlformats.org/officeDocument/2006/math">
                    <m:sSub>
                      <m:sSubPr>
                        <m:ctrlPr>
                          <a:rPr lang="en-US" sz="2600" b="1" i="1" smtClean="0">
                            <a:solidFill>
                              <a:srgbClr val="FF3F7A"/>
                            </a:solidFill>
                            <a:latin typeface="Cambria Math" panose="02040503050406030204" pitchFamily="18" charset="0"/>
                          </a:rPr>
                        </m:ctrlPr>
                      </m:sSubPr>
                      <m:e>
                        <m:r>
                          <a:rPr lang="en-US" sz="2600" b="1" i="1" smtClean="0">
                            <a:solidFill>
                              <a:srgbClr val="FF3F7A"/>
                            </a:solidFill>
                            <a:latin typeface="Cambria Math" panose="02040503050406030204" pitchFamily="18" charset="0"/>
                          </a:rPr>
                          <m:t>𝒎</m:t>
                        </m:r>
                      </m:e>
                      <m:sub>
                        <m:r>
                          <a:rPr lang="en-US" sz="2600" b="1" i="1" smtClean="0">
                            <a:solidFill>
                              <a:srgbClr val="FF3F7A"/>
                            </a:solidFill>
                            <a:latin typeface="Cambria Math" panose="02040503050406030204" pitchFamily="18" charset="0"/>
                          </a:rPr>
                          <m:t>𝒑</m:t>
                        </m:r>
                      </m:sub>
                    </m:sSub>
                  </m:oMath>
                </a14:m>
                <a:r>
                  <a:rPr lang="en-US" sz="2600" b="1" dirty="0">
                    <a:solidFill>
                      <a:srgbClr val="FF3F7A"/>
                    </a:solidFill>
                    <a:latin typeface="Euclid" panose="02020503060505020303" pitchFamily="18" charset="0"/>
                  </a:rPr>
                  <a:t> </a:t>
                </a:r>
              </a:p>
            </p:txBody>
          </p:sp>
        </mc:Choice>
        <mc:Fallback xmlns="">
          <p:sp>
            <p:nvSpPr>
              <p:cNvPr id="185" name="TextBox 184"/>
              <p:cNvSpPr txBox="1">
                <a:spLocks noRot="1" noChangeAspect="1" noMove="1" noResize="1" noEditPoints="1" noAdjustHandles="1" noChangeArrowheads="1" noChangeShapeType="1" noTextEdit="1"/>
              </p:cNvSpPr>
              <p:nvPr/>
            </p:nvSpPr>
            <p:spPr>
              <a:xfrm>
                <a:off x="164592" y="167635"/>
                <a:ext cx="12027408" cy="928396"/>
              </a:xfrm>
              <a:prstGeom prst="rect">
                <a:avLst/>
              </a:prstGeom>
              <a:blipFill>
                <a:blip r:embed="rId14"/>
                <a:stretch>
                  <a:fillRect l="-912" t="-5882" r="-1318" b="-15686"/>
                </a:stretch>
              </a:blipFill>
            </p:spPr>
            <p:txBody>
              <a:bodyPr/>
              <a:lstStyle/>
              <a:p>
                <a:r>
                  <a:rPr lang="en-US">
                    <a:noFill/>
                  </a:rPr>
                  <a:t> </a:t>
                </a:r>
              </a:p>
            </p:txBody>
          </p:sp>
        </mc:Fallback>
      </mc:AlternateContent>
    </p:spTree>
    <p:extLst>
      <p:ext uri="{BB962C8B-B14F-4D97-AF65-F5344CB8AC3E}">
        <p14:creationId xmlns:p14="http://schemas.microsoft.com/office/powerpoint/2010/main" val="2477204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109"/>
          <p:cNvSpPr/>
          <p:nvPr/>
        </p:nvSpPr>
        <p:spPr>
          <a:xfrm>
            <a:off x="3514946" y="5234085"/>
            <a:ext cx="5193729" cy="930540"/>
          </a:xfrm>
          <a:prstGeom prst="rect">
            <a:avLst/>
          </a:prstGeom>
          <a:solidFill>
            <a:schemeClr val="bg1">
              <a:lumMod val="9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164592" y="167635"/>
            <a:ext cx="11446383" cy="492443"/>
          </a:xfrm>
          <a:prstGeom prst="rect">
            <a:avLst/>
          </a:prstGeom>
          <a:noFill/>
        </p:spPr>
        <p:txBody>
          <a:bodyPr wrap="square" rtlCol="0">
            <a:spAutoFit/>
          </a:bodyPr>
          <a:lstStyle/>
          <a:p>
            <a:r>
              <a:rPr lang="en-US" sz="2600" b="1">
                <a:solidFill>
                  <a:srgbClr val="FF3F7A"/>
                </a:solidFill>
                <a:latin typeface="Euclid" panose="02020503060505020303" pitchFamily="18" charset="0"/>
              </a:rPr>
              <a:t>Focusing equation </a:t>
            </a:r>
            <a:r>
              <a:rPr lang="en-US" sz="2600" b="1" dirty="0">
                <a:solidFill>
                  <a:srgbClr val="FF3F7A"/>
                </a:solidFill>
                <a:latin typeface="Euclid" panose="02020503060505020303" pitchFamily="18" charset="0"/>
              </a:rPr>
              <a:t>for arbitrarily oriented lens and image planes</a:t>
            </a:r>
          </a:p>
        </p:txBody>
      </p:sp>
      <p:grpSp>
        <p:nvGrpSpPr>
          <p:cNvPr id="108" name="Group 107"/>
          <p:cNvGrpSpPr/>
          <p:nvPr/>
        </p:nvGrpSpPr>
        <p:grpSpPr>
          <a:xfrm>
            <a:off x="774746" y="909100"/>
            <a:ext cx="10712424" cy="3661690"/>
            <a:chOff x="186012" y="734442"/>
            <a:chExt cx="10712424" cy="3661690"/>
          </a:xfrm>
        </p:grpSpPr>
        <p:cxnSp>
          <p:nvCxnSpPr>
            <p:cNvPr id="4" name="z-axis behind Object plane"/>
            <p:cNvCxnSpPr/>
            <p:nvPr/>
          </p:nvCxnSpPr>
          <p:spPr>
            <a:xfrm>
              <a:off x="8873322" y="2586722"/>
              <a:ext cx="587703" cy="3560"/>
            </a:xfrm>
            <a:prstGeom prst="line">
              <a:avLst/>
            </a:prstGeom>
            <a:ln w="12700">
              <a:solidFill>
                <a:srgbClr val="1C87FC">
                  <a:alpha val="80000"/>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Position of Image plane Pivot"/>
            <p:cNvCxnSpPr/>
            <p:nvPr/>
          </p:nvCxnSpPr>
          <p:spPr>
            <a:xfrm flipH="1" flipV="1">
              <a:off x="8824247" y="2587256"/>
              <a:ext cx="0" cy="1445097"/>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6" name="Image Plane"/>
            <p:cNvGrpSpPr/>
            <p:nvPr/>
          </p:nvGrpSpPr>
          <p:grpSpPr>
            <a:xfrm>
              <a:off x="7589724" y="945246"/>
              <a:ext cx="2460152" cy="3280202"/>
              <a:chOff x="4054797" y="2666874"/>
              <a:chExt cx="1645920" cy="2194560"/>
            </a:xfrm>
          </p:grpSpPr>
          <p:sp>
            <p:nvSpPr>
              <p:cNvPr id="81" name="ImagePlane"/>
              <p:cNvSpPr>
                <a:spLocks noChangeAspect="1"/>
              </p:cNvSpPr>
              <p:nvPr/>
            </p:nvSpPr>
            <p:spPr>
              <a:xfrm rot="21194668">
                <a:off x="4054797" y="2666874"/>
                <a:ext cx="1645920" cy="2194560"/>
              </a:xfrm>
              <a:prstGeom prst="rect">
                <a:avLst/>
              </a:prstGeom>
              <a:solidFill>
                <a:schemeClr val="accent6">
                  <a:lumMod val="40000"/>
                  <a:lumOff val="60000"/>
                  <a:alpha val="50000"/>
                </a:schemeClr>
              </a:solidFill>
              <a:ln w="6350">
                <a:solidFill>
                  <a:schemeClr val="accent6">
                    <a:lumMod val="40000"/>
                    <a:lumOff val="60000"/>
                  </a:schemeClr>
                </a:solidFill>
              </a:ln>
              <a:scene3d>
                <a:camera prst="isometricOffAxis1Left">
                  <a:rot lat="1080000" lon="3720000" rev="10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2" name="Straight Connector 81"/>
              <p:cNvCxnSpPr/>
              <p:nvPr/>
            </p:nvCxnSpPr>
            <p:spPr>
              <a:xfrm rot="21780000">
                <a:off x="4884918" y="2719305"/>
                <a:ext cx="0" cy="2103120"/>
              </a:xfrm>
              <a:prstGeom prst="line">
                <a:avLst/>
              </a:prstGeom>
              <a:ln>
                <a:solidFill>
                  <a:schemeClr val="accent6">
                    <a:lumMod val="75000"/>
                    <a:alpha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1980000" flipH="1">
                <a:off x="4429600" y="3769526"/>
                <a:ext cx="896112" cy="0"/>
              </a:xfrm>
              <a:prstGeom prst="line">
                <a:avLst/>
              </a:prstGeom>
              <a:ln>
                <a:solidFill>
                  <a:schemeClr val="accent6">
                    <a:lumMod val="75000"/>
                    <a:alpha val="79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7" name="Straight Arrow Connector 6"/>
            <p:cNvCxnSpPr>
              <a:cxnSpLocks noChangeAspect="1"/>
            </p:cNvCxnSpPr>
            <p:nvPr/>
          </p:nvCxnSpPr>
          <p:spPr>
            <a:xfrm rot="13500000" flipV="1">
              <a:off x="8308351" y="2380257"/>
              <a:ext cx="541234" cy="116816"/>
            </a:xfrm>
            <a:prstGeom prst="straightConnector1">
              <a:avLst/>
            </a:prstGeom>
            <a:ln w="12700">
              <a:solidFill>
                <a:srgbClr val="FF3300"/>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164208" flipV="1">
              <a:off x="8847837" y="2040512"/>
              <a:ext cx="0" cy="546700"/>
            </a:xfrm>
            <a:prstGeom prst="straightConnector1">
              <a:avLst/>
            </a:prstGeom>
            <a:ln w="12700">
              <a:solidFill>
                <a:srgbClr val="00B050"/>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96" name="z-axis of world frame"/>
            <p:cNvCxnSpPr/>
            <p:nvPr/>
          </p:nvCxnSpPr>
          <p:spPr>
            <a:xfrm>
              <a:off x="2173410" y="2590701"/>
              <a:ext cx="548640" cy="0"/>
            </a:xfrm>
            <a:prstGeom prst="line">
              <a:avLst/>
            </a:prstGeom>
            <a:ln w="12700">
              <a:solidFill>
                <a:srgbClr val="1C87FC">
                  <a:alpha val="80000"/>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Oval 8"/>
            <p:cNvSpPr>
              <a:spLocks noChangeAspect="1"/>
            </p:cNvSpPr>
            <p:nvPr/>
          </p:nvSpPr>
          <p:spPr>
            <a:xfrm rot="21104208">
              <a:off x="8805059" y="2559071"/>
              <a:ext cx="68337" cy="68337"/>
            </a:xfrm>
            <a:prstGeom prst="ellipse">
              <a:avLst/>
            </a:prstGeom>
            <a:solidFill>
              <a:schemeClr val="tx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10" name="TextBox 9"/>
                <p:cNvSpPr txBox="1"/>
                <p:nvPr/>
              </p:nvSpPr>
              <p:spPr>
                <a:xfrm>
                  <a:off x="8799809" y="1959672"/>
                  <a:ext cx="388440" cy="3413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00B050"/>
                                </a:solidFill>
                                <a:latin typeface="Cambria Math" panose="02040503050406030204" pitchFamily="18" charset="0"/>
                              </a:rPr>
                            </m:ctrlPr>
                          </m:sSubPr>
                          <m:e>
                            <m:acc>
                              <m:accPr>
                                <m:chr m:val="̂"/>
                                <m:ctrlPr>
                                  <a:rPr lang="en-US" sz="1500" b="0" i="1" smtClean="0">
                                    <a:solidFill>
                                      <a:srgbClr val="00B050"/>
                                    </a:solidFill>
                                    <a:latin typeface="Cambria Math" panose="02040503050406030204" pitchFamily="18" charset="0"/>
                                  </a:rPr>
                                </m:ctrlPr>
                              </m:accPr>
                              <m:e>
                                <m:r>
                                  <a:rPr lang="en-US" sz="1500" b="0" i="1" smtClean="0">
                                    <a:solidFill>
                                      <a:srgbClr val="00B050"/>
                                    </a:solidFill>
                                    <a:latin typeface="Cambria Math" panose="02040503050406030204" pitchFamily="18" charset="0"/>
                                  </a:rPr>
                                  <m:t>𝑖</m:t>
                                </m:r>
                              </m:e>
                            </m:acc>
                          </m:e>
                          <m:sub>
                            <m:r>
                              <a:rPr lang="en-US" sz="1500" b="0" i="1" smtClean="0">
                                <a:solidFill>
                                  <a:srgbClr val="00B050"/>
                                </a:solidFill>
                                <a:latin typeface="Cambria Math" panose="02040503050406030204" pitchFamily="18" charset="0"/>
                              </a:rPr>
                              <m:t>𝑦</m:t>
                            </m:r>
                          </m:sub>
                        </m:sSub>
                      </m:oMath>
                    </m:oMathPara>
                  </a14:m>
                  <a:endParaRPr lang="en-US" sz="1500" dirty="0">
                    <a:solidFill>
                      <a:srgbClr val="00B050"/>
                    </a:solidFill>
                  </a:endParaRPr>
                </a:p>
              </p:txBody>
            </p:sp>
          </mc:Choice>
          <mc:Fallback>
            <p:sp>
              <p:nvSpPr>
                <p:cNvPr id="10" name="TextBox 9"/>
                <p:cNvSpPr txBox="1">
                  <a:spLocks noRot="1" noChangeAspect="1" noMove="1" noResize="1" noEditPoints="1" noAdjustHandles="1" noChangeArrowheads="1" noChangeShapeType="1" noTextEdit="1"/>
                </p:cNvSpPr>
                <p:nvPr/>
              </p:nvSpPr>
              <p:spPr>
                <a:xfrm>
                  <a:off x="8799809" y="1959672"/>
                  <a:ext cx="388440" cy="341312"/>
                </a:xfrm>
                <a:prstGeom prst="rect">
                  <a:avLst/>
                </a:prstGeom>
                <a:blipFill>
                  <a:blip r:embed="rId3"/>
                  <a:stretch>
                    <a:fillRect r="-18750"/>
                  </a:stretch>
                </a:blipFill>
              </p:spPr>
              <p:txBody>
                <a:bodyPr/>
                <a:lstStyle/>
                <a:p>
                  <a:r>
                    <a:rPr lang="en-US">
                      <a:noFill/>
                    </a:rPr>
                    <a:t> </a:t>
                  </a:r>
                </a:p>
              </p:txBody>
            </p:sp>
          </mc:Fallback>
        </mc:AlternateContent>
        <p:grpSp>
          <p:nvGrpSpPr>
            <p:cNvPr id="95" name="Group 94"/>
            <p:cNvGrpSpPr/>
            <p:nvPr/>
          </p:nvGrpSpPr>
          <p:grpSpPr>
            <a:xfrm>
              <a:off x="1414229" y="853365"/>
              <a:ext cx="2615731" cy="3487641"/>
              <a:chOff x="164592" y="3370359"/>
              <a:chExt cx="2615731" cy="3487641"/>
            </a:xfrm>
          </p:grpSpPr>
          <p:grpSp>
            <p:nvGrpSpPr>
              <p:cNvPr id="85" name="Object Plane"/>
              <p:cNvGrpSpPr/>
              <p:nvPr/>
            </p:nvGrpSpPr>
            <p:grpSpPr>
              <a:xfrm>
                <a:off x="164592" y="3370359"/>
                <a:ext cx="2615731" cy="3487641"/>
                <a:chOff x="-28574" y="2671631"/>
                <a:chExt cx="1645920" cy="2194560"/>
              </a:xfrm>
            </p:grpSpPr>
            <p:cxnSp>
              <p:nvCxnSpPr>
                <p:cNvPr id="91" name="Straight Connector 90"/>
                <p:cNvCxnSpPr>
                  <a:cxnSpLocks noChangeAspect="1"/>
                </p:cNvCxnSpPr>
                <p:nvPr/>
              </p:nvCxnSpPr>
              <p:spPr>
                <a:xfrm flipH="1">
                  <a:off x="261935" y="3424235"/>
                  <a:ext cx="1043898" cy="702259"/>
                </a:xfrm>
                <a:prstGeom prst="line">
                  <a:avLst/>
                </a:prstGeom>
                <a:ln w="6985">
                  <a:solidFill>
                    <a:schemeClr val="accent2">
                      <a:lumMod val="60000"/>
                      <a:lumOff val="40000"/>
                      <a:alpha val="86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800100" y="2862275"/>
                  <a:ext cx="0" cy="1810512"/>
                </a:xfrm>
                <a:prstGeom prst="line">
                  <a:avLst/>
                </a:prstGeom>
                <a:ln w="6985">
                  <a:solidFill>
                    <a:schemeClr val="accent2">
                      <a:lumMod val="60000"/>
                      <a:lumOff val="40000"/>
                      <a:alpha val="86000"/>
                    </a:schemeClr>
                  </a:solidFill>
                  <a:prstDash val="dash"/>
                </a:ln>
              </p:spPr>
              <p:style>
                <a:lnRef idx="1">
                  <a:schemeClr val="accent1"/>
                </a:lnRef>
                <a:fillRef idx="0">
                  <a:schemeClr val="accent1"/>
                </a:fillRef>
                <a:effectRef idx="0">
                  <a:schemeClr val="accent1"/>
                </a:effectRef>
                <a:fontRef idx="minor">
                  <a:schemeClr val="tx1"/>
                </a:fontRef>
              </p:style>
            </p:cxnSp>
            <p:sp>
              <p:nvSpPr>
                <p:cNvPr id="93" name="Object Plane"/>
                <p:cNvSpPr>
                  <a:spLocks noChangeAspect="1"/>
                </p:cNvSpPr>
                <p:nvPr/>
              </p:nvSpPr>
              <p:spPr>
                <a:xfrm>
                  <a:off x="-28574" y="2671631"/>
                  <a:ext cx="1645920" cy="2194560"/>
                </a:xfrm>
                <a:prstGeom prst="rect">
                  <a:avLst/>
                </a:prstGeom>
                <a:solidFill>
                  <a:schemeClr val="accent2">
                    <a:lumMod val="40000"/>
                    <a:lumOff val="60000"/>
                    <a:alpha val="52000"/>
                  </a:schemeClr>
                </a:solidFill>
                <a:ln w="6350">
                  <a:solidFill>
                    <a:schemeClr val="accent2">
                      <a:lumMod val="60000"/>
                      <a:lumOff val="40000"/>
                      <a:alpha val="71000"/>
                    </a:schemeClr>
                  </a:solidFill>
                </a:ln>
                <a:scene3d>
                  <a:camera prst="isometricRightUp">
                    <a:rot lat="2100000" lon="7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7" name="normalToObjectPlane"/>
              <p:cNvCxnSpPr>
                <a:endCxn id="88" idx="2"/>
              </p:cNvCxnSpPr>
              <p:nvPr/>
            </p:nvCxnSpPr>
            <p:spPr>
              <a:xfrm>
                <a:off x="1477754" y="3667574"/>
                <a:ext cx="433581" cy="282574"/>
              </a:xfrm>
              <a:prstGeom prst="straightConnector1">
                <a:avLst/>
              </a:prstGeom>
              <a:ln w="12700">
                <a:solidFill>
                  <a:schemeClr val="tx1">
                    <a:lumMod val="95000"/>
                    <a:lumOff val="5000"/>
                  </a:schemeClr>
                </a:solidFill>
                <a:prstDash val="solid"/>
                <a:headEnd type="none" w="med" len="med"/>
                <a:tailEnd type="triangle" w="sm" len="lg"/>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8" name="TextBox NormalToImagePlane"/>
                  <p:cNvSpPr txBox="1"/>
                  <p:nvPr/>
                </p:nvSpPr>
                <p:spPr>
                  <a:xfrm>
                    <a:off x="1661683" y="3580816"/>
                    <a:ext cx="4993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acc>
                                <m:accPr>
                                  <m:chr m:val="̂"/>
                                  <m:ctrlPr>
                                    <a:rPr lang="en-US" b="0" i="1" smtClean="0">
                                      <a:solidFill>
                                        <a:schemeClr val="tx1">
                                          <a:lumMod val="75000"/>
                                          <a:lumOff val="25000"/>
                                        </a:schemeClr>
                                      </a:solidFill>
                                      <a:latin typeface="Cambria Math" panose="02040503050406030204" pitchFamily="18" charset="0"/>
                                    </a:rPr>
                                  </m:ctrlPr>
                                </m:accPr>
                                <m:e>
                                  <m:r>
                                    <a:rPr lang="en-US" b="1" i="1" smtClean="0">
                                      <a:solidFill>
                                        <a:schemeClr val="tx1">
                                          <a:lumMod val="75000"/>
                                          <a:lumOff val="25000"/>
                                        </a:schemeClr>
                                      </a:solidFill>
                                      <a:latin typeface="Cambria Math" panose="02040503050406030204" pitchFamily="18" charset="0"/>
                                    </a:rPr>
                                    <m:t>𝒏</m:t>
                                  </m:r>
                                </m:e>
                              </m:acc>
                            </m:e>
                            <m:sub>
                              <m:r>
                                <a:rPr lang="en-US" b="0" i="1" smtClean="0">
                                  <a:solidFill>
                                    <a:schemeClr val="tx1">
                                      <a:lumMod val="75000"/>
                                      <a:lumOff val="25000"/>
                                    </a:schemeClr>
                                  </a:solidFill>
                                  <a:latin typeface="Cambria Math" panose="02040503050406030204" pitchFamily="18" charset="0"/>
                                </a:rPr>
                                <m:t>𝑜</m:t>
                              </m:r>
                            </m:sub>
                          </m:sSub>
                        </m:oMath>
                      </m:oMathPara>
                    </a14:m>
                    <a:endParaRPr lang="en-US" dirty="0">
                      <a:solidFill>
                        <a:schemeClr val="tx1">
                          <a:lumMod val="75000"/>
                          <a:lumOff val="25000"/>
                        </a:schemeClr>
                      </a:solidFill>
                    </a:endParaRPr>
                  </a:p>
                </p:txBody>
              </p:sp>
            </mc:Choice>
            <mc:Fallback>
              <p:sp>
                <p:nvSpPr>
                  <p:cNvPr id="88" name="TextBox NormalToImagePlane"/>
                  <p:cNvSpPr txBox="1">
                    <a:spLocks noRot="1" noChangeAspect="1" noMove="1" noResize="1" noEditPoints="1" noAdjustHandles="1" noChangeArrowheads="1" noChangeShapeType="1" noTextEdit="1"/>
                  </p:cNvSpPr>
                  <p:nvPr/>
                </p:nvSpPr>
                <p:spPr>
                  <a:xfrm>
                    <a:off x="1661683" y="3580816"/>
                    <a:ext cx="499304" cy="369332"/>
                  </a:xfrm>
                  <a:prstGeom prst="rect">
                    <a:avLst/>
                  </a:prstGeom>
                  <a:blipFill>
                    <a:blip r:embed="rId4"/>
                    <a:stretch>
                      <a:fillRect t="-6557" r="-7317"/>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11" name="TextBox 10"/>
                <p:cNvSpPr txBox="1"/>
                <p:nvPr/>
              </p:nvSpPr>
              <p:spPr>
                <a:xfrm rot="184720">
                  <a:off x="8135562" y="2217235"/>
                  <a:ext cx="384016" cy="323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FF5050"/>
                                </a:solidFill>
                                <a:latin typeface="Cambria Math" panose="02040503050406030204" pitchFamily="18" charset="0"/>
                              </a:rPr>
                            </m:ctrlPr>
                          </m:sSubPr>
                          <m:e>
                            <m:acc>
                              <m:accPr>
                                <m:chr m:val="̂"/>
                                <m:ctrlPr>
                                  <a:rPr lang="en-US" sz="1500" b="0" i="1" smtClean="0">
                                    <a:solidFill>
                                      <a:srgbClr val="FF5050"/>
                                    </a:solidFill>
                                    <a:latin typeface="Cambria Math" panose="02040503050406030204" pitchFamily="18" charset="0"/>
                                  </a:rPr>
                                </m:ctrlPr>
                              </m:accPr>
                              <m:e>
                                <m:r>
                                  <a:rPr lang="en-US" sz="1500" b="0" i="1" smtClean="0">
                                    <a:solidFill>
                                      <a:srgbClr val="FF5050"/>
                                    </a:solidFill>
                                    <a:latin typeface="Cambria Math" panose="02040503050406030204" pitchFamily="18" charset="0"/>
                                  </a:rPr>
                                  <m:t>𝑖</m:t>
                                </m:r>
                              </m:e>
                            </m:acc>
                          </m:e>
                          <m:sub>
                            <m:r>
                              <a:rPr lang="en-US" sz="1500" b="0" i="1" smtClean="0">
                                <a:solidFill>
                                  <a:srgbClr val="FF5050"/>
                                </a:solidFill>
                                <a:latin typeface="Cambria Math" panose="02040503050406030204" pitchFamily="18" charset="0"/>
                              </a:rPr>
                              <m:t>𝑥</m:t>
                            </m:r>
                          </m:sub>
                        </m:sSub>
                      </m:oMath>
                    </m:oMathPara>
                  </a14:m>
                  <a:endParaRPr lang="en-US" sz="1500" dirty="0">
                    <a:solidFill>
                      <a:srgbClr val="1C87FC"/>
                    </a:solidFill>
                  </a:endParaRPr>
                </a:p>
              </p:txBody>
            </p:sp>
          </mc:Choice>
          <mc:Fallback>
            <p:sp>
              <p:nvSpPr>
                <p:cNvPr id="11" name="TextBox 10"/>
                <p:cNvSpPr txBox="1">
                  <a:spLocks noRot="1" noChangeAspect="1" noMove="1" noResize="1" noEditPoints="1" noAdjustHandles="1" noChangeArrowheads="1" noChangeShapeType="1" noTextEdit="1"/>
                </p:cNvSpPr>
                <p:nvPr/>
              </p:nvSpPr>
              <p:spPr>
                <a:xfrm rot="184720">
                  <a:off x="8135562" y="2217235"/>
                  <a:ext cx="384016" cy="323165"/>
                </a:xfrm>
                <a:prstGeom prst="rect">
                  <a:avLst/>
                </a:prstGeom>
                <a:blipFill>
                  <a:blip r:embed="rId5"/>
                  <a:stretch>
                    <a:fillRect r="-16418"/>
                  </a:stretch>
                </a:blipFill>
              </p:spPr>
              <p:txBody>
                <a:bodyPr/>
                <a:lstStyle/>
                <a:p>
                  <a:r>
                    <a:rPr lang="en-US">
                      <a:noFill/>
                    </a:rPr>
                    <a:t> </a:t>
                  </a:r>
                </a:p>
              </p:txBody>
            </p:sp>
          </mc:Fallback>
        </mc:AlternateContent>
        <p:cxnSp>
          <p:nvCxnSpPr>
            <p:cNvPr id="12" name="z-axis of world frame"/>
            <p:cNvCxnSpPr/>
            <p:nvPr/>
          </p:nvCxnSpPr>
          <p:spPr>
            <a:xfrm>
              <a:off x="2729816" y="2591943"/>
              <a:ext cx="3227832" cy="0"/>
            </a:xfrm>
            <a:prstGeom prst="line">
              <a:avLst/>
            </a:prstGeom>
            <a:ln w="12700">
              <a:solidFill>
                <a:srgbClr val="1C87FC">
                  <a:alpha val="80000"/>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Position of Object plane Pivot"/>
            <p:cNvCxnSpPr/>
            <p:nvPr/>
          </p:nvCxnSpPr>
          <p:spPr>
            <a:xfrm flipH="1" flipV="1">
              <a:off x="2730913" y="2651438"/>
              <a:ext cx="0" cy="146304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TextBox NormalToImagePlane"/>
                <p:cNvSpPr txBox="1"/>
                <p:nvPr/>
              </p:nvSpPr>
              <p:spPr>
                <a:xfrm>
                  <a:off x="9323370" y="734442"/>
                  <a:ext cx="461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acc>
                              <m:accPr>
                                <m:chr m:val="̂"/>
                                <m:ctrlPr>
                                  <a:rPr lang="en-US" b="0" i="1" smtClean="0">
                                    <a:solidFill>
                                      <a:schemeClr val="tx1"/>
                                    </a:solidFill>
                                    <a:latin typeface="Cambria Math" panose="02040503050406030204" pitchFamily="18" charset="0"/>
                                  </a:rPr>
                                </m:ctrlPr>
                              </m:accPr>
                              <m:e>
                                <m:r>
                                  <a:rPr lang="en-US" b="1" i="1" smtClean="0">
                                    <a:solidFill>
                                      <a:schemeClr val="tx1"/>
                                    </a:solidFill>
                                    <a:latin typeface="Cambria Math" panose="02040503050406030204" pitchFamily="18" charset="0"/>
                                  </a:rPr>
                                  <m:t>𝒏</m:t>
                                </m:r>
                              </m:e>
                            </m:acc>
                          </m:e>
                          <m:sub>
                            <m:r>
                              <a:rPr lang="en-US" b="0" i="1" smtClean="0">
                                <a:solidFill>
                                  <a:schemeClr val="tx1"/>
                                </a:solidFill>
                                <a:latin typeface="Cambria Math" panose="02040503050406030204" pitchFamily="18" charset="0"/>
                              </a:rPr>
                              <m:t>𝑖</m:t>
                            </m:r>
                          </m:sub>
                        </m:sSub>
                      </m:oMath>
                    </m:oMathPara>
                  </a14:m>
                  <a:endParaRPr lang="en-US" dirty="0">
                    <a:solidFill>
                      <a:schemeClr val="tx1"/>
                    </a:solidFill>
                  </a:endParaRPr>
                </a:p>
              </p:txBody>
            </p:sp>
          </mc:Choice>
          <mc:Fallback>
            <p:sp>
              <p:nvSpPr>
                <p:cNvPr id="13" name="TextBox NormalToImagePlane"/>
                <p:cNvSpPr txBox="1">
                  <a:spLocks noRot="1" noChangeAspect="1" noMove="1" noResize="1" noEditPoints="1" noAdjustHandles="1" noChangeArrowheads="1" noChangeShapeType="1" noTextEdit="1"/>
                </p:cNvSpPr>
                <p:nvPr/>
              </p:nvSpPr>
              <p:spPr>
                <a:xfrm>
                  <a:off x="9323370" y="734442"/>
                  <a:ext cx="461280" cy="369332"/>
                </a:xfrm>
                <a:prstGeom prst="rect">
                  <a:avLst/>
                </a:prstGeom>
                <a:blipFill>
                  <a:blip r:embed="rId6"/>
                  <a:stretch>
                    <a:fillRect t="-6557" r="-7895"/>
                  </a:stretch>
                </a:blipFill>
              </p:spPr>
              <p:txBody>
                <a:bodyPr/>
                <a:lstStyle/>
                <a:p>
                  <a:r>
                    <a:rPr lang="en-US">
                      <a:noFill/>
                    </a:rPr>
                    <a:t> </a:t>
                  </a:r>
                </a:p>
              </p:txBody>
            </p:sp>
          </mc:Fallback>
        </mc:AlternateContent>
        <p:cxnSp>
          <p:nvCxnSpPr>
            <p:cNvPr id="14" name="normalToImagePlane"/>
            <p:cNvCxnSpPr/>
            <p:nvPr/>
          </p:nvCxnSpPr>
          <p:spPr>
            <a:xfrm flipV="1">
              <a:off x="8918029" y="931198"/>
              <a:ext cx="484058" cy="99663"/>
            </a:xfrm>
            <a:prstGeom prst="straightConnector1">
              <a:avLst/>
            </a:prstGeom>
            <a:ln w="12700">
              <a:solidFill>
                <a:schemeClr val="tx1">
                  <a:lumMod val="95000"/>
                  <a:lumOff val="5000"/>
                </a:schemeClr>
              </a:solidFill>
              <a:prstDash val="solid"/>
              <a:headEnd type="none" w="med" len="med"/>
              <a:tailEnd type="triangle" w="sm" len="lg"/>
            </a:ln>
            <a:effectLst/>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noChangeAspect="1"/>
            </p:cNvCxnSpPr>
            <p:nvPr/>
          </p:nvCxnSpPr>
          <p:spPr>
            <a:xfrm rot="420000">
              <a:off x="5039551" y="1791332"/>
              <a:ext cx="280543" cy="1776776"/>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cxnSpLocks noChangeAspect="1"/>
            </p:cNvCxnSpPr>
            <p:nvPr/>
          </p:nvCxnSpPr>
          <p:spPr>
            <a:xfrm rot="420000">
              <a:off x="6638062" y="1519951"/>
              <a:ext cx="280543" cy="1776776"/>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cxnSpLocks noChangeAspect="1"/>
            </p:cNvCxnSpPr>
            <p:nvPr/>
          </p:nvCxnSpPr>
          <p:spPr>
            <a:xfrm rot="420000">
              <a:off x="5940236" y="2591570"/>
              <a:ext cx="129405" cy="820050"/>
            </a:xfrm>
            <a:prstGeom prst="line">
              <a:avLst/>
            </a:prstGeom>
            <a:ln w="6350">
              <a:solidFill>
                <a:schemeClr val="tx1">
                  <a:lumMod val="65000"/>
                  <a:lumOff val="3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2700346" y="2100714"/>
              <a:ext cx="5740356" cy="1142512"/>
            </a:xfrm>
            <a:prstGeom prst="line">
              <a:avLst/>
            </a:prstGeom>
            <a:ln w="15875">
              <a:solidFill>
                <a:srgbClr val="00B0F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Text Box 15"/>
                <p:cNvSpPr txBox="1">
                  <a:spLocks noChangeAspect="1"/>
                </p:cNvSpPr>
                <p:nvPr/>
              </p:nvSpPr>
              <p:spPr>
                <a:xfrm rot="20940000" flipH="1">
                  <a:off x="4807987" y="2748853"/>
                  <a:ext cx="555274" cy="40938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ea typeface="Calibri"/>
                            <a:cs typeface="Times New Roman"/>
                          </a:rPr>
                          <m:t>𝐸</m:t>
                        </m:r>
                      </m:oMath>
                    </m:oMathPara>
                  </a14:m>
                  <a:endParaRPr lang="en-US" i="1" dirty="0">
                    <a:latin typeface="Cambria Math" panose="02040503050406030204" pitchFamily="18" charset="0"/>
                    <a:ea typeface="Calibri"/>
                    <a:cs typeface="Times New Roman"/>
                  </a:endParaRPr>
                </a:p>
              </p:txBody>
            </p:sp>
          </mc:Choice>
          <mc:Fallback>
            <p:sp>
              <p:nvSpPr>
                <p:cNvPr id="19" name="Text Box 15"/>
                <p:cNvSpPr txBox="1">
                  <a:spLocks noRot="1" noChangeAspect="1" noMove="1" noResize="1" noEditPoints="1" noAdjustHandles="1" noChangeArrowheads="1" noChangeShapeType="1" noTextEdit="1"/>
                </p:cNvSpPr>
                <p:nvPr/>
              </p:nvSpPr>
              <p:spPr>
                <a:xfrm rot="20940000" flipH="1">
                  <a:off x="4807987" y="2748853"/>
                  <a:ext cx="555274" cy="409388"/>
                </a:xfrm>
                <a:prstGeom prst="rect">
                  <a:avLst/>
                </a:prstGeom>
                <a:blipFill>
                  <a:blip r:embed="rId7"/>
                  <a:stretch>
                    <a:fillRect/>
                  </a:stretch>
                </a:blipFill>
                <a:ln w="6350">
                  <a:noFill/>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 Box 15"/>
                <p:cNvSpPr txBox="1">
                  <a:spLocks noChangeAspect="1"/>
                </p:cNvSpPr>
                <p:nvPr/>
              </p:nvSpPr>
              <p:spPr>
                <a:xfrm rot="20940000" flipH="1">
                  <a:off x="6565787" y="2056546"/>
                  <a:ext cx="620205" cy="40938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acc>
                          <m:accPr>
                            <m:chr m:val="́"/>
                            <m:ctrlPr>
                              <a:rPr lang="en-US" i="1" dirty="0">
                                <a:latin typeface="Cambria Math" panose="02040503050406030204" pitchFamily="18" charset="0"/>
                                <a:ea typeface="Calibri"/>
                                <a:cs typeface="Times New Roman"/>
                              </a:rPr>
                            </m:ctrlPr>
                          </m:accPr>
                          <m:e>
                            <m:r>
                              <a:rPr lang="en-US" i="1" dirty="0">
                                <a:latin typeface="Cambria Math" panose="02040503050406030204" pitchFamily="18" charset="0"/>
                                <a:ea typeface="Calibri"/>
                                <a:cs typeface="Times New Roman"/>
                              </a:rPr>
                              <m:t>𝐸</m:t>
                            </m:r>
                          </m:e>
                        </m:acc>
                      </m:oMath>
                    </m:oMathPara>
                  </a14:m>
                  <a:endParaRPr lang="en-US" i="1" dirty="0">
                    <a:latin typeface="Cambria Math" panose="02040503050406030204" pitchFamily="18" charset="0"/>
                    <a:ea typeface="Calibri"/>
                    <a:cs typeface="Times New Roman"/>
                  </a:endParaRPr>
                </a:p>
              </p:txBody>
            </p:sp>
          </mc:Choice>
          <mc:Fallback>
            <p:sp>
              <p:nvSpPr>
                <p:cNvPr id="20" name="Text Box 15"/>
                <p:cNvSpPr txBox="1">
                  <a:spLocks noRot="1" noChangeAspect="1" noMove="1" noResize="1" noEditPoints="1" noAdjustHandles="1" noChangeArrowheads="1" noChangeShapeType="1" noTextEdit="1"/>
                </p:cNvSpPr>
                <p:nvPr/>
              </p:nvSpPr>
              <p:spPr>
                <a:xfrm rot="20940000" flipH="1">
                  <a:off x="6565787" y="2056546"/>
                  <a:ext cx="620205" cy="409388"/>
                </a:xfrm>
                <a:prstGeom prst="rect">
                  <a:avLst/>
                </a:prstGeom>
                <a:blipFill>
                  <a:blip r:embed="rId8"/>
                  <a:stretch>
                    <a:fillRect/>
                  </a:stretch>
                </a:blipFill>
                <a:ln w="6350">
                  <a:noFill/>
                </a:ln>
                <a:effectLst/>
              </p:spPr>
              <p:txBody>
                <a:bodyPr/>
                <a:lstStyle/>
                <a:p>
                  <a:r>
                    <a:rPr lang="en-US">
                      <a:noFill/>
                    </a:rPr>
                    <a:t> </a:t>
                  </a:r>
                </a:p>
              </p:txBody>
            </p:sp>
          </mc:Fallback>
        </mc:AlternateContent>
        <p:sp>
          <p:nvSpPr>
            <p:cNvPr id="21" name="Oval 20"/>
            <p:cNvSpPr/>
            <p:nvPr/>
          </p:nvSpPr>
          <p:spPr>
            <a:xfrm rot="21480000">
              <a:off x="6746864" y="2405472"/>
              <a:ext cx="83718" cy="83718"/>
            </a:xfrm>
            <a:prstGeom prst="ellipse">
              <a:avLst/>
            </a:prstGeom>
            <a:solidFill>
              <a:schemeClr val="tx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22" name="TextBox 21"/>
                <p:cNvSpPr txBox="1"/>
                <p:nvPr/>
              </p:nvSpPr>
              <p:spPr>
                <a:xfrm rot="731531">
                  <a:off x="3604689" y="2103529"/>
                  <a:ext cx="3225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F52080"/>
                            </a:solidFill>
                            <a:latin typeface="Cambria Math" panose="02040503050406030204" pitchFamily="18" charset="0"/>
                          </a:rPr>
                          <m:t>𝒍</m:t>
                        </m:r>
                      </m:oMath>
                    </m:oMathPara>
                  </a14:m>
                  <a:endParaRPr lang="en-US" b="1" dirty="0">
                    <a:solidFill>
                      <a:srgbClr val="F52080"/>
                    </a:solidFill>
                  </a:endParaRPr>
                </a:p>
              </p:txBody>
            </p:sp>
          </mc:Choice>
          <mc:Fallback>
            <p:sp>
              <p:nvSpPr>
                <p:cNvPr id="22" name="TextBox 21"/>
                <p:cNvSpPr txBox="1">
                  <a:spLocks noRot="1" noChangeAspect="1" noMove="1" noResize="1" noEditPoints="1" noAdjustHandles="1" noChangeArrowheads="1" noChangeShapeType="1" noTextEdit="1"/>
                </p:cNvSpPr>
                <p:nvPr/>
              </p:nvSpPr>
              <p:spPr>
                <a:xfrm rot="731531">
                  <a:off x="3604689" y="2103529"/>
                  <a:ext cx="322524"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p:cNvSpPr txBox="1"/>
                <p:nvPr/>
              </p:nvSpPr>
              <p:spPr>
                <a:xfrm rot="1366279">
                  <a:off x="7417379" y="2822222"/>
                  <a:ext cx="320922" cy="384785"/>
                </a:xfrm>
                <a:prstGeom prst="rect">
                  <a:avLst/>
                </a:prstGeom>
                <a:noFill/>
              </p:spPr>
              <p:txBody>
                <a:bodyPr wrap="none" rtlCol="0">
                  <a:spAutoFit/>
                </a:bodyPr>
                <a:lstStyle>
                  <a:defPPr>
                    <a:defRPr lang="en-US"/>
                  </a:defPPr>
                  <a:lvl1pPr>
                    <a:defRPr sz="1200" b="0" i="1">
                      <a:solidFill>
                        <a:srgbClr val="C00000"/>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acc>
                          <m:accPr>
                            <m:chr m:val="́"/>
                            <m:ctrlPr>
                              <a:rPr lang="en-US" sz="1800" b="1" i="1" smtClean="0">
                                <a:solidFill>
                                  <a:srgbClr val="F52080"/>
                                </a:solidFill>
                              </a:rPr>
                            </m:ctrlPr>
                          </m:accPr>
                          <m:e>
                            <m:r>
                              <a:rPr lang="en-US" sz="1800" b="1" i="1" smtClean="0">
                                <a:solidFill>
                                  <a:srgbClr val="F52080"/>
                                </a:solidFill>
                              </a:rPr>
                              <m:t>𝒍</m:t>
                            </m:r>
                          </m:e>
                        </m:acc>
                      </m:oMath>
                    </m:oMathPara>
                  </a14:m>
                  <a:endParaRPr lang="en-US" sz="1800" dirty="0"/>
                </a:p>
              </p:txBody>
            </p:sp>
          </mc:Choice>
          <mc:Fallback>
            <p:sp>
              <p:nvSpPr>
                <p:cNvPr id="23" name="TextBox 22"/>
                <p:cNvSpPr txBox="1">
                  <a:spLocks noRot="1" noChangeAspect="1" noMove="1" noResize="1" noEditPoints="1" noAdjustHandles="1" noChangeArrowheads="1" noChangeShapeType="1" noTextEdit="1"/>
                </p:cNvSpPr>
                <p:nvPr/>
              </p:nvSpPr>
              <p:spPr>
                <a:xfrm rot="1366279">
                  <a:off x="7417379" y="2822222"/>
                  <a:ext cx="320922" cy="384785"/>
                </a:xfrm>
                <a:prstGeom prst="rect">
                  <a:avLst/>
                </a:prstGeom>
                <a:blipFill>
                  <a:blip r:embed="rId10"/>
                  <a:stretch>
                    <a:fillRect r="-5405"/>
                  </a:stretch>
                </a:blipFill>
              </p:spPr>
              <p:txBody>
                <a:bodyPr/>
                <a:lstStyle/>
                <a:p>
                  <a:r>
                    <a:rPr lang="en-US">
                      <a:noFill/>
                    </a:rPr>
                    <a:t> </a:t>
                  </a:r>
                </a:p>
              </p:txBody>
            </p:sp>
          </mc:Fallback>
        </mc:AlternateContent>
        <p:sp>
          <p:nvSpPr>
            <p:cNvPr id="24" name="Oval 23"/>
            <p:cNvSpPr>
              <a:spLocks noChangeAspect="1"/>
            </p:cNvSpPr>
            <p:nvPr/>
          </p:nvSpPr>
          <p:spPr>
            <a:xfrm rot="21480000">
              <a:off x="2347059" y="2104409"/>
              <a:ext cx="83718" cy="8371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a:spLocks noChangeAspect="1"/>
            </p:cNvSpPr>
            <p:nvPr/>
          </p:nvSpPr>
          <p:spPr>
            <a:xfrm rot="21480000">
              <a:off x="8520205" y="3187768"/>
              <a:ext cx="83718" cy="8371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 name="Group 25"/>
            <p:cNvGrpSpPr/>
            <p:nvPr/>
          </p:nvGrpSpPr>
          <p:grpSpPr>
            <a:xfrm rot="21480000">
              <a:off x="5145070" y="2718059"/>
              <a:ext cx="89465" cy="88006"/>
              <a:chOff x="2398645" y="3863270"/>
              <a:chExt cx="59855" cy="58879"/>
            </a:xfrm>
          </p:grpSpPr>
          <p:sp>
            <p:nvSpPr>
              <p:cNvPr id="79" name="Oval 78"/>
              <p:cNvSpPr/>
              <p:nvPr/>
            </p:nvSpPr>
            <p:spPr>
              <a:xfrm>
                <a:off x="2402490" y="3866139"/>
                <a:ext cx="56010" cy="56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p:cNvSpPr/>
              <p:nvPr/>
            </p:nvSpPr>
            <p:spPr>
              <a:xfrm flipH="1">
                <a:off x="2398645" y="3863270"/>
                <a:ext cx="56009" cy="56010"/>
              </a:xfrm>
              <a:prstGeom prst="ellipse">
                <a:avLst/>
              </a:prstGeom>
              <a:solidFill>
                <a:srgbClr val="CC0000">
                  <a:alpha val="0"/>
                </a:srgbClr>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7" name="Straight Connector 26"/>
            <p:cNvCxnSpPr/>
            <p:nvPr/>
          </p:nvCxnSpPr>
          <p:spPr>
            <a:xfrm>
              <a:off x="2388381" y="2145376"/>
              <a:ext cx="2800462" cy="612930"/>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28" name="Isosceles Triangle 27"/>
            <p:cNvSpPr>
              <a:spLocks noChangeAspect="1"/>
            </p:cNvSpPr>
            <p:nvPr/>
          </p:nvSpPr>
          <p:spPr>
            <a:xfrm rot="6204907">
              <a:off x="3664189" y="2381471"/>
              <a:ext cx="109341" cy="113941"/>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p:cNvCxnSpPr/>
            <p:nvPr/>
          </p:nvCxnSpPr>
          <p:spPr>
            <a:xfrm>
              <a:off x="6783760" y="2448015"/>
              <a:ext cx="1779917" cy="782929"/>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30" name="Isosceles Triangle 29"/>
            <p:cNvSpPr>
              <a:spLocks noChangeAspect="1"/>
            </p:cNvSpPr>
            <p:nvPr/>
          </p:nvSpPr>
          <p:spPr>
            <a:xfrm rot="6990279">
              <a:off x="7644270" y="2791864"/>
              <a:ext cx="109341" cy="1093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p:cNvSpPr txBox="1"/>
            <p:nvPr/>
          </p:nvSpPr>
          <p:spPr>
            <a:xfrm rot="20957016">
              <a:off x="2791295" y="2818931"/>
              <a:ext cx="1231427" cy="353943"/>
            </a:xfrm>
            <a:prstGeom prst="rect">
              <a:avLst/>
            </a:prstGeom>
            <a:noFill/>
          </p:spPr>
          <p:txBody>
            <a:bodyPr wrap="none" rtlCol="0">
              <a:spAutoFit/>
            </a:bodyPr>
            <a:lstStyle>
              <a:defPPr>
                <a:defRPr lang="en-US"/>
              </a:defPPr>
              <a:lvl1pPr>
                <a:defRPr sz="1300" i="1">
                  <a:solidFill>
                    <a:schemeClr val="tx1">
                      <a:lumMod val="65000"/>
                      <a:lumOff val="35000"/>
                    </a:schemeClr>
                  </a:solidFill>
                </a:defRPr>
              </a:lvl1pPr>
            </a:lstStyle>
            <a:p>
              <a:r>
                <a:rPr lang="en-US" sz="1700" i="0">
                  <a:latin typeface="Times New Roman" panose="02020603050405020304" pitchFamily="18" charset="0"/>
                  <a:cs typeface="Times New Roman" panose="02020603050405020304" pitchFamily="18" charset="0"/>
                </a:rPr>
                <a:t>Optical axis</a:t>
              </a:r>
              <a:endParaRPr lang="en-US" sz="1700" i="0" dirty="0">
                <a:latin typeface="Times New Roman" panose="02020603050405020304" pitchFamily="18" charset="0"/>
                <a:cs typeface="Times New Roman" panose="02020603050405020304" pitchFamily="18" charset="0"/>
              </a:endParaRPr>
            </a:p>
          </p:txBody>
        </p:sp>
        <p:grpSp>
          <p:nvGrpSpPr>
            <p:cNvPr id="32" name="Group 31"/>
            <p:cNvGrpSpPr/>
            <p:nvPr/>
          </p:nvGrpSpPr>
          <p:grpSpPr>
            <a:xfrm rot="21360000">
              <a:off x="5197925" y="3256576"/>
              <a:ext cx="1615244" cy="194990"/>
              <a:chOff x="3092222" y="1899046"/>
              <a:chExt cx="822960" cy="130455"/>
            </a:xfrm>
          </p:grpSpPr>
          <p:cxnSp>
            <p:nvCxnSpPr>
              <p:cNvPr id="77" name="Straight Arrow Connector 76"/>
              <p:cNvCxnSpPr>
                <a:cxnSpLocks noChangeAspect="1"/>
              </p:cNvCxnSpPr>
              <p:nvPr/>
            </p:nvCxnSpPr>
            <p:spPr>
              <a:xfrm flipV="1">
                <a:off x="3092222" y="1899046"/>
                <a:ext cx="822960" cy="130455"/>
              </a:xfrm>
              <a:prstGeom prst="straightConnector1">
                <a:avLst/>
              </a:prstGeom>
              <a:ln w="12700">
                <a:solidFill>
                  <a:schemeClr val="tx1">
                    <a:lumMod val="65000"/>
                    <a:lumOff val="35000"/>
                  </a:schemeClr>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cxnSpLocks noChangeAspect="1"/>
              </p:cNvCxnSpPr>
              <p:nvPr/>
            </p:nvCxnSpPr>
            <p:spPr>
              <a:xfrm rot="660000">
                <a:off x="3502254" y="1907715"/>
                <a:ext cx="18242" cy="115535"/>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33" name="TextBox 32"/>
                <p:cNvSpPr txBox="1"/>
                <p:nvPr/>
              </p:nvSpPr>
              <p:spPr>
                <a:xfrm rot="20940000">
                  <a:off x="5455804" y="3365305"/>
                  <a:ext cx="47500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dk1"/>
                                </a:solidFill>
                                <a:latin typeface="Cambria Math" panose="02040503050406030204" pitchFamily="18" charset="0"/>
                                <a:ea typeface="Calibri"/>
                                <a:cs typeface="Times New Roman"/>
                              </a:rPr>
                            </m:ctrlPr>
                          </m:sSubPr>
                          <m:e>
                            <m:r>
                              <a:rPr lang="en-US" i="1">
                                <a:solidFill>
                                  <a:schemeClr val="dk1"/>
                                </a:solidFill>
                                <a:latin typeface="Cambria Math" panose="02040503050406030204" pitchFamily="18" charset="0"/>
                                <a:ea typeface="Calibri"/>
                                <a:cs typeface="Times New Roman"/>
                              </a:rPr>
                              <m:t>𝑑</m:t>
                            </m:r>
                          </m:e>
                          <m:sub>
                            <m:r>
                              <a:rPr lang="en-US" i="1">
                                <a:solidFill>
                                  <a:schemeClr val="dk1"/>
                                </a:solidFill>
                                <a:latin typeface="Cambria Math" panose="02040503050406030204" pitchFamily="18" charset="0"/>
                                <a:ea typeface="Calibri"/>
                                <a:cs typeface="Times New Roman"/>
                              </a:rPr>
                              <m:t>𝑒</m:t>
                            </m:r>
                          </m:sub>
                        </m:sSub>
                      </m:oMath>
                    </m:oMathPara>
                  </a14:m>
                  <a:endParaRPr lang="en-US" i="1" dirty="0">
                    <a:solidFill>
                      <a:schemeClr val="dk1"/>
                    </a:solidFill>
                    <a:latin typeface="Cambria Math" panose="02040503050406030204" pitchFamily="18" charset="0"/>
                    <a:ea typeface="Calibri"/>
                    <a:cs typeface="Times New Roman"/>
                  </a:endParaRPr>
                </a:p>
              </p:txBody>
            </p:sp>
          </mc:Choice>
          <mc:Fallback>
            <p:sp>
              <p:nvSpPr>
                <p:cNvPr id="33" name="TextBox 32"/>
                <p:cNvSpPr txBox="1">
                  <a:spLocks noRot="1" noChangeAspect="1" noMove="1" noResize="1" noEditPoints="1" noAdjustHandles="1" noChangeArrowheads="1" noChangeShapeType="1" noTextEdit="1"/>
                </p:cNvSpPr>
                <p:nvPr/>
              </p:nvSpPr>
              <p:spPr>
                <a:xfrm rot="20940000">
                  <a:off x="5455804" y="3365305"/>
                  <a:ext cx="475002"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TextBox 33"/>
                <p:cNvSpPr txBox="1"/>
                <p:nvPr/>
              </p:nvSpPr>
              <p:spPr>
                <a:xfrm rot="20940000">
                  <a:off x="6246744" y="3215766"/>
                  <a:ext cx="475002" cy="3845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a:solidFill>
                                  <a:schemeClr val="dk1"/>
                                </a:solidFill>
                                <a:latin typeface="Cambria Math" panose="02040503050406030204" pitchFamily="18" charset="0"/>
                                <a:ea typeface="Calibri"/>
                                <a:cs typeface="Times New Roman"/>
                              </a:rPr>
                            </m:ctrlPr>
                          </m:sSubSupPr>
                          <m:e>
                            <m:acc>
                              <m:accPr>
                                <m:chr m:val="́"/>
                                <m:ctrlPr>
                                  <a:rPr lang="en-US" i="1">
                                    <a:solidFill>
                                      <a:schemeClr val="dk1"/>
                                    </a:solidFill>
                                    <a:latin typeface="Cambria Math" panose="02040503050406030204" pitchFamily="18" charset="0"/>
                                    <a:ea typeface="Calibri"/>
                                    <a:cs typeface="Times New Roman"/>
                                  </a:rPr>
                                </m:ctrlPr>
                              </m:accPr>
                              <m:e>
                                <m:r>
                                  <a:rPr lang="en-US" i="1">
                                    <a:solidFill>
                                      <a:schemeClr val="dk1"/>
                                    </a:solidFill>
                                    <a:latin typeface="Cambria Math" panose="02040503050406030204" pitchFamily="18" charset="0"/>
                                    <a:ea typeface="Calibri"/>
                                    <a:cs typeface="Times New Roman"/>
                                  </a:rPr>
                                  <m:t>𝑑</m:t>
                                </m:r>
                              </m:e>
                            </m:acc>
                          </m:e>
                          <m:sub>
                            <m:r>
                              <a:rPr lang="en-US" i="1">
                                <a:solidFill>
                                  <a:schemeClr val="dk1"/>
                                </a:solidFill>
                                <a:latin typeface="Cambria Math" panose="02040503050406030204" pitchFamily="18" charset="0"/>
                                <a:ea typeface="Calibri"/>
                                <a:cs typeface="Times New Roman"/>
                              </a:rPr>
                              <m:t>𝑒</m:t>
                            </m:r>
                          </m:sub>
                          <m:sup>
                            <m:r>
                              <a:rPr lang="en-US" i="1">
                                <a:solidFill>
                                  <a:schemeClr val="dk1"/>
                                </a:solidFill>
                                <a:latin typeface="Cambria Math" panose="02040503050406030204" pitchFamily="18" charset="0"/>
                                <a:ea typeface="Calibri"/>
                                <a:cs typeface="Times New Roman"/>
                              </a:rPr>
                              <m:t> </m:t>
                            </m:r>
                          </m:sup>
                        </m:sSubSup>
                      </m:oMath>
                    </m:oMathPara>
                  </a14:m>
                  <a:endParaRPr lang="en-US" i="1" dirty="0">
                    <a:solidFill>
                      <a:schemeClr val="dk1"/>
                    </a:solidFill>
                    <a:latin typeface="Cambria Math" panose="02040503050406030204" pitchFamily="18" charset="0"/>
                    <a:ea typeface="Calibri"/>
                    <a:cs typeface="Times New Roman"/>
                  </a:endParaRPr>
                </a:p>
              </p:txBody>
            </p:sp>
          </mc:Choice>
          <mc:Fallback>
            <p:sp>
              <p:nvSpPr>
                <p:cNvPr id="34" name="TextBox 33"/>
                <p:cNvSpPr txBox="1">
                  <a:spLocks noRot="1" noChangeAspect="1" noMove="1" noResize="1" noEditPoints="1" noAdjustHandles="1" noChangeArrowheads="1" noChangeShapeType="1" noTextEdit="1"/>
                </p:cNvSpPr>
                <p:nvPr/>
              </p:nvSpPr>
              <p:spPr>
                <a:xfrm rot="20940000">
                  <a:off x="6246744" y="3215766"/>
                  <a:ext cx="475002" cy="384592"/>
                </a:xfrm>
                <a:prstGeom prst="rect">
                  <a:avLst/>
                </a:prstGeom>
                <a:blipFill>
                  <a:blip r:embed="rId12"/>
                  <a:stretch>
                    <a:fillRect t="-512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Box - z_o prime"/>
                <p:cNvSpPr txBox="1"/>
                <p:nvPr/>
              </p:nvSpPr>
              <p:spPr>
                <a:xfrm>
                  <a:off x="7176429" y="3572410"/>
                  <a:ext cx="4567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𝑧</m:t>
                                </m:r>
                              </m:e>
                            </m:acc>
                          </m:e>
                          <m:sub>
                            <m:r>
                              <a:rPr lang="en-US" b="0" i="1" smtClean="0">
                                <a:latin typeface="Cambria Math" panose="02040503050406030204" pitchFamily="18" charset="0"/>
                              </a:rPr>
                              <m:t>𝑜</m:t>
                            </m:r>
                          </m:sub>
                          <m:sup>
                            <m:r>
                              <a:rPr lang="en-US" b="0" i="1" smtClean="0">
                                <a:latin typeface="Cambria Math" panose="02040503050406030204" pitchFamily="18" charset="0"/>
                              </a:rPr>
                              <m:t> </m:t>
                            </m:r>
                          </m:sup>
                        </m:sSubSup>
                      </m:oMath>
                    </m:oMathPara>
                  </a14:m>
                  <a:endParaRPr lang="en-US" dirty="0"/>
                </a:p>
              </p:txBody>
            </p:sp>
          </mc:Choice>
          <mc:Fallback>
            <p:sp>
              <p:nvSpPr>
                <p:cNvPr id="35" name="TextBox - z_o prime"/>
                <p:cNvSpPr txBox="1">
                  <a:spLocks noRot="1" noChangeAspect="1" noMove="1" noResize="1" noEditPoints="1" noAdjustHandles="1" noChangeArrowheads="1" noChangeShapeType="1" noTextEdit="1"/>
                </p:cNvSpPr>
                <p:nvPr/>
              </p:nvSpPr>
              <p:spPr>
                <a:xfrm>
                  <a:off x="7176429" y="3572410"/>
                  <a:ext cx="456792" cy="369332"/>
                </a:xfrm>
                <a:prstGeom prst="rect">
                  <a:avLst/>
                </a:prstGeom>
                <a:blipFill>
                  <a:blip r:embed="rId13"/>
                  <a:stretch>
                    <a:fillRect t="-6667" r="-10667"/>
                  </a:stretch>
                </a:blipFill>
              </p:spPr>
              <p:txBody>
                <a:bodyPr/>
                <a:lstStyle/>
                <a:p>
                  <a:r>
                    <a:rPr lang="en-US">
                      <a:noFill/>
                    </a:rPr>
                    <a:t> </a:t>
                  </a:r>
                </a:p>
              </p:txBody>
            </p:sp>
          </mc:Fallback>
        </mc:AlternateContent>
        <p:cxnSp>
          <p:nvCxnSpPr>
            <p:cNvPr id="36" name="z-axis of world frame"/>
            <p:cNvCxnSpPr/>
            <p:nvPr/>
          </p:nvCxnSpPr>
          <p:spPr>
            <a:xfrm>
              <a:off x="6051045" y="2588384"/>
              <a:ext cx="2774505" cy="0"/>
            </a:xfrm>
            <a:prstGeom prst="line">
              <a:avLst/>
            </a:prstGeom>
            <a:ln w="12700">
              <a:solidFill>
                <a:srgbClr val="1C87FC">
                  <a:alpha val="80000"/>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flipV="1">
              <a:off x="5993205" y="2547696"/>
              <a:ext cx="0" cy="1445097"/>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Arc 37"/>
            <p:cNvSpPr/>
            <p:nvPr/>
          </p:nvSpPr>
          <p:spPr>
            <a:xfrm>
              <a:off x="3845774" y="1827889"/>
              <a:ext cx="1264245" cy="1264244"/>
            </a:xfrm>
            <a:prstGeom prst="arc">
              <a:avLst>
                <a:gd name="adj1" fmla="val 7507062"/>
                <a:gd name="adj2" fmla="val 10348981"/>
              </a:avLst>
            </a:prstGeom>
            <a:ln w="9525">
              <a:solidFill>
                <a:schemeClr val="tx1">
                  <a:lumMod val="95000"/>
                  <a:lumOff val="5000"/>
                </a:schemeClr>
              </a:solidFill>
              <a:headEnd type="arrow" w="sm" len="sm"/>
              <a:tailEnd type="none" w="med" len="sm"/>
            </a:ln>
            <a:scene3d>
              <a:camera prst="perspectiveRelaxedModerately"/>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39" name="arrow - z_o prime"/>
            <p:cNvGrpSpPr/>
            <p:nvPr/>
          </p:nvGrpSpPr>
          <p:grpSpPr>
            <a:xfrm>
              <a:off x="5995377" y="3862068"/>
              <a:ext cx="2831735" cy="172690"/>
              <a:chOff x="2605298" y="1651989"/>
              <a:chExt cx="1894521" cy="115535"/>
            </a:xfrm>
          </p:grpSpPr>
          <p:cxnSp>
            <p:nvCxnSpPr>
              <p:cNvPr id="75" name="Straight Connector 74"/>
              <p:cNvCxnSpPr>
                <a:cxnSpLocks/>
              </p:cNvCxnSpPr>
              <p:nvPr/>
            </p:nvCxnSpPr>
            <p:spPr>
              <a:xfrm flipH="1">
                <a:off x="2605298" y="1651989"/>
                <a:ext cx="0" cy="115535"/>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V="1">
                <a:off x="2607011" y="1709756"/>
                <a:ext cx="1892808" cy="0"/>
              </a:xfrm>
              <a:prstGeom prst="straightConnector1">
                <a:avLst/>
              </a:prstGeom>
              <a:ln w="12700">
                <a:solidFill>
                  <a:schemeClr val="tx1">
                    <a:lumMod val="65000"/>
                    <a:lumOff val="35000"/>
                  </a:schemeClr>
                </a:solidFill>
                <a:headEnd type="none" w="med" len="med"/>
                <a:tailEnd type="arrow" w="sm" len="sm"/>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41" name="Rectangle 40"/>
                <p:cNvSpPr/>
                <p:nvPr/>
              </p:nvSpPr>
              <p:spPr>
                <a:xfrm>
                  <a:off x="2018315" y="1922311"/>
                  <a:ext cx="329633" cy="3576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1900" b="1">
                            <a:solidFill>
                              <a:srgbClr val="3A9AFF"/>
                            </a:solidFill>
                            <a:latin typeface="Cambria Math" panose="02040503050406030204" pitchFamily="18" charset="0"/>
                          </a:rPr>
                          <m:t>x</m:t>
                        </m:r>
                      </m:oMath>
                    </m:oMathPara>
                  </a14:m>
                  <a:endParaRPr lang="en-US" sz="1900" dirty="0"/>
                </a:p>
              </p:txBody>
            </p:sp>
          </mc:Choice>
          <mc:Fallback xmlns="">
            <p:sp>
              <p:nvSpPr>
                <p:cNvPr id="41" name="Rectangle 40"/>
                <p:cNvSpPr>
                  <a:spLocks noRot="1" noChangeAspect="1" noMove="1" noResize="1" noEditPoints="1" noAdjustHandles="1" noChangeArrowheads="1" noChangeShapeType="1" noTextEdit="1"/>
                </p:cNvSpPr>
                <p:nvPr/>
              </p:nvSpPr>
              <p:spPr>
                <a:xfrm>
                  <a:off x="2018315" y="1922311"/>
                  <a:ext cx="329633" cy="357650"/>
                </a:xfrm>
                <a:prstGeom prst="rect">
                  <a:avLst/>
                </a:prstGeom>
                <a:blipFill>
                  <a:blip r:embed="rId14"/>
                  <a:stretch>
                    <a:fillRect/>
                  </a:stretch>
                </a:blipFill>
              </p:spPr>
              <p:txBody>
                <a:bodyPr/>
                <a:lstStyle/>
                <a:p>
                  <a:r>
                    <a:rPr lang="en-US">
                      <a:noFill/>
                    </a:rPr>
                    <a:t> </a:t>
                  </a:r>
                </a:p>
              </p:txBody>
            </p:sp>
          </mc:Fallback>
        </mc:AlternateContent>
        <p:grpSp>
          <p:nvGrpSpPr>
            <p:cNvPr id="42" name="Group 41"/>
            <p:cNvGrpSpPr/>
            <p:nvPr/>
          </p:nvGrpSpPr>
          <p:grpSpPr>
            <a:xfrm>
              <a:off x="5657964" y="1898190"/>
              <a:ext cx="1074238" cy="979773"/>
              <a:chOff x="7858051" y="931301"/>
              <a:chExt cx="722393" cy="658869"/>
            </a:xfrm>
          </p:grpSpPr>
          <p:grpSp>
            <p:nvGrpSpPr>
              <p:cNvPr id="69" name="Group 68"/>
              <p:cNvGrpSpPr/>
              <p:nvPr/>
            </p:nvGrpSpPr>
            <p:grpSpPr>
              <a:xfrm>
                <a:off x="7858051" y="931301"/>
                <a:ext cx="722393" cy="658869"/>
                <a:chOff x="2964108" y="2367376"/>
                <a:chExt cx="722393" cy="658869"/>
              </a:xfrm>
            </p:grpSpPr>
            <p:cxnSp>
              <p:nvCxnSpPr>
                <p:cNvPr id="71" name="Straight Arrow Connector 70"/>
                <p:cNvCxnSpPr/>
                <p:nvPr/>
              </p:nvCxnSpPr>
              <p:spPr>
                <a:xfrm flipV="1">
                  <a:off x="3190593" y="2469213"/>
                  <a:ext cx="0" cy="365760"/>
                </a:xfrm>
                <a:prstGeom prst="straightConnector1">
                  <a:avLst/>
                </a:prstGeom>
                <a:ln w="12700">
                  <a:solidFill>
                    <a:srgbClr val="00B050"/>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3191740" y="2831612"/>
                  <a:ext cx="365760" cy="0"/>
                </a:xfrm>
                <a:prstGeom prst="line">
                  <a:avLst/>
                </a:prstGeom>
                <a:ln w="12700">
                  <a:solidFill>
                    <a:srgbClr val="1C87FC"/>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3" name="TextBox 72"/>
                    <p:cNvSpPr txBox="1"/>
                    <p:nvPr/>
                  </p:nvSpPr>
                  <p:spPr>
                    <a:xfrm>
                      <a:off x="3420027" y="2808926"/>
                      <a:ext cx="266474" cy="2173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1C87FC"/>
                                    </a:solidFill>
                                    <a:latin typeface="Cambria Math" panose="02040503050406030204" pitchFamily="18" charset="0"/>
                                  </a:rPr>
                                </m:ctrlPr>
                              </m:sSubPr>
                              <m:e>
                                <m:acc>
                                  <m:accPr>
                                    <m:chr m:val="̂"/>
                                    <m:ctrlPr>
                                      <a:rPr lang="en-US" sz="1500" b="0" i="1" smtClean="0">
                                        <a:solidFill>
                                          <a:srgbClr val="1C87FC"/>
                                        </a:solidFill>
                                        <a:latin typeface="Cambria Math" panose="02040503050406030204" pitchFamily="18" charset="0"/>
                                      </a:rPr>
                                    </m:ctrlPr>
                                  </m:accPr>
                                  <m:e>
                                    <m:r>
                                      <a:rPr lang="en-US" sz="1500" b="0" i="1" smtClean="0">
                                        <a:solidFill>
                                          <a:srgbClr val="1C87FC"/>
                                        </a:solidFill>
                                        <a:latin typeface="Cambria Math" panose="02040503050406030204" pitchFamily="18" charset="0"/>
                                      </a:rPr>
                                      <m:t>𝑐</m:t>
                                    </m:r>
                                  </m:e>
                                </m:acc>
                              </m:e>
                              <m:sub>
                                <m:r>
                                  <a:rPr lang="en-US" sz="1500" b="0" i="1" smtClean="0">
                                    <a:solidFill>
                                      <a:srgbClr val="1C87FC"/>
                                    </a:solidFill>
                                    <a:latin typeface="Cambria Math" panose="02040503050406030204" pitchFamily="18" charset="0"/>
                                  </a:rPr>
                                  <m:t>𝑧</m:t>
                                </m:r>
                              </m:sub>
                            </m:sSub>
                          </m:oMath>
                        </m:oMathPara>
                      </a14:m>
                      <a:endParaRPr lang="en-US" sz="1500" dirty="0">
                        <a:solidFill>
                          <a:srgbClr val="1C87FC"/>
                        </a:solidFill>
                      </a:endParaRPr>
                    </a:p>
                  </p:txBody>
                </p:sp>
              </mc:Choice>
              <mc:Fallback>
                <p:sp>
                  <p:nvSpPr>
                    <p:cNvPr id="73" name="TextBox 72"/>
                    <p:cNvSpPr txBox="1">
                      <a:spLocks noRot="1" noChangeAspect="1" noMove="1" noResize="1" noEditPoints="1" noAdjustHandles="1" noChangeArrowheads="1" noChangeShapeType="1" noTextEdit="1"/>
                    </p:cNvSpPr>
                    <p:nvPr/>
                  </p:nvSpPr>
                  <p:spPr>
                    <a:xfrm>
                      <a:off x="3420027" y="2808926"/>
                      <a:ext cx="266474" cy="217319"/>
                    </a:xfrm>
                    <a:prstGeom prst="rect">
                      <a:avLst/>
                    </a:prstGeom>
                    <a:blipFill>
                      <a:blip r:embed="rId15"/>
                      <a:stretch>
                        <a:fillRect t="-1887" r="-230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4" name="TextBox 73"/>
                    <p:cNvSpPr txBox="1"/>
                    <p:nvPr/>
                  </p:nvSpPr>
                  <p:spPr>
                    <a:xfrm>
                      <a:off x="2964108" y="2367376"/>
                      <a:ext cx="276392" cy="2295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00B050"/>
                                    </a:solidFill>
                                    <a:latin typeface="Cambria Math" panose="02040503050406030204" pitchFamily="18" charset="0"/>
                                  </a:rPr>
                                </m:ctrlPr>
                              </m:sSubPr>
                              <m:e>
                                <m:acc>
                                  <m:accPr>
                                    <m:chr m:val="̂"/>
                                    <m:ctrlPr>
                                      <a:rPr lang="en-US" sz="1500" b="0" i="1" smtClean="0">
                                        <a:solidFill>
                                          <a:srgbClr val="00B050"/>
                                        </a:solidFill>
                                        <a:latin typeface="Cambria Math" panose="02040503050406030204" pitchFamily="18" charset="0"/>
                                      </a:rPr>
                                    </m:ctrlPr>
                                  </m:accPr>
                                  <m:e>
                                    <m:r>
                                      <a:rPr lang="en-US" sz="1500" b="0" i="1" smtClean="0">
                                        <a:solidFill>
                                          <a:srgbClr val="00B050"/>
                                        </a:solidFill>
                                        <a:latin typeface="Cambria Math" panose="02040503050406030204" pitchFamily="18" charset="0"/>
                                      </a:rPr>
                                      <m:t>𝑐</m:t>
                                    </m:r>
                                  </m:e>
                                </m:acc>
                              </m:e>
                              <m:sub>
                                <m:r>
                                  <a:rPr lang="en-US" sz="1500" b="0" i="1" smtClean="0">
                                    <a:solidFill>
                                      <a:srgbClr val="00B050"/>
                                    </a:solidFill>
                                    <a:latin typeface="Cambria Math" panose="02040503050406030204" pitchFamily="18" charset="0"/>
                                  </a:rPr>
                                  <m:t>𝑦</m:t>
                                </m:r>
                              </m:sub>
                            </m:sSub>
                          </m:oMath>
                        </m:oMathPara>
                      </a14:m>
                      <a:endParaRPr lang="en-US" sz="1500" dirty="0">
                        <a:solidFill>
                          <a:srgbClr val="00B050"/>
                        </a:solidFill>
                      </a:endParaRPr>
                    </a:p>
                  </p:txBody>
                </p:sp>
              </mc:Choice>
              <mc:Fallback>
                <p:sp>
                  <p:nvSpPr>
                    <p:cNvPr id="74" name="TextBox 73"/>
                    <p:cNvSpPr txBox="1">
                      <a:spLocks noRot="1" noChangeAspect="1" noMove="1" noResize="1" noEditPoints="1" noAdjustHandles="1" noChangeArrowheads="1" noChangeShapeType="1" noTextEdit="1"/>
                    </p:cNvSpPr>
                    <p:nvPr/>
                  </p:nvSpPr>
                  <p:spPr>
                    <a:xfrm>
                      <a:off x="2964108" y="2367376"/>
                      <a:ext cx="276392" cy="229522"/>
                    </a:xfrm>
                    <a:prstGeom prst="rect">
                      <a:avLst/>
                    </a:prstGeom>
                    <a:blipFill>
                      <a:blip r:embed="rId16"/>
                      <a:stretch>
                        <a:fillRect r="-20896"/>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0" name="TextBox 69" hidden="1"/>
                  <p:cNvSpPr txBox="1"/>
                  <p:nvPr/>
                </p:nvSpPr>
                <p:spPr>
                  <a:xfrm>
                    <a:off x="8060686" y="1187609"/>
                    <a:ext cx="244475" cy="1924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i="1" smtClean="0">
                                  <a:latin typeface="Cambria Math" panose="02040503050406030204" pitchFamily="18" charset="0"/>
                                </a:rPr>
                              </m:ctrlPr>
                            </m:dPr>
                            <m:e>
                              <m:r>
                                <a:rPr lang="en-US" sz="1400" b="0" i="1" smtClean="0">
                                  <a:latin typeface="Cambria Math" panose="02040503050406030204" pitchFamily="18" charset="0"/>
                                </a:rPr>
                                <m:t>𝐶</m:t>
                              </m:r>
                            </m:e>
                          </m:d>
                        </m:oMath>
                      </m:oMathPara>
                    </a14:m>
                    <a:endParaRPr lang="en-US" sz="1400" dirty="0"/>
                  </a:p>
                </p:txBody>
              </p:sp>
            </mc:Choice>
            <mc:Fallback xmlns="">
              <p:sp>
                <p:nvSpPr>
                  <p:cNvPr id="310" name="TextBox 309" hidden="1"/>
                  <p:cNvSpPr txBox="1">
                    <a:spLocks noRot="1" noChangeAspect="1" noMove="1" noResize="1" noEditPoints="1" noAdjustHandles="1" noChangeArrowheads="1" noChangeShapeType="1" noTextEdit="1"/>
                  </p:cNvSpPr>
                  <p:nvPr/>
                </p:nvSpPr>
                <p:spPr>
                  <a:xfrm>
                    <a:off x="8060686" y="1187609"/>
                    <a:ext cx="244475" cy="192407"/>
                  </a:xfrm>
                  <a:prstGeom prst="rect">
                    <a:avLst/>
                  </a:prstGeom>
                  <a:blipFill>
                    <a:blip r:embed="rId21"/>
                    <a:stretch>
                      <a:fillRect/>
                    </a:stretch>
                  </a:blipFill>
                </p:spPr>
                <p:txBody>
                  <a:bodyPr/>
                  <a:lstStyle/>
                  <a:p>
                    <a:r>
                      <a:rPr lang="en-US">
                        <a:noFill/>
                      </a:rPr>
                      <a:t> </a:t>
                    </a:r>
                  </a:p>
                </p:txBody>
              </p:sp>
            </mc:Fallback>
          </mc:AlternateContent>
        </p:grpSp>
        <p:grpSp>
          <p:nvGrpSpPr>
            <p:cNvPr id="43" name="Origi-pivot"/>
            <p:cNvGrpSpPr/>
            <p:nvPr/>
          </p:nvGrpSpPr>
          <p:grpSpPr>
            <a:xfrm>
              <a:off x="5947455" y="2544701"/>
              <a:ext cx="93505" cy="93505"/>
              <a:chOff x="3007294" y="4027686"/>
              <a:chExt cx="62880" cy="62880"/>
            </a:xfrm>
          </p:grpSpPr>
          <p:sp>
            <p:nvSpPr>
              <p:cNvPr id="67" name="Oval 66"/>
              <p:cNvSpPr/>
              <p:nvPr/>
            </p:nvSpPr>
            <p:spPr>
              <a:xfrm>
                <a:off x="3007294" y="4027686"/>
                <a:ext cx="62880" cy="628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p:cNvSpPr/>
              <p:nvPr/>
            </p:nvSpPr>
            <p:spPr>
              <a:xfrm>
                <a:off x="3024772" y="4045162"/>
                <a:ext cx="28582" cy="285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4" name="Origi-pivot"/>
            <p:cNvGrpSpPr/>
            <p:nvPr/>
          </p:nvGrpSpPr>
          <p:grpSpPr>
            <a:xfrm>
              <a:off x="8778341" y="2539212"/>
              <a:ext cx="93505" cy="93505"/>
              <a:chOff x="3007294" y="4027686"/>
              <a:chExt cx="62880" cy="62880"/>
            </a:xfrm>
          </p:grpSpPr>
          <p:sp>
            <p:nvSpPr>
              <p:cNvPr id="65" name="Oval 64"/>
              <p:cNvSpPr/>
              <p:nvPr/>
            </p:nvSpPr>
            <p:spPr>
              <a:xfrm>
                <a:off x="3007294" y="4027686"/>
                <a:ext cx="62880" cy="628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p:cNvSpPr/>
              <p:nvPr/>
            </p:nvSpPr>
            <p:spPr>
              <a:xfrm>
                <a:off x="3024772" y="4045162"/>
                <a:ext cx="28582" cy="285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45" name="Rectangle 44"/>
                <p:cNvSpPr/>
                <p:nvPr/>
              </p:nvSpPr>
              <p:spPr>
                <a:xfrm>
                  <a:off x="8518769" y="3069461"/>
                  <a:ext cx="335594" cy="3576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900" i="1" smtClean="0">
                                <a:solidFill>
                                  <a:srgbClr val="00B050"/>
                                </a:solidFill>
                                <a:latin typeface="Cambria Math" panose="02040503050406030204" pitchFamily="18" charset="0"/>
                              </a:rPr>
                            </m:ctrlPr>
                          </m:accPr>
                          <m:e>
                            <m:r>
                              <m:rPr>
                                <m:nor/>
                              </m:rPr>
                              <a:rPr lang="en-US" sz="1900" b="1">
                                <a:solidFill>
                                  <a:srgbClr val="00B050"/>
                                </a:solidFill>
                                <a:latin typeface="Times New Roman" panose="02020603050405020304" pitchFamily="18" charset="0"/>
                                <a:cs typeface="Times New Roman" panose="02020603050405020304" pitchFamily="18" charset="0"/>
                              </a:rPr>
                              <m:t>x</m:t>
                            </m:r>
                          </m:e>
                        </m:acc>
                      </m:oMath>
                    </m:oMathPara>
                  </a14:m>
                  <a:endParaRPr lang="en-US" sz="1900" dirty="0">
                    <a:solidFill>
                      <a:srgbClr val="00B050"/>
                    </a:solidFill>
                  </a:endParaRPr>
                </a:p>
              </p:txBody>
            </p:sp>
          </mc:Choice>
          <mc:Fallback xmlns="">
            <p:sp>
              <p:nvSpPr>
                <p:cNvPr id="45" name="Rectangle 44"/>
                <p:cNvSpPr>
                  <a:spLocks noRot="1" noChangeAspect="1" noMove="1" noResize="1" noEditPoints="1" noAdjustHandles="1" noChangeArrowheads="1" noChangeShapeType="1" noTextEdit="1"/>
                </p:cNvSpPr>
                <p:nvPr/>
              </p:nvSpPr>
              <p:spPr>
                <a:xfrm>
                  <a:off x="8518769" y="3069461"/>
                  <a:ext cx="335594" cy="357650"/>
                </a:xfrm>
                <a:prstGeom prst="rect">
                  <a:avLst/>
                </a:prstGeom>
                <a:blipFill>
                  <a:blip r:embed="rId22"/>
                  <a:stretch>
                    <a:fillRect t="-1724" r="-32727"/>
                  </a:stretch>
                </a:blipFill>
              </p:spPr>
              <p:txBody>
                <a:bodyPr/>
                <a:lstStyle/>
                <a:p>
                  <a:r>
                    <a:rPr lang="en-US">
                      <a:noFill/>
                    </a:rPr>
                    <a:t> </a:t>
                  </a:r>
                </a:p>
              </p:txBody>
            </p:sp>
          </mc:Fallback>
        </mc:AlternateContent>
        <p:grpSp>
          <p:nvGrpSpPr>
            <p:cNvPr id="46" name="Group 45" hidden="1"/>
            <p:cNvGrpSpPr/>
            <p:nvPr/>
          </p:nvGrpSpPr>
          <p:grpSpPr>
            <a:xfrm>
              <a:off x="1351489" y="878235"/>
              <a:ext cx="1107435" cy="481887"/>
              <a:chOff x="3744263" y="1305113"/>
              <a:chExt cx="1191259" cy="518362"/>
            </a:xfrm>
          </p:grpSpPr>
          <p:sp>
            <p:nvSpPr>
              <p:cNvPr id="56" name="TextBox 55"/>
              <p:cNvSpPr txBox="1"/>
              <p:nvPr/>
            </p:nvSpPr>
            <p:spPr>
              <a:xfrm>
                <a:off x="4173435" y="1305113"/>
                <a:ext cx="728726" cy="276999"/>
              </a:xfrm>
              <a:prstGeom prst="rect">
                <a:avLst/>
              </a:prstGeom>
              <a:noFill/>
            </p:spPr>
            <p:txBody>
              <a:bodyPr wrap="none" rtlCol="0">
                <a:spAutoFit/>
              </a:bodyPr>
              <a:lstStyle/>
              <a:p>
                <a:r>
                  <a:rPr lang="en-US" sz="1200" dirty="0">
                    <a:solidFill>
                      <a:schemeClr val="tx1">
                        <a:lumMod val="75000"/>
                        <a:lumOff val="25000"/>
                      </a:schemeClr>
                    </a:solidFill>
                  </a:rPr>
                  <a:t>Chief ray</a:t>
                </a:r>
              </a:p>
            </p:txBody>
          </p:sp>
          <p:grpSp>
            <p:nvGrpSpPr>
              <p:cNvPr id="57" name="Group 56"/>
              <p:cNvGrpSpPr/>
              <p:nvPr/>
            </p:nvGrpSpPr>
            <p:grpSpPr>
              <a:xfrm>
                <a:off x="3818045" y="1400557"/>
                <a:ext cx="409552" cy="73134"/>
                <a:chOff x="267517" y="2217329"/>
                <a:chExt cx="256032" cy="45720"/>
              </a:xfrm>
            </p:grpSpPr>
            <p:cxnSp>
              <p:nvCxnSpPr>
                <p:cNvPr id="63" name="Straight Connector 62"/>
                <p:cNvCxnSpPr/>
                <p:nvPr/>
              </p:nvCxnSpPr>
              <p:spPr>
                <a:xfrm>
                  <a:off x="267517" y="2240189"/>
                  <a:ext cx="256032" cy="0"/>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64" name="Isosceles Triangle 63"/>
                <p:cNvSpPr/>
                <p:nvPr/>
              </p:nvSpPr>
              <p:spPr>
                <a:xfrm rot="5400000">
                  <a:off x="372673" y="2217329"/>
                  <a:ext cx="45720" cy="45720"/>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grpSp>
          <p:sp>
            <p:nvSpPr>
              <p:cNvPr id="58" name="Rounded Rectangle 190"/>
              <p:cNvSpPr/>
              <p:nvPr/>
            </p:nvSpPr>
            <p:spPr>
              <a:xfrm>
                <a:off x="3744263" y="1328048"/>
                <a:ext cx="1191259" cy="226188"/>
              </a:xfrm>
              <a:prstGeom prst="roundRect">
                <a:avLst/>
              </a:prstGeom>
              <a:noFill/>
              <a:ln w="6350">
                <a:solidFill>
                  <a:schemeClr val="tx1">
                    <a:lumMod val="50000"/>
                    <a:lumOff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p:cNvSpPr txBox="1"/>
              <p:nvPr/>
            </p:nvSpPr>
            <p:spPr>
              <a:xfrm>
                <a:off x="4173435" y="1546476"/>
                <a:ext cx="562975" cy="276999"/>
              </a:xfrm>
              <a:prstGeom prst="rect">
                <a:avLst/>
              </a:prstGeom>
              <a:noFill/>
            </p:spPr>
            <p:txBody>
              <a:bodyPr wrap="none" rtlCol="0">
                <a:spAutoFit/>
              </a:bodyPr>
              <a:lstStyle/>
              <a:p>
                <a:r>
                  <a:rPr lang="en-US" sz="1200" dirty="0">
                    <a:solidFill>
                      <a:schemeClr val="tx1">
                        <a:lumMod val="75000"/>
                        <a:lumOff val="25000"/>
                      </a:schemeClr>
                    </a:solidFill>
                  </a:rPr>
                  <a:t>Pivots</a:t>
                </a:r>
              </a:p>
            </p:txBody>
          </p:sp>
          <p:grpSp>
            <p:nvGrpSpPr>
              <p:cNvPr id="60" name="Origi-pivot"/>
              <p:cNvGrpSpPr/>
              <p:nvPr/>
            </p:nvGrpSpPr>
            <p:grpSpPr>
              <a:xfrm>
                <a:off x="3956373" y="1646172"/>
                <a:ext cx="100583" cy="100583"/>
                <a:chOff x="3007294" y="4027686"/>
                <a:chExt cx="62880" cy="62880"/>
              </a:xfrm>
            </p:grpSpPr>
            <p:sp>
              <p:nvSpPr>
                <p:cNvPr id="61" name="Oval 60"/>
                <p:cNvSpPr/>
                <p:nvPr/>
              </p:nvSpPr>
              <p:spPr>
                <a:xfrm>
                  <a:off x="3007294" y="4027686"/>
                  <a:ext cx="62880" cy="628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p:cNvSpPr/>
                <p:nvPr/>
              </p:nvSpPr>
              <p:spPr>
                <a:xfrm>
                  <a:off x="3024772" y="4045162"/>
                  <a:ext cx="28582" cy="285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47" name="Group 46"/>
            <p:cNvGrpSpPr/>
            <p:nvPr/>
          </p:nvGrpSpPr>
          <p:grpSpPr>
            <a:xfrm>
              <a:off x="3339423" y="1133645"/>
              <a:ext cx="1800280" cy="992190"/>
              <a:chOff x="485250" y="3215298"/>
              <a:chExt cx="1936550" cy="1067294"/>
            </a:xfrm>
          </p:grpSpPr>
          <p:sp>
            <p:nvSpPr>
              <p:cNvPr id="54" name="Rectangle 53"/>
              <p:cNvSpPr/>
              <p:nvPr/>
            </p:nvSpPr>
            <p:spPr>
              <a:xfrm>
                <a:off x="485250" y="3215298"/>
                <a:ext cx="1870954" cy="397289"/>
              </a:xfrm>
              <a:prstGeom prst="rect">
                <a:avLst/>
              </a:prstGeom>
            </p:spPr>
            <p:txBody>
              <a:bodyPr wrap="square">
                <a:spAutoFit/>
              </a:bodyPr>
              <a:lstStyle/>
              <a:p>
                <a:r>
                  <a:rPr lang="en-US" dirty="0">
                    <a:solidFill>
                      <a:srgbClr val="17B2B6"/>
                    </a:solidFill>
                    <a:latin typeface="Euclid" panose="02020503060505020303" pitchFamily="18" charset="0"/>
                    <a:ea typeface="Segoe UI Symbol" pitchFamily="34" charset="0"/>
                  </a:rPr>
                  <a:t>Entrance pupil</a:t>
                </a:r>
                <a:endParaRPr lang="en-US" dirty="0">
                  <a:solidFill>
                    <a:srgbClr val="17B2B6"/>
                  </a:solidFill>
                </a:endParaRPr>
              </a:p>
            </p:txBody>
          </p:sp>
          <p:sp>
            <p:nvSpPr>
              <p:cNvPr id="55" name="Arc 54"/>
              <p:cNvSpPr/>
              <p:nvPr/>
            </p:nvSpPr>
            <p:spPr>
              <a:xfrm>
                <a:off x="1550731" y="3386822"/>
                <a:ext cx="871069" cy="895770"/>
              </a:xfrm>
              <a:prstGeom prst="arc">
                <a:avLst>
                  <a:gd name="adj1" fmla="val 17834929"/>
                  <a:gd name="adj2" fmla="val 234645"/>
                </a:avLst>
              </a:prstGeom>
              <a:ln w="6350">
                <a:solidFill>
                  <a:schemeClr val="tx1">
                    <a:lumMod val="65000"/>
                    <a:lumOff val="35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48" name="Group 47"/>
            <p:cNvGrpSpPr/>
            <p:nvPr/>
          </p:nvGrpSpPr>
          <p:grpSpPr>
            <a:xfrm>
              <a:off x="6743716" y="809833"/>
              <a:ext cx="1632430" cy="1163802"/>
              <a:chOff x="8709431" y="3584499"/>
              <a:chExt cx="1755992" cy="1251893"/>
            </a:xfrm>
          </p:grpSpPr>
          <p:sp>
            <p:nvSpPr>
              <p:cNvPr id="52" name="Rectangle 51"/>
              <p:cNvSpPr/>
              <p:nvPr/>
            </p:nvSpPr>
            <p:spPr>
              <a:xfrm>
                <a:off x="9001301" y="3584499"/>
                <a:ext cx="1464122" cy="397288"/>
              </a:xfrm>
              <a:prstGeom prst="rect">
                <a:avLst/>
              </a:prstGeom>
            </p:spPr>
            <p:txBody>
              <a:bodyPr wrap="square">
                <a:spAutoFit/>
              </a:bodyPr>
              <a:lstStyle/>
              <a:p>
                <a:r>
                  <a:rPr lang="en-US" dirty="0">
                    <a:solidFill>
                      <a:srgbClr val="17B2B6"/>
                    </a:solidFill>
                    <a:latin typeface="Euclid" panose="02020503060505020303" pitchFamily="18" charset="0"/>
                    <a:ea typeface="Segoe UI Symbol" pitchFamily="34" charset="0"/>
                  </a:rPr>
                  <a:t>Exit pupil</a:t>
                </a:r>
              </a:p>
            </p:txBody>
          </p:sp>
          <p:sp>
            <p:nvSpPr>
              <p:cNvPr id="53" name="Arc 52"/>
              <p:cNvSpPr/>
              <p:nvPr/>
            </p:nvSpPr>
            <p:spPr>
              <a:xfrm>
                <a:off x="8709431" y="3686067"/>
                <a:ext cx="1044296" cy="1150325"/>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49" name="Group 48"/>
            <p:cNvGrpSpPr/>
            <p:nvPr/>
          </p:nvGrpSpPr>
          <p:grpSpPr>
            <a:xfrm>
              <a:off x="9279243" y="4026800"/>
              <a:ext cx="1619193" cy="369332"/>
              <a:chOff x="9932914" y="4164587"/>
              <a:chExt cx="1741755" cy="397287"/>
            </a:xfrm>
          </p:grpSpPr>
          <p:sp>
            <p:nvSpPr>
              <p:cNvPr id="50" name="TextBox 49"/>
              <p:cNvSpPr txBox="1"/>
              <p:nvPr/>
            </p:nvSpPr>
            <p:spPr>
              <a:xfrm>
                <a:off x="10255193" y="4164587"/>
                <a:ext cx="1419476" cy="397287"/>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Image plane</a:t>
                </a:r>
              </a:p>
            </p:txBody>
          </p:sp>
          <p:cxnSp>
            <p:nvCxnSpPr>
              <p:cNvPr id="51" name="Straight Arrow Connector 50"/>
              <p:cNvCxnSpPr/>
              <p:nvPr/>
            </p:nvCxnSpPr>
            <p:spPr>
              <a:xfrm flipH="1">
                <a:off x="9932914" y="4339615"/>
                <a:ext cx="393445" cy="0"/>
              </a:xfrm>
              <a:prstGeom prst="straightConnector1">
                <a:avLst/>
              </a:prstGeom>
              <a:ln w="6350">
                <a:solidFill>
                  <a:schemeClr val="tx1">
                    <a:lumMod val="65000"/>
                    <a:lumOff val="35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cxnSp>
        </p:grpSp>
        <p:grpSp>
          <p:nvGrpSpPr>
            <p:cNvPr id="97" name="Origi-pivot"/>
            <p:cNvGrpSpPr/>
            <p:nvPr/>
          </p:nvGrpSpPr>
          <p:grpSpPr>
            <a:xfrm>
              <a:off x="2680656" y="2549483"/>
              <a:ext cx="93505" cy="93505"/>
              <a:chOff x="3007294" y="4027686"/>
              <a:chExt cx="62880" cy="62880"/>
            </a:xfrm>
          </p:grpSpPr>
          <p:sp>
            <p:nvSpPr>
              <p:cNvPr id="98" name="Oval 97"/>
              <p:cNvSpPr/>
              <p:nvPr/>
            </p:nvSpPr>
            <p:spPr>
              <a:xfrm>
                <a:off x="3007294" y="4027686"/>
                <a:ext cx="62880" cy="628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p:cNvSpPr/>
              <p:nvPr/>
            </p:nvSpPr>
            <p:spPr>
              <a:xfrm>
                <a:off x="3024772" y="4045162"/>
                <a:ext cx="28582" cy="285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4" name="Group 103"/>
            <p:cNvGrpSpPr/>
            <p:nvPr/>
          </p:nvGrpSpPr>
          <p:grpSpPr>
            <a:xfrm>
              <a:off x="2730324" y="3862068"/>
              <a:ext cx="3276057" cy="173736"/>
              <a:chOff x="3570874" y="4456907"/>
              <a:chExt cx="3276057" cy="173736"/>
            </a:xfrm>
          </p:grpSpPr>
          <p:cxnSp>
            <p:nvCxnSpPr>
              <p:cNvPr id="101" name="Straight Connector 100"/>
              <p:cNvCxnSpPr>
                <a:cxnSpLocks/>
              </p:cNvCxnSpPr>
              <p:nvPr/>
            </p:nvCxnSpPr>
            <p:spPr>
              <a:xfrm>
                <a:off x="3570874" y="4456907"/>
                <a:ext cx="0" cy="173736"/>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flipH="1" flipV="1">
                <a:off x="3573379" y="4543775"/>
                <a:ext cx="3273552" cy="0"/>
              </a:xfrm>
              <a:prstGeom prst="straightConnector1">
                <a:avLst/>
              </a:prstGeom>
              <a:ln w="12700">
                <a:solidFill>
                  <a:schemeClr val="tx1">
                    <a:lumMod val="65000"/>
                    <a:lumOff val="35000"/>
                  </a:schemeClr>
                </a:solidFill>
                <a:headEnd type="none" w="med" len="med"/>
                <a:tailEnd type="arrow" w="sm" len="sm"/>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mc:Choice xmlns:a14="http://schemas.microsoft.com/office/drawing/2010/main" Requires="a14">
            <p:sp>
              <p:nvSpPr>
                <p:cNvPr id="103" name="TextBox - z_o prime"/>
                <p:cNvSpPr txBox="1"/>
                <p:nvPr/>
              </p:nvSpPr>
              <p:spPr>
                <a:xfrm>
                  <a:off x="4407129" y="3572410"/>
                  <a:ext cx="4551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𝑧</m:t>
                            </m:r>
                          </m:e>
                          <m:sub>
                            <m:r>
                              <a:rPr lang="en-US" i="1">
                                <a:latin typeface="Cambria Math" panose="02040503050406030204" pitchFamily="18" charset="0"/>
                              </a:rPr>
                              <m:t>𝑜</m:t>
                            </m:r>
                          </m:sub>
                          <m:sup>
                            <m:r>
                              <a:rPr lang="en-US" i="1">
                                <a:latin typeface="Cambria Math" panose="02040503050406030204" pitchFamily="18" charset="0"/>
                              </a:rPr>
                              <m:t> </m:t>
                            </m:r>
                          </m:sup>
                        </m:sSubSup>
                      </m:oMath>
                    </m:oMathPara>
                  </a14:m>
                  <a:endParaRPr lang="en-US" i="1" dirty="0">
                    <a:latin typeface="Cambria Math" panose="02040503050406030204" pitchFamily="18" charset="0"/>
                  </a:endParaRPr>
                </a:p>
              </p:txBody>
            </p:sp>
          </mc:Choice>
          <mc:Fallback>
            <p:sp>
              <p:nvSpPr>
                <p:cNvPr id="103" name="TextBox - z_o prime"/>
                <p:cNvSpPr txBox="1">
                  <a:spLocks noRot="1" noChangeAspect="1" noMove="1" noResize="1" noEditPoints="1" noAdjustHandles="1" noChangeArrowheads="1" noChangeShapeType="1" noTextEdit="1"/>
                </p:cNvSpPr>
                <p:nvPr/>
              </p:nvSpPr>
              <p:spPr>
                <a:xfrm>
                  <a:off x="4407129" y="3572410"/>
                  <a:ext cx="455189" cy="369332"/>
                </a:xfrm>
                <a:prstGeom prst="rect">
                  <a:avLst/>
                </a:prstGeom>
                <a:blipFill>
                  <a:blip r:embed="rId23"/>
                  <a:stretch>
                    <a:fillRect/>
                  </a:stretch>
                </a:blipFill>
              </p:spPr>
              <p:txBody>
                <a:bodyPr/>
                <a:lstStyle/>
                <a:p>
                  <a:r>
                    <a:rPr lang="en-US">
                      <a:noFill/>
                    </a:rPr>
                    <a:t> </a:t>
                  </a:r>
                </a:p>
              </p:txBody>
            </p:sp>
          </mc:Fallback>
        </mc:AlternateContent>
        <p:grpSp>
          <p:nvGrpSpPr>
            <p:cNvPr id="105" name="Group 104"/>
            <p:cNvGrpSpPr/>
            <p:nvPr/>
          </p:nvGrpSpPr>
          <p:grpSpPr>
            <a:xfrm>
              <a:off x="186012" y="3998120"/>
              <a:ext cx="1676318" cy="369332"/>
              <a:chOff x="9978893" y="4131431"/>
              <a:chExt cx="1803215" cy="397287"/>
            </a:xfrm>
          </p:grpSpPr>
          <p:sp>
            <p:nvSpPr>
              <p:cNvPr id="106" name="TextBox 105"/>
              <p:cNvSpPr txBox="1"/>
              <p:nvPr/>
            </p:nvSpPr>
            <p:spPr>
              <a:xfrm>
                <a:off x="9978893" y="4131431"/>
                <a:ext cx="1460864" cy="397287"/>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Object plane</a:t>
                </a:r>
              </a:p>
            </p:txBody>
          </p:sp>
          <p:cxnSp>
            <p:nvCxnSpPr>
              <p:cNvPr id="107" name="Straight Arrow Connector 106"/>
              <p:cNvCxnSpPr/>
              <p:nvPr/>
            </p:nvCxnSpPr>
            <p:spPr>
              <a:xfrm>
                <a:off x="11388665" y="4339615"/>
                <a:ext cx="393443" cy="0"/>
              </a:xfrm>
              <a:prstGeom prst="straightConnector1">
                <a:avLst/>
              </a:prstGeom>
              <a:ln w="6350">
                <a:solidFill>
                  <a:schemeClr val="tx1">
                    <a:lumMod val="65000"/>
                    <a:lumOff val="35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09" name="Rectangle 108"/>
              <p:cNvSpPr/>
              <p:nvPr/>
            </p:nvSpPr>
            <p:spPr>
              <a:xfrm>
                <a:off x="3514946" y="5280597"/>
                <a:ext cx="5193729" cy="7813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
                            <m:sSubPr>
                              <m:ctrlPr>
                                <a:rPr lang="en-US" i="1" smtClean="0">
                                  <a:solidFill>
                                    <a:srgbClr val="00B050"/>
                                  </a:solidFill>
                                  <a:latin typeface="Cambria Math" panose="02040503050406030204" pitchFamily="18" charset="0"/>
                                </a:rPr>
                              </m:ctrlPr>
                            </m:sSubPr>
                            <m:e>
                              <m:acc>
                                <m:accPr>
                                  <m:chr m:val="̰"/>
                                  <m:ctrlPr>
                                    <a:rPr lang="en-US" i="1">
                                      <a:solidFill>
                                        <a:srgbClr val="00B050"/>
                                      </a:solidFill>
                                      <a:latin typeface="Cambria Math" panose="02040503050406030204" pitchFamily="18" charset="0"/>
                                    </a:rPr>
                                  </m:ctrlPr>
                                </m:accPr>
                                <m:e>
                                  <m:acc>
                                    <m:accPr>
                                      <m:chr m:val="̂"/>
                                      <m:ctrlPr>
                                        <a:rPr lang="en-US" i="1">
                                          <a:solidFill>
                                            <a:srgbClr val="00B050"/>
                                          </a:solidFill>
                                          <a:latin typeface="Cambria Math" panose="02040503050406030204" pitchFamily="18" charset="0"/>
                                        </a:rPr>
                                      </m:ctrlPr>
                                    </m:accPr>
                                    <m:e>
                                      <m:r>
                                        <a:rPr lang="en-US" b="1" i="1">
                                          <a:solidFill>
                                            <a:srgbClr val="00B050"/>
                                          </a:solidFill>
                                          <a:latin typeface="Cambria Math" panose="02040503050406030204" pitchFamily="18" charset="0"/>
                                        </a:rPr>
                                        <m:t>𝒏</m:t>
                                      </m:r>
                                    </m:e>
                                  </m:acc>
                                </m:e>
                              </m:acc>
                            </m:e>
                            <m:sub>
                              <m:r>
                                <a:rPr lang="en-US" i="1">
                                  <a:solidFill>
                                    <a:srgbClr val="00B050"/>
                                  </a:solidFill>
                                  <a:latin typeface="Cambria Math" panose="02040503050406030204" pitchFamily="18" charset="0"/>
                                </a:rPr>
                                <m:t>𝑜</m:t>
                              </m:r>
                            </m:sub>
                          </m:sSub>
                        </m:num>
                        <m:den>
                          <m:sSub>
                            <m:sSubPr>
                              <m:ctrlPr>
                                <a:rPr lang="en-US" b="0" i="1" smtClean="0">
                                  <a:solidFill>
                                    <a:srgbClr val="FF0000"/>
                                  </a:solidFill>
                                  <a:latin typeface="Cambria Math" panose="02040503050406030204" pitchFamily="18" charset="0"/>
                                  <a:ea typeface="Cambria Math" panose="02040503050406030204" pitchFamily="18" charset="0"/>
                                </a:rPr>
                              </m:ctrlPr>
                            </m:sSubPr>
                            <m:e>
                              <m:r>
                                <a:rPr lang="en-US" b="0" i="1">
                                  <a:solidFill>
                                    <a:srgbClr val="FF0000"/>
                                  </a:solidFill>
                                  <a:latin typeface="Cambria Math" panose="02040503050406030204" pitchFamily="18" charset="0"/>
                                  <a:ea typeface="Cambria Math" panose="02040503050406030204" pitchFamily="18" charset="0"/>
                                </a:rPr>
                                <m:t>𝑚</m:t>
                              </m:r>
                            </m:e>
                            <m:sub>
                              <m:r>
                                <a:rPr lang="en-US" b="0" i="1">
                                  <a:solidFill>
                                    <a:srgbClr val="FF0000"/>
                                  </a:solidFill>
                                  <a:latin typeface="Cambria Math" panose="02040503050406030204" pitchFamily="18" charset="0"/>
                                  <a:ea typeface="Cambria Math" panose="02040503050406030204" pitchFamily="18" charset="0"/>
                                </a:rPr>
                                <m:t>𝑝</m:t>
                              </m:r>
                            </m:sub>
                          </m:sSub>
                          <m:d>
                            <m:dPr>
                              <m:begChr m:val="["/>
                              <m:endChr m:val="]"/>
                              <m:ctrlPr>
                                <a:rPr lang="en-US" b="0" i="1">
                                  <a:latin typeface="Cambria Math" panose="02040503050406030204" pitchFamily="18" charset="0"/>
                                  <a:ea typeface="Cambria Math" panose="02040503050406030204" pitchFamily="18" charset="0"/>
                                </a:rPr>
                              </m:ctrlPr>
                            </m:dPr>
                            <m:e>
                              <m:sSub>
                                <m:sSubPr>
                                  <m:ctrlPr>
                                    <a:rPr lang="en-US" b="0"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𝑧</m:t>
                                  </m:r>
                                </m:e>
                                <m:sub>
                                  <m:r>
                                    <a:rPr lang="en-US" b="0" i="1">
                                      <a:latin typeface="Cambria Math" panose="02040503050406030204" pitchFamily="18" charset="0"/>
                                      <a:ea typeface="Cambria Math" panose="02040503050406030204" pitchFamily="18" charset="0"/>
                                    </a:rPr>
                                    <m:t>𝑜</m:t>
                                  </m:r>
                                </m:sub>
                              </m:sSub>
                              <m:r>
                                <a:rPr lang="en-US" b="0" i="0">
                                  <a:latin typeface="Cambria Math" panose="02040503050406030204" pitchFamily="18" charset="0"/>
                                  <a:ea typeface="Cambria Math" panose="02040503050406030204" pitchFamily="18" charset="0"/>
                                </a:rPr>
                                <m:t>−</m:t>
                              </m:r>
                              <m:sSub>
                                <m:sSubPr>
                                  <m:ctrlPr>
                                    <a:rPr lang="en-US" b="0" i="1" smtClean="0">
                                      <a:solidFill>
                                        <a:srgbClr val="FF0000"/>
                                      </a:solidFill>
                                      <a:latin typeface="Cambria Math" panose="02040503050406030204" pitchFamily="18" charset="0"/>
                                      <a:ea typeface="Cambria Math" panose="02040503050406030204" pitchFamily="18" charset="0"/>
                                    </a:rPr>
                                  </m:ctrlPr>
                                </m:sSubPr>
                                <m:e>
                                  <m:r>
                                    <a:rPr lang="en-US" b="0" i="1">
                                      <a:solidFill>
                                        <a:srgbClr val="FF0000"/>
                                      </a:solidFill>
                                      <a:latin typeface="Cambria Math" panose="02040503050406030204" pitchFamily="18" charset="0"/>
                                      <a:ea typeface="Cambria Math" panose="02040503050406030204" pitchFamily="18" charset="0"/>
                                    </a:rPr>
                                    <m:t>𝑑</m:t>
                                  </m:r>
                                </m:e>
                                <m:sub>
                                  <m:r>
                                    <a:rPr lang="en-US" b="0" i="1">
                                      <a:solidFill>
                                        <a:srgbClr val="FF0000"/>
                                      </a:solidFill>
                                      <a:latin typeface="Cambria Math" panose="02040503050406030204" pitchFamily="18" charset="0"/>
                                      <a:ea typeface="Cambria Math" panose="02040503050406030204" pitchFamily="18" charset="0"/>
                                    </a:rPr>
                                    <m:t>𝑒</m:t>
                                  </m:r>
                                </m:sub>
                              </m:sSub>
                              <m:d>
                                <m:dPr>
                                  <m:ctrlPr>
                                    <a:rPr lang="en-US" b="0" i="1">
                                      <a:latin typeface="Cambria Math" panose="02040503050406030204" pitchFamily="18" charset="0"/>
                                      <a:ea typeface="Cambria Math" panose="02040503050406030204" pitchFamily="18" charset="0"/>
                                    </a:rPr>
                                  </m:ctrlPr>
                                </m:dPr>
                                <m:e>
                                  <m:sSubSup>
                                    <m:sSubSupPr>
                                      <m:ctrlPr>
                                        <a:rPr lang="en-US" i="1" smtClean="0">
                                          <a:solidFill>
                                            <a:srgbClr val="00B050"/>
                                          </a:solidFill>
                                          <a:latin typeface="Cambria Math" panose="02040503050406030204" pitchFamily="18" charset="0"/>
                                        </a:rPr>
                                      </m:ctrlPr>
                                    </m:sSubSupPr>
                                    <m:e>
                                      <m:acc>
                                        <m:accPr>
                                          <m:chr m:val="̰"/>
                                          <m:ctrlPr>
                                            <a:rPr lang="en-US" i="1">
                                              <a:solidFill>
                                                <a:srgbClr val="00B050"/>
                                              </a:solidFill>
                                              <a:latin typeface="Cambria Math" panose="02040503050406030204" pitchFamily="18" charset="0"/>
                                            </a:rPr>
                                          </m:ctrlPr>
                                        </m:accPr>
                                        <m:e>
                                          <m:acc>
                                            <m:accPr>
                                              <m:chr m:val="̂"/>
                                              <m:ctrlPr>
                                                <a:rPr lang="en-US" i="1">
                                                  <a:solidFill>
                                                    <a:srgbClr val="00B050"/>
                                                  </a:solidFill>
                                                  <a:latin typeface="Cambria Math" panose="02040503050406030204" pitchFamily="18" charset="0"/>
                                                </a:rPr>
                                              </m:ctrlPr>
                                            </m:accPr>
                                            <m:e>
                                              <m:r>
                                                <a:rPr lang="en-US" b="1" i="1">
                                                  <a:solidFill>
                                                    <a:srgbClr val="00B050"/>
                                                  </a:solidFill>
                                                  <a:latin typeface="Cambria Math" panose="02040503050406030204" pitchFamily="18" charset="0"/>
                                                </a:rPr>
                                                <m:t>𝒏</m:t>
                                              </m:r>
                                            </m:e>
                                          </m:acc>
                                        </m:e>
                                      </m:acc>
                                    </m:e>
                                    <m:sub>
                                      <m:r>
                                        <a:rPr lang="en-US" i="1">
                                          <a:solidFill>
                                            <a:srgbClr val="00B050"/>
                                          </a:solidFill>
                                          <a:latin typeface="Cambria Math" panose="02040503050406030204" pitchFamily="18" charset="0"/>
                                        </a:rPr>
                                        <m:t>𝑜</m:t>
                                      </m:r>
                                    </m:sub>
                                    <m:sup>
                                      <m:r>
                                        <a:rPr lang="en-US" i="1">
                                          <a:solidFill>
                                            <a:srgbClr val="00B050"/>
                                          </a:solidFill>
                                          <a:latin typeface="Cambria Math" panose="02040503050406030204" pitchFamily="18" charset="0"/>
                                        </a:rPr>
                                        <m:t>𝑇</m:t>
                                      </m:r>
                                    </m:sup>
                                  </m:sSubSup>
                                  <m:sSub>
                                    <m:sSubPr>
                                      <m:ctrlPr>
                                        <a:rPr lang="en-US" b="0"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m:t>
                                      </m:r>
                                    </m:e>
                                    <m:sub>
                                      <m:r>
                                        <a:rPr lang="en-US" b="0" i="0">
                                          <a:latin typeface="Cambria Math" panose="02040503050406030204" pitchFamily="18" charset="0"/>
                                          <a:ea typeface="Cambria Math" panose="02040503050406030204" pitchFamily="18" charset="0"/>
                                        </a:rPr>
                                        <m:t>𝓁</m:t>
                                      </m:r>
                                      <m:r>
                                        <a:rPr lang="en-US" b="0" i="0">
                                          <a:latin typeface="Cambria Math" panose="02040503050406030204" pitchFamily="18" charset="0"/>
                                          <a:ea typeface="Cambria Math" panose="02040503050406030204" pitchFamily="18" charset="0"/>
                                        </a:rPr>
                                        <m:t>,3</m:t>
                                      </m:r>
                                    </m:sub>
                                  </m:sSub>
                                </m:e>
                              </m:d>
                            </m:e>
                          </m:d>
                        </m:den>
                      </m:f>
                      <m:r>
                        <a:rPr lang="en-US" b="0" i="0">
                          <a:latin typeface="Cambria Math" panose="02040503050406030204" pitchFamily="18" charset="0"/>
                          <a:ea typeface="Cambria Math" panose="02040503050406030204" pitchFamily="18" charset="0"/>
                        </a:rPr>
                        <m:t>+</m:t>
                      </m:r>
                      <m:f>
                        <m:fPr>
                          <m:ctrlPr>
                            <a:rPr lang="en-US" b="0" i="1">
                              <a:latin typeface="Cambria Math" panose="02040503050406030204" pitchFamily="18" charset="0"/>
                              <a:ea typeface="Cambria Math" panose="02040503050406030204" pitchFamily="18" charset="0"/>
                            </a:rPr>
                          </m:ctrlPr>
                        </m:fPr>
                        <m:num>
                          <m:sSub>
                            <m:sSubPr>
                              <m:ctrlPr>
                                <a:rPr lang="en-US" b="0"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𝑅</m:t>
                              </m:r>
                            </m:e>
                            <m:sub>
                              <m:r>
                                <a:rPr lang="en-US" b="0" i="0">
                                  <a:latin typeface="Cambria Math" panose="02040503050406030204" pitchFamily="18" charset="0"/>
                                  <a:ea typeface="Cambria Math" panose="02040503050406030204" pitchFamily="18" charset="0"/>
                                </a:rPr>
                                <m:t>𝓁</m:t>
                              </m:r>
                            </m:sub>
                          </m:sSub>
                          <m:sSub>
                            <m:sSubPr>
                              <m:ctrlPr>
                                <a:rPr lang="en-US" b="0" i="1" smtClean="0">
                                  <a:solidFill>
                                    <a:srgbClr val="FF0000"/>
                                  </a:solidFill>
                                  <a:latin typeface="Cambria Math" panose="02040503050406030204" pitchFamily="18" charset="0"/>
                                  <a:ea typeface="Cambria Math" panose="02040503050406030204" pitchFamily="18" charset="0"/>
                                </a:rPr>
                              </m:ctrlPr>
                            </m:sSubPr>
                            <m:e>
                              <m:r>
                                <a:rPr lang="en-US" b="0" i="1">
                                  <a:solidFill>
                                    <a:srgbClr val="FF0000"/>
                                  </a:solidFill>
                                  <a:latin typeface="Cambria Math" panose="02040503050406030204" pitchFamily="18" charset="0"/>
                                  <a:ea typeface="Cambria Math" panose="02040503050406030204" pitchFamily="18" charset="0"/>
                                </a:rPr>
                                <m:t>𝑀</m:t>
                              </m:r>
                            </m:e>
                            <m:sub>
                              <m:r>
                                <a:rPr lang="en-US" b="0" i="1">
                                  <a:solidFill>
                                    <a:srgbClr val="FF0000"/>
                                  </a:solidFill>
                                  <a:latin typeface="Cambria Math" panose="02040503050406030204" pitchFamily="18" charset="0"/>
                                  <a:ea typeface="Cambria Math" panose="02040503050406030204" pitchFamily="18" charset="0"/>
                                </a:rPr>
                                <m:t>𝑝</m:t>
                              </m:r>
                            </m:sub>
                          </m:sSub>
                          <m:sSubSup>
                            <m:sSubSupPr>
                              <m:ctrlPr>
                                <a:rPr lang="en-US" b="0" i="1">
                                  <a:latin typeface="Cambria Math" panose="02040503050406030204" pitchFamily="18" charset="0"/>
                                  <a:ea typeface="Cambria Math" panose="02040503050406030204" pitchFamily="18" charset="0"/>
                                </a:rPr>
                              </m:ctrlPr>
                            </m:sSubSupPr>
                            <m:e>
                              <m:r>
                                <a:rPr lang="en-US" b="0" i="1">
                                  <a:latin typeface="Cambria Math" panose="02040503050406030204" pitchFamily="18" charset="0"/>
                                  <a:ea typeface="Cambria Math" panose="02040503050406030204" pitchFamily="18" charset="0"/>
                                </a:rPr>
                                <m:t>𝑅</m:t>
                              </m:r>
                            </m:e>
                            <m:sub>
                              <m:r>
                                <a:rPr lang="en-US" b="0" i="0">
                                  <a:latin typeface="Cambria Math" panose="02040503050406030204" pitchFamily="18" charset="0"/>
                                  <a:ea typeface="Cambria Math" panose="02040503050406030204" pitchFamily="18" charset="0"/>
                                </a:rPr>
                                <m:t>𝓁</m:t>
                              </m:r>
                            </m:sub>
                            <m:sup>
                              <m:r>
                                <a:rPr lang="en-US" b="0" i="1">
                                  <a:latin typeface="Cambria Math" panose="02040503050406030204" pitchFamily="18" charset="0"/>
                                  <a:ea typeface="Cambria Math" panose="02040503050406030204" pitchFamily="18" charset="0"/>
                                </a:rPr>
                                <m:t>𝑇</m:t>
                              </m:r>
                            </m:sup>
                          </m:sSubSup>
                          <m:sSub>
                            <m:sSubPr>
                              <m:ctrlPr>
                                <a:rPr lang="en-US" i="1" smtClean="0">
                                  <a:solidFill>
                                    <a:srgbClr val="3A9AFF"/>
                                  </a:solidFill>
                                  <a:latin typeface="Cambria Math" panose="02040503050406030204" pitchFamily="18" charset="0"/>
                                </a:rPr>
                              </m:ctrlPr>
                            </m:sSubPr>
                            <m:e>
                              <m:acc>
                                <m:accPr>
                                  <m:chr m:val="̰"/>
                                  <m:ctrlPr>
                                    <a:rPr lang="en-US" i="1">
                                      <a:solidFill>
                                        <a:srgbClr val="3A9AFF"/>
                                      </a:solidFill>
                                      <a:latin typeface="Cambria Math" panose="02040503050406030204" pitchFamily="18" charset="0"/>
                                    </a:rPr>
                                  </m:ctrlPr>
                                </m:accPr>
                                <m:e>
                                  <m:acc>
                                    <m:accPr>
                                      <m:chr m:val="̂"/>
                                      <m:ctrlPr>
                                        <a:rPr lang="en-US" i="1">
                                          <a:solidFill>
                                            <a:srgbClr val="3A9AFF"/>
                                          </a:solidFill>
                                          <a:latin typeface="Cambria Math" panose="02040503050406030204" pitchFamily="18" charset="0"/>
                                        </a:rPr>
                                      </m:ctrlPr>
                                    </m:accPr>
                                    <m:e>
                                      <m:r>
                                        <a:rPr lang="en-US" b="1" i="1">
                                          <a:solidFill>
                                            <a:srgbClr val="3A9AFF"/>
                                          </a:solidFill>
                                          <a:latin typeface="Cambria Math" panose="02040503050406030204" pitchFamily="18" charset="0"/>
                                        </a:rPr>
                                        <m:t>𝒏</m:t>
                                      </m:r>
                                    </m:e>
                                  </m:acc>
                                </m:e>
                              </m:acc>
                            </m:e>
                            <m:sub>
                              <m:r>
                                <a:rPr lang="en-US" i="1">
                                  <a:solidFill>
                                    <a:srgbClr val="3A9AFF"/>
                                  </a:solidFill>
                                  <a:latin typeface="Cambria Math" panose="02040503050406030204" pitchFamily="18" charset="0"/>
                                </a:rPr>
                                <m:t>𝑖</m:t>
                              </m:r>
                            </m:sub>
                          </m:sSub>
                        </m:num>
                        <m:den>
                          <m:d>
                            <m:dPr>
                              <m:begChr m:val="["/>
                              <m:endChr m:val="]"/>
                              <m:ctrlPr>
                                <a:rPr lang="en-US" b="0" i="1">
                                  <a:latin typeface="Cambria Math" panose="02040503050406030204" pitchFamily="18" charset="0"/>
                                  <a:ea typeface="Cambria Math" panose="02040503050406030204" pitchFamily="18" charset="0"/>
                                </a:rPr>
                              </m:ctrlPr>
                            </m:dPr>
                            <m:e>
                              <m:sSub>
                                <m:sSubPr>
                                  <m:ctrlPr>
                                    <a:rPr lang="en-US" b="0" i="1">
                                      <a:latin typeface="Cambria Math" panose="02040503050406030204" pitchFamily="18" charset="0"/>
                                      <a:ea typeface="Cambria Math" panose="02040503050406030204" pitchFamily="18" charset="0"/>
                                    </a:rPr>
                                  </m:ctrlPr>
                                </m:sSubPr>
                                <m:e>
                                  <m:acc>
                                    <m:accPr>
                                      <m:chr m:val="́"/>
                                      <m:ctrlPr>
                                        <a:rPr lang="en-US" b="0" i="1">
                                          <a:latin typeface="Cambria Math" panose="02040503050406030204" pitchFamily="18" charset="0"/>
                                          <a:ea typeface="Cambria Math" panose="02040503050406030204" pitchFamily="18" charset="0"/>
                                        </a:rPr>
                                      </m:ctrlPr>
                                    </m:accPr>
                                    <m:e>
                                      <m:r>
                                        <a:rPr lang="en-US" b="0" i="1">
                                          <a:latin typeface="Cambria Math" panose="02040503050406030204" pitchFamily="18" charset="0"/>
                                          <a:ea typeface="Cambria Math" panose="02040503050406030204" pitchFamily="18" charset="0"/>
                                        </a:rPr>
                                        <m:t>𝑧</m:t>
                                      </m:r>
                                    </m:e>
                                  </m:acc>
                                </m:e>
                                <m:sub>
                                  <m:r>
                                    <a:rPr lang="en-US" b="0" i="1">
                                      <a:latin typeface="Cambria Math" panose="02040503050406030204" pitchFamily="18" charset="0"/>
                                      <a:ea typeface="Cambria Math" panose="02040503050406030204" pitchFamily="18" charset="0"/>
                                    </a:rPr>
                                    <m:t>𝑜</m:t>
                                  </m:r>
                                </m:sub>
                              </m:sSub>
                              <m:r>
                                <a:rPr lang="en-US" b="0" i="0">
                                  <a:latin typeface="Cambria Math" panose="02040503050406030204" pitchFamily="18" charset="0"/>
                                  <a:ea typeface="Cambria Math" panose="02040503050406030204" pitchFamily="18" charset="0"/>
                                </a:rPr>
                                <m:t>−</m:t>
                              </m:r>
                              <m:sSub>
                                <m:sSubPr>
                                  <m:ctrlPr>
                                    <a:rPr lang="en-US" b="0" i="1" smtClean="0">
                                      <a:solidFill>
                                        <a:srgbClr val="FF0000"/>
                                      </a:solidFill>
                                      <a:latin typeface="Cambria Math" panose="02040503050406030204" pitchFamily="18" charset="0"/>
                                      <a:ea typeface="Cambria Math" panose="02040503050406030204" pitchFamily="18" charset="0"/>
                                    </a:rPr>
                                  </m:ctrlPr>
                                </m:sSubPr>
                                <m:e>
                                  <m:acc>
                                    <m:accPr>
                                      <m:chr m:val="́"/>
                                      <m:ctrlPr>
                                        <a:rPr lang="en-US" b="0" i="1">
                                          <a:solidFill>
                                            <a:srgbClr val="FF0000"/>
                                          </a:solidFill>
                                          <a:latin typeface="Cambria Math" panose="02040503050406030204" pitchFamily="18" charset="0"/>
                                          <a:ea typeface="Cambria Math" panose="02040503050406030204" pitchFamily="18" charset="0"/>
                                        </a:rPr>
                                      </m:ctrlPr>
                                    </m:accPr>
                                    <m:e>
                                      <m:r>
                                        <a:rPr lang="en-US" b="0" i="1">
                                          <a:solidFill>
                                            <a:srgbClr val="FF0000"/>
                                          </a:solidFill>
                                          <a:latin typeface="Cambria Math" panose="02040503050406030204" pitchFamily="18" charset="0"/>
                                          <a:ea typeface="Cambria Math" panose="02040503050406030204" pitchFamily="18" charset="0"/>
                                        </a:rPr>
                                        <m:t>𝑑</m:t>
                                      </m:r>
                                    </m:e>
                                  </m:acc>
                                </m:e>
                                <m:sub>
                                  <m:r>
                                    <a:rPr lang="en-US" b="0" i="1">
                                      <a:solidFill>
                                        <a:srgbClr val="FF0000"/>
                                      </a:solidFill>
                                      <a:latin typeface="Cambria Math" panose="02040503050406030204" pitchFamily="18" charset="0"/>
                                      <a:ea typeface="Cambria Math" panose="02040503050406030204" pitchFamily="18" charset="0"/>
                                    </a:rPr>
                                    <m:t>𝑒</m:t>
                                  </m:r>
                                </m:sub>
                              </m:sSub>
                              <m:d>
                                <m:dPr>
                                  <m:ctrlPr>
                                    <a:rPr lang="en-US" b="0" i="1">
                                      <a:latin typeface="Cambria Math" panose="02040503050406030204" pitchFamily="18" charset="0"/>
                                      <a:ea typeface="Cambria Math" panose="02040503050406030204" pitchFamily="18" charset="0"/>
                                    </a:rPr>
                                  </m:ctrlPr>
                                </m:dPr>
                                <m:e>
                                  <m:sSubSup>
                                    <m:sSubSupPr>
                                      <m:ctrlPr>
                                        <a:rPr lang="en-US" i="1" smtClean="0">
                                          <a:solidFill>
                                            <a:srgbClr val="3A9AFF"/>
                                          </a:solidFill>
                                          <a:latin typeface="Cambria Math" panose="02040503050406030204" pitchFamily="18" charset="0"/>
                                        </a:rPr>
                                      </m:ctrlPr>
                                    </m:sSubSupPr>
                                    <m:e>
                                      <m:acc>
                                        <m:accPr>
                                          <m:chr m:val="̰"/>
                                          <m:ctrlPr>
                                            <a:rPr lang="en-US" i="1">
                                              <a:solidFill>
                                                <a:srgbClr val="3A9AFF"/>
                                              </a:solidFill>
                                              <a:latin typeface="Cambria Math" panose="02040503050406030204" pitchFamily="18" charset="0"/>
                                            </a:rPr>
                                          </m:ctrlPr>
                                        </m:accPr>
                                        <m:e>
                                          <m:acc>
                                            <m:accPr>
                                              <m:chr m:val="̂"/>
                                              <m:ctrlPr>
                                                <a:rPr lang="en-US" i="1">
                                                  <a:solidFill>
                                                    <a:srgbClr val="3A9AFF"/>
                                                  </a:solidFill>
                                                  <a:latin typeface="Cambria Math" panose="02040503050406030204" pitchFamily="18" charset="0"/>
                                                </a:rPr>
                                              </m:ctrlPr>
                                            </m:accPr>
                                            <m:e>
                                              <m:r>
                                                <a:rPr lang="en-US" b="1" i="1">
                                                  <a:solidFill>
                                                    <a:srgbClr val="3A9AFF"/>
                                                  </a:solidFill>
                                                  <a:latin typeface="Cambria Math" panose="02040503050406030204" pitchFamily="18" charset="0"/>
                                                </a:rPr>
                                                <m:t>𝒏</m:t>
                                              </m:r>
                                            </m:e>
                                          </m:acc>
                                        </m:e>
                                      </m:acc>
                                    </m:e>
                                    <m:sub>
                                      <m:r>
                                        <a:rPr lang="en-US" i="1">
                                          <a:solidFill>
                                            <a:srgbClr val="3A9AFF"/>
                                          </a:solidFill>
                                          <a:latin typeface="Cambria Math" panose="02040503050406030204" pitchFamily="18" charset="0"/>
                                        </a:rPr>
                                        <m:t>𝑖</m:t>
                                      </m:r>
                                    </m:sub>
                                    <m:sup>
                                      <m:r>
                                        <a:rPr lang="en-US" i="1">
                                          <a:solidFill>
                                            <a:srgbClr val="3A9AFF"/>
                                          </a:solidFill>
                                          <a:latin typeface="Cambria Math" panose="02040503050406030204" pitchFamily="18" charset="0"/>
                                        </a:rPr>
                                        <m:t>𝑇</m:t>
                                      </m:r>
                                    </m:sup>
                                  </m:sSubSup>
                                  <m:sSub>
                                    <m:sSubPr>
                                      <m:ctrlPr>
                                        <a:rPr lang="en-US" b="0"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m:t>
                                      </m:r>
                                    </m:e>
                                    <m:sub>
                                      <m:r>
                                        <a:rPr lang="en-US" b="0" i="0">
                                          <a:latin typeface="Cambria Math" panose="02040503050406030204" pitchFamily="18" charset="0"/>
                                          <a:ea typeface="Cambria Math" panose="02040503050406030204" pitchFamily="18" charset="0"/>
                                        </a:rPr>
                                        <m:t>𝓁</m:t>
                                      </m:r>
                                      <m:r>
                                        <a:rPr lang="en-US" b="0" i="0">
                                          <a:latin typeface="Cambria Math" panose="02040503050406030204" pitchFamily="18" charset="0"/>
                                          <a:ea typeface="Cambria Math" panose="02040503050406030204" pitchFamily="18" charset="0"/>
                                        </a:rPr>
                                        <m:t>,3</m:t>
                                      </m:r>
                                    </m:sub>
                                  </m:sSub>
                                </m:e>
                              </m:d>
                            </m:e>
                          </m:d>
                        </m:den>
                      </m:f>
                      <m:r>
                        <a:rPr lang="en-US" b="0" i="0">
                          <a:latin typeface="Cambria Math" panose="02040503050406030204" pitchFamily="18" charset="0"/>
                          <a:ea typeface="Cambria Math" panose="02040503050406030204" pitchFamily="18" charset="0"/>
                        </a:rPr>
                        <m:t>=</m:t>
                      </m:r>
                      <m:f>
                        <m:fPr>
                          <m:ctrlPr>
                            <a:rPr lang="en-US" b="0" i="1">
                              <a:latin typeface="Cambria Math" panose="02040503050406030204" pitchFamily="18" charset="0"/>
                              <a:ea typeface="Cambria Math" panose="02040503050406030204" pitchFamily="18" charset="0"/>
                            </a:rPr>
                          </m:ctrlPr>
                        </m:fPr>
                        <m:num>
                          <m:sSub>
                            <m:sSubPr>
                              <m:ctrlPr>
                                <a:rPr lang="en-US" b="0"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m:t>
                              </m:r>
                            </m:e>
                            <m:sub>
                              <m:r>
                                <a:rPr lang="en-US" b="0" i="0">
                                  <a:latin typeface="Cambria Math" panose="02040503050406030204" pitchFamily="18" charset="0"/>
                                  <a:ea typeface="Cambria Math" panose="02040503050406030204" pitchFamily="18" charset="0"/>
                                </a:rPr>
                                <m:t>𝓁</m:t>
                              </m:r>
                              <m:r>
                                <a:rPr lang="en-US" b="0" i="0">
                                  <a:latin typeface="Cambria Math" panose="02040503050406030204" pitchFamily="18" charset="0"/>
                                  <a:ea typeface="Cambria Math" panose="02040503050406030204" pitchFamily="18" charset="0"/>
                                </a:rPr>
                                <m:t>,3</m:t>
                              </m:r>
                            </m:sub>
                          </m:sSub>
                          <m:r>
                            <a:rPr lang="en-US" b="0" i="0">
                              <a:latin typeface="Cambria Math" panose="02040503050406030204" pitchFamily="18" charset="0"/>
                              <a:ea typeface="Cambria Math" panose="02040503050406030204" pitchFamily="18" charset="0"/>
                            </a:rPr>
                            <m:t> </m:t>
                          </m:r>
                        </m:num>
                        <m:den>
                          <m:r>
                            <a:rPr lang="en-US" b="0" i="1">
                              <a:latin typeface="Cambria Math" panose="02040503050406030204" pitchFamily="18" charset="0"/>
                              <a:ea typeface="Cambria Math" panose="02040503050406030204" pitchFamily="18" charset="0"/>
                            </a:rPr>
                            <m:t>𝑓</m:t>
                          </m:r>
                        </m:den>
                      </m:f>
                    </m:oMath>
                  </m:oMathPara>
                </a14:m>
                <a:endParaRPr lang="en-US" dirty="0">
                  <a:latin typeface="Cambria Math" panose="02040503050406030204" pitchFamily="18" charset="0"/>
                  <a:ea typeface="Cambria Math" panose="02040503050406030204" pitchFamily="18" charset="0"/>
                </a:endParaRPr>
              </a:p>
            </p:txBody>
          </p:sp>
        </mc:Choice>
        <mc:Fallback xmlns="">
          <p:sp>
            <p:nvSpPr>
              <p:cNvPr id="109" name="Rectangle 108"/>
              <p:cNvSpPr>
                <a:spLocks noRot="1" noChangeAspect="1" noMove="1" noResize="1" noEditPoints="1" noAdjustHandles="1" noChangeArrowheads="1" noChangeShapeType="1" noTextEdit="1"/>
              </p:cNvSpPr>
              <p:nvPr/>
            </p:nvSpPr>
            <p:spPr>
              <a:xfrm>
                <a:off x="3514946" y="5280597"/>
                <a:ext cx="5193729" cy="781304"/>
              </a:xfrm>
              <a:prstGeom prst="rect">
                <a:avLst/>
              </a:prstGeom>
              <a:blipFill>
                <a:blip r:embed="rId24"/>
                <a:stretch>
                  <a:fillRect/>
                </a:stretch>
              </a:blipFill>
            </p:spPr>
            <p:txBody>
              <a:bodyPr/>
              <a:lstStyle/>
              <a:p>
                <a:r>
                  <a:rPr lang="en-US">
                    <a:noFill/>
                  </a:rPr>
                  <a:t> </a:t>
                </a:r>
              </a:p>
            </p:txBody>
          </p:sp>
        </mc:Fallback>
      </mc:AlternateContent>
      <p:grpSp>
        <p:nvGrpSpPr>
          <p:cNvPr id="118" name="Group 117"/>
          <p:cNvGrpSpPr/>
          <p:nvPr/>
        </p:nvGrpSpPr>
        <p:grpSpPr>
          <a:xfrm>
            <a:off x="440288" y="5215756"/>
            <a:ext cx="2607711" cy="1082631"/>
            <a:chOff x="9203288" y="5215756"/>
            <a:chExt cx="2607711" cy="1082631"/>
          </a:xfrm>
        </p:grpSpPr>
        <mc:AlternateContent xmlns:mc="http://schemas.openxmlformats.org/markup-compatibility/2006" xmlns:a14="http://schemas.microsoft.com/office/drawing/2010/main">
          <mc:Choice Requires="a14">
            <p:sp>
              <p:nvSpPr>
                <p:cNvPr id="111" name="TextBox 110"/>
                <p:cNvSpPr txBox="1"/>
                <p:nvPr/>
              </p:nvSpPr>
              <p:spPr>
                <a:xfrm>
                  <a:off x="9203288" y="5215756"/>
                  <a:ext cx="2506111" cy="369332"/>
                </a:xfrm>
                <a:prstGeom prst="rect">
                  <a:avLst/>
                </a:prstGeom>
                <a:noFill/>
              </p:spPr>
              <p:txBody>
                <a:bodyPr wrap="squar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Object orientation: </a:t>
                  </a:r>
                  <a14:m>
                    <m:oMath xmlns:m="http://schemas.openxmlformats.org/officeDocument/2006/math">
                      <m:sSub>
                        <m:sSubPr>
                          <m:ctrlPr>
                            <a:rPr lang="en-US" i="1">
                              <a:solidFill>
                                <a:srgbClr val="00B050"/>
                              </a:solidFill>
                              <a:latin typeface="Cambria Math" panose="02040503050406030204" pitchFamily="18" charset="0"/>
                            </a:rPr>
                          </m:ctrlPr>
                        </m:sSubPr>
                        <m:e>
                          <m:acc>
                            <m:accPr>
                              <m:chr m:val="̰"/>
                              <m:ctrlPr>
                                <a:rPr lang="en-US" i="1">
                                  <a:solidFill>
                                    <a:srgbClr val="00B050"/>
                                  </a:solidFill>
                                  <a:latin typeface="Cambria Math" panose="02040503050406030204" pitchFamily="18" charset="0"/>
                                </a:rPr>
                              </m:ctrlPr>
                            </m:accPr>
                            <m:e>
                              <m:acc>
                                <m:accPr>
                                  <m:chr m:val="̂"/>
                                  <m:ctrlPr>
                                    <a:rPr lang="en-US" i="1">
                                      <a:solidFill>
                                        <a:srgbClr val="00B050"/>
                                      </a:solidFill>
                                      <a:latin typeface="Cambria Math" panose="02040503050406030204" pitchFamily="18" charset="0"/>
                                    </a:rPr>
                                  </m:ctrlPr>
                                </m:accPr>
                                <m:e>
                                  <m:r>
                                    <a:rPr lang="en-US" b="1" i="1">
                                      <a:solidFill>
                                        <a:srgbClr val="00B050"/>
                                      </a:solidFill>
                                      <a:latin typeface="Cambria Math" panose="02040503050406030204" pitchFamily="18" charset="0"/>
                                    </a:rPr>
                                    <m:t>𝒏</m:t>
                                  </m:r>
                                </m:e>
                              </m:acc>
                            </m:e>
                          </m:acc>
                        </m:e>
                        <m:sub>
                          <m:r>
                            <a:rPr lang="en-US" i="1">
                              <a:solidFill>
                                <a:srgbClr val="00B050"/>
                              </a:solidFill>
                              <a:latin typeface="Cambria Math" panose="02040503050406030204" pitchFamily="18" charset="0"/>
                            </a:rPr>
                            <m:t>𝑜</m:t>
                          </m:r>
                        </m:sub>
                      </m:sSub>
                    </m:oMath>
                  </a14:m>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p>
              </p:txBody>
            </p:sp>
          </mc:Choice>
          <mc:Fallback xmlns="">
            <p:sp>
              <p:nvSpPr>
                <p:cNvPr id="111" name="TextBox 110"/>
                <p:cNvSpPr txBox="1">
                  <a:spLocks noRot="1" noChangeAspect="1" noMove="1" noResize="1" noEditPoints="1" noAdjustHandles="1" noChangeArrowheads="1" noChangeShapeType="1" noTextEdit="1"/>
                </p:cNvSpPr>
                <p:nvPr/>
              </p:nvSpPr>
              <p:spPr>
                <a:xfrm>
                  <a:off x="9203288" y="5215756"/>
                  <a:ext cx="2506111" cy="369332"/>
                </a:xfrm>
                <a:prstGeom prst="rect">
                  <a:avLst/>
                </a:prstGeom>
                <a:blipFill>
                  <a:blip r:embed="rId25"/>
                  <a:stretch>
                    <a:fillRect l="-1946"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TextBox 113"/>
                <p:cNvSpPr txBox="1"/>
                <p:nvPr/>
              </p:nvSpPr>
              <p:spPr>
                <a:xfrm>
                  <a:off x="9203288" y="5916872"/>
                  <a:ext cx="2607711" cy="381515"/>
                </a:xfrm>
                <a:prstGeom prst="rect">
                  <a:avLst/>
                </a:prstGeom>
                <a:noFill/>
              </p:spPr>
              <p:txBody>
                <a:bodyPr wrap="squar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Lens orientation: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a:latin typeface="Cambria Math" panose="02040503050406030204" pitchFamily="18" charset="0"/>
                              <a:ea typeface="Cambria Math" panose="02040503050406030204" pitchFamily="18" charset="0"/>
                            </a:rPr>
                            <m:t>𝓁</m:t>
                          </m:r>
                        </m:sub>
                      </m:sSub>
                    </m:oMath>
                  </a14:m>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m:t>
                          </m:r>
                        </m:e>
                        <m:sub>
                          <m:r>
                            <a:rPr lang="en-US">
                              <a:latin typeface="Cambria Math" panose="02040503050406030204" pitchFamily="18" charset="0"/>
                              <a:ea typeface="Cambria Math" panose="02040503050406030204" pitchFamily="18" charset="0"/>
                            </a:rPr>
                            <m:t>𝓁</m:t>
                          </m:r>
                          <m:r>
                            <a:rPr lang="en-US">
                              <a:latin typeface="Cambria Math" panose="02040503050406030204" pitchFamily="18" charset="0"/>
                              <a:ea typeface="Cambria Math" panose="02040503050406030204" pitchFamily="18" charset="0"/>
                            </a:rPr>
                            <m:t>,3</m:t>
                          </m:r>
                        </m:sub>
                      </m:sSub>
                      <m:r>
                        <a:rPr lang="en-US">
                          <a:latin typeface="Cambria Math" panose="02040503050406030204" pitchFamily="18" charset="0"/>
                          <a:ea typeface="Cambria Math" panose="02040503050406030204" pitchFamily="18" charset="0"/>
                        </a:rPr>
                        <m:t> </m:t>
                      </m:r>
                    </m:oMath>
                  </a14:m>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p>
              </p:txBody>
            </p:sp>
          </mc:Choice>
          <mc:Fallback xmlns="">
            <p:sp>
              <p:nvSpPr>
                <p:cNvPr id="114" name="TextBox 113"/>
                <p:cNvSpPr txBox="1">
                  <a:spLocks noRot="1" noChangeAspect="1" noMove="1" noResize="1" noEditPoints="1" noAdjustHandles="1" noChangeArrowheads="1" noChangeShapeType="1" noTextEdit="1"/>
                </p:cNvSpPr>
                <p:nvPr/>
              </p:nvSpPr>
              <p:spPr>
                <a:xfrm>
                  <a:off x="9203288" y="5916872"/>
                  <a:ext cx="2607711" cy="381515"/>
                </a:xfrm>
                <a:prstGeom prst="rect">
                  <a:avLst/>
                </a:prstGeom>
                <a:blipFill>
                  <a:blip r:embed="rId26"/>
                  <a:stretch>
                    <a:fillRect l="-1869" t="-9677"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TextBox 116"/>
                <p:cNvSpPr txBox="1"/>
                <p:nvPr/>
              </p:nvSpPr>
              <p:spPr>
                <a:xfrm>
                  <a:off x="9203288" y="5566314"/>
                  <a:ext cx="2359615" cy="369332"/>
                </a:xfrm>
                <a:prstGeom prst="rect">
                  <a:avLst/>
                </a:prstGeom>
                <a:noFill/>
              </p:spPr>
              <p:txBody>
                <a:bodyPr wrap="squar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Sensor orientation: </a:t>
                  </a:r>
                  <a14:m>
                    <m:oMath xmlns:m="http://schemas.openxmlformats.org/officeDocument/2006/math">
                      <m:sSub>
                        <m:sSubPr>
                          <m:ctrlPr>
                            <a:rPr lang="en-US" i="1">
                              <a:solidFill>
                                <a:srgbClr val="3A9AFF"/>
                              </a:solidFill>
                              <a:latin typeface="Cambria Math" panose="02040503050406030204" pitchFamily="18" charset="0"/>
                            </a:rPr>
                          </m:ctrlPr>
                        </m:sSubPr>
                        <m:e>
                          <m:acc>
                            <m:accPr>
                              <m:chr m:val="̰"/>
                              <m:ctrlPr>
                                <a:rPr lang="en-US" i="1">
                                  <a:solidFill>
                                    <a:srgbClr val="3A9AFF"/>
                                  </a:solidFill>
                                  <a:latin typeface="Cambria Math" panose="02040503050406030204" pitchFamily="18" charset="0"/>
                                </a:rPr>
                              </m:ctrlPr>
                            </m:accPr>
                            <m:e>
                              <m:acc>
                                <m:accPr>
                                  <m:chr m:val="̂"/>
                                  <m:ctrlPr>
                                    <a:rPr lang="en-US" i="1">
                                      <a:solidFill>
                                        <a:srgbClr val="3A9AFF"/>
                                      </a:solidFill>
                                      <a:latin typeface="Cambria Math" panose="02040503050406030204" pitchFamily="18" charset="0"/>
                                    </a:rPr>
                                  </m:ctrlPr>
                                </m:accPr>
                                <m:e>
                                  <m:r>
                                    <a:rPr lang="en-US" b="1" i="1">
                                      <a:solidFill>
                                        <a:srgbClr val="3A9AFF"/>
                                      </a:solidFill>
                                      <a:latin typeface="Cambria Math" panose="02040503050406030204" pitchFamily="18" charset="0"/>
                                    </a:rPr>
                                    <m:t>𝒏</m:t>
                                  </m:r>
                                </m:e>
                              </m:acc>
                            </m:e>
                          </m:acc>
                        </m:e>
                        <m:sub>
                          <m:r>
                            <a:rPr lang="en-US" i="1">
                              <a:solidFill>
                                <a:srgbClr val="3A9AFF"/>
                              </a:solidFill>
                              <a:latin typeface="Cambria Math" panose="02040503050406030204" pitchFamily="18" charset="0"/>
                            </a:rPr>
                            <m:t>𝑖</m:t>
                          </m:r>
                        </m:sub>
                      </m:sSub>
                    </m:oMath>
                  </a14:m>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Choice>
          <mc:Fallback xmlns="">
            <p:sp>
              <p:nvSpPr>
                <p:cNvPr id="117" name="TextBox 116"/>
                <p:cNvSpPr txBox="1">
                  <a:spLocks noRot="1" noChangeAspect="1" noMove="1" noResize="1" noEditPoints="1" noAdjustHandles="1" noChangeArrowheads="1" noChangeShapeType="1" noTextEdit="1"/>
                </p:cNvSpPr>
                <p:nvPr/>
              </p:nvSpPr>
              <p:spPr>
                <a:xfrm>
                  <a:off x="9203288" y="5566314"/>
                  <a:ext cx="2359615" cy="369332"/>
                </a:xfrm>
                <a:prstGeom prst="rect">
                  <a:avLst/>
                </a:prstGeom>
                <a:blipFill>
                  <a:blip r:embed="rId27"/>
                  <a:stretch>
                    <a:fillRect l="-2067" t="-8197" r="-6718" b="-2459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9" name="Rectangle 118"/>
              <p:cNvSpPr/>
              <p:nvPr/>
            </p:nvSpPr>
            <p:spPr>
              <a:xfrm>
                <a:off x="9110574" y="5287570"/>
                <a:ext cx="2376869" cy="814134"/>
              </a:xfrm>
              <a:prstGeom prst="rect">
                <a:avLst/>
              </a:prstGeom>
            </p:spPr>
            <p:txBody>
              <a:bodyPr wrap="none">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where,</a:t>
                </a:r>
              </a:p>
              <a:p>
                <a14:m>
                  <m:oMath xmlns:m="http://schemas.openxmlformats.org/officeDocument/2006/math">
                    <m:sSub>
                      <m:sSubPr>
                        <m:ctrlPr>
                          <a:rPr lang="en-US" i="1" smtClean="0">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acc>
                              <m:accPr>
                                <m:chr m:val="̂"/>
                                <m:ctrlPr>
                                  <a:rPr lang="en-US" i="1">
                                    <a:solidFill>
                                      <a:schemeClr val="tx1">
                                        <a:lumMod val="75000"/>
                                        <a:lumOff val="25000"/>
                                      </a:schemeClr>
                                    </a:solidFill>
                                    <a:latin typeface="Cambria Math" panose="02040503050406030204" pitchFamily="18" charset="0"/>
                                  </a:rPr>
                                </m:ctrlPr>
                              </m:accPr>
                              <m:e>
                                <m:r>
                                  <a:rPr lang="en-US" b="1" i="1">
                                    <a:solidFill>
                                      <a:schemeClr val="tx1">
                                        <a:lumMod val="75000"/>
                                        <a:lumOff val="25000"/>
                                      </a:schemeClr>
                                    </a:solidFill>
                                    <a:latin typeface="Cambria Math" panose="02040503050406030204" pitchFamily="18" charset="0"/>
                                  </a:rPr>
                                  <m:t>𝒏</m:t>
                                </m:r>
                              </m:e>
                            </m:acc>
                          </m:e>
                        </m:acc>
                      </m:e>
                      <m:sub>
                        <m:r>
                          <a:rPr lang="en-US" i="1">
                            <a:solidFill>
                              <a:schemeClr val="tx1">
                                <a:lumMod val="75000"/>
                                <a:lumOff val="25000"/>
                              </a:schemeClr>
                            </a:solidFill>
                            <a:latin typeface="Cambria Math" panose="02040503050406030204" pitchFamily="18" charset="0"/>
                          </a:rPr>
                          <m:t>𝑜</m:t>
                        </m:r>
                      </m:sub>
                    </m:sSub>
                    <m:r>
                      <a:rPr lang="en-US" b="0" i="0">
                        <a:solidFill>
                          <a:schemeClr val="tx1">
                            <a:lumMod val="75000"/>
                            <a:lumOff val="25000"/>
                          </a:schemeClr>
                        </a:solidFill>
                        <a:latin typeface="Cambria Math" panose="02040503050406030204" pitchFamily="18" charset="0"/>
                      </a:rPr>
                      <m:t>=</m:t>
                    </m:r>
                    <m:f>
                      <m:fPr>
                        <m:ctrlPr>
                          <a:rPr lang="en-US" b="0" i="1">
                            <a:solidFill>
                              <a:schemeClr val="tx1">
                                <a:lumMod val="75000"/>
                                <a:lumOff val="25000"/>
                              </a:schemeClr>
                            </a:solidFill>
                            <a:latin typeface="Cambria Math" panose="02040503050406030204" pitchFamily="18" charset="0"/>
                          </a:rPr>
                        </m:ctrlPr>
                      </m:fPr>
                      <m:num>
                        <m:sSub>
                          <m:sSubPr>
                            <m:ctrlPr>
                              <a:rPr lang="en-US" b="0" i="1">
                                <a:solidFill>
                                  <a:schemeClr val="tx1">
                                    <a:lumMod val="75000"/>
                                    <a:lumOff val="25000"/>
                                  </a:schemeClr>
                                </a:solidFill>
                                <a:latin typeface="Cambria Math" panose="02040503050406030204" pitchFamily="18" charset="0"/>
                              </a:rPr>
                            </m:ctrlPr>
                          </m:sSubPr>
                          <m:e>
                            <m:acc>
                              <m:accPr>
                                <m:chr m:val="̂"/>
                                <m:ctrlPr>
                                  <a:rPr lang="en-US" b="0" i="1">
                                    <a:solidFill>
                                      <a:schemeClr val="tx1">
                                        <a:lumMod val="75000"/>
                                        <a:lumOff val="25000"/>
                                      </a:schemeClr>
                                    </a:solidFill>
                                    <a:latin typeface="Cambria Math" panose="02040503050406030204" pitchFamily="18" charset="0"/>
                                  </a:rPr>
                                </m:ctrlPr>
                              </m:accPr>
                              <m:e>
                                <m:r>
                                  <a:rPr lang="en-US" b="1" i="1">
                                    <a:solidFill>
                                      <a:schemeClr val="tx1">
                                        <a:lumMod val="75000"/>
                                        <a:lumOff val="25000"/>
                                      </a:schemeClr>
                                    </a:solidFill>
                                    <a:latin typeface="Cambria Math" panose="02040503050406030204" pitchFamily="18" charset="0"/>
                                  </a:rPr>
                                  <m:t>𝒏</m:t>
                                </m:r>
                              </m:e>
                            </m:acc>
                          </m:e>
                          <m:sub>
                            <m:r>
                              <a:rPr lang="en-US" b="0" i="1" smtClean="0">
                                <a:solidFill>
                                  <a:schemeClr val="tx1">
                                    <a:lumMod val="75000"/>
                                    <a:lumOff val="25000"/>
                                  </a:schemeClr>
                                </a:solidFill>
                                <a:latin typeface="Cambria Math" panose="02040503050406030204" pitchFamily="18" charset="0"/>
                              </a:rPr>
                              <m:t>𝑜</m:t>
                            </m:r>
                          </m:sub>
                        </m:sSub>
                      </m:num>
                      <m:den>
                        <m:d>
                          <m:dPr>
                            <m:begChr m:val=""/>
                            <m:ctrlPr>
                              <a:rPr lang="en-US" b="0" i="1">
                                <a:solidFill>
                                  <a:schemeClr val="tx1">
                                    <a:lumMod val="75000"/>
                                    <a:lumOff val="25000"/>
                                  </a:schemeClr>
                                </a:solidFill>
                                <a:latin typeface="Cambria Math" panose="02040503050406030204" pitchFamily="18" charset="0"/>
                              </a:rPr>
                            </m:ctrlPr>
                          </m:dPr>
                          <m:e>
                            <m:sSub>
                              <m:sSubPr>
                                <m:ctrlPr>
                                  <a:rPr lang="en-US" b="0" i="1">
                                    <a:solidFill>
                                      <a:schemeClr val="tx1">
                                        <a:lumMod val="75000"/>
                                        <a:lumOff val="25000"/>
                                      </a:schemeClr>
                                    </a:solidFill>
                                    <a:latin typeface="Cambria Math" panose="02040503050406030204" pitchFamily="18" charset="0"/>
                                  </a:rPr>
                                </m:ctrlPr>
                              </m:sSubPr>
                              <m:e>
                                <m:acc>
                                  <m:accPr>
                                    <m:chr m:val="̂"/>
                                    <m:ctrlPr>
                                      <a:rPr lang="en-US" b="0" i="1">
                                        <a:solidFill>
                                          <a:schemeClr val="tx1">
                                            <a:lumMod val="75000"/>
                                            <a:lumOff val="25000"/>
                                          </a:schemeClr>
                                        </a:solidFill>
                                        <a:latin typeface="Cambria Math" panose="02040503050406030204" pitchFamily="18" charset="0"/>
                                      </a:rPr>
                                    </m:ctrlPr>
                                  </m:accPr>
                                  <m:e>
                                    <m:r>
                                      <a:rPr lang="en-US" b="1" i="1">
                                        <a:solidFill>
                                          <a:schemeClr val="tx1">
                                            <a:lumMod val="75000"/>
                                            <a:lumOff val="25000"/>
                                          </a:schemeClr>
                                        </a:solidFill>
                                        <a:latin typeface="Cambria Math" panose="02040503050406030204" pitchFamily="18" charset="0"/>
                                      </a:rPr>
                                      <m:t>𝒏</m:t>
                                    </m:r>
                                  </m:e>
                                </m:acc>
                              </m:e>
                              <m:sub>
                                <m:r>
                                  <a:rPr lang="en-US" b="0" i="1" smtClean="0">
                                    <a:solidFill>
                                      <a:schemeClr val="tx1">
                                        <a:lumMod val="75000"/>
                                        <a:lumOff val="25000"/>
                                      </a:schemeClr>
                                    </a:solidFill>
                                    <a:latin typeface="Cambria Math" panose="02040503050406030204" pitchFamily="18" charset="0"/>
                                  </a:rPr>
                                  <m:t>𝑜</m:t>
                                </m:r>
                              </m:sub>
                            </m:sSub>
                            <m:r>
                              <a:rPr lang="en-US" b="0" i="0">
                                <a:solidFill>
                                  <a:schemeClr val="tx1">
                                    <a:lumMod val="75000"/>
                                    <a:lumOff val="25000"/>
                                  </a:schemeClr>
                                </a:solidFill>
                                <a:latin typeface="Cambria Math" panose="02040503050406030204" pitchFamily="18" charset="0"/>
                              </a:rPr>
                              <m:t>(3</m:t>
                            </m:r>
                          </m:e>
                        </m:d>
                      </m:den>
                    </m:f>
                  </m:oMath>
                </a14:m>
                <a:r>
                  <a:rPr lang="en-US" dirty="0">
                    <a:solidFill>
                      <a:schemeClr val="tx1">
                        <a:lumMod val="75000"/>
                        <a:lumOff val="25000"/>
                      </a:schemeClr>
                    </a:solidFill>
                  </a:rPr>
                  <a:t> ;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acc>
                              <m:accPr>
                                <m:chr m:val="̂"/>
                                <m:ctrlPr>
                                  <a:rPr lang="en-US" i="1">
                                    <a:solidFill>
                                      <a:schemeClr val="tx1">
                                        <a:lumMod val="75000"/>
                                        <a:lumOff val="25000"/>
                                      </a:schemeClr>
                                    </a:solidFill>
                                    <a:latin typeface="Cambria Math" panose="02040503050406030204" pitchFamily="18" charset="0"/>
                                  </a:rPr>
                                </m:ctrlPr>
                              </m:accPr>
                              <m:e>
                                <m:r>
                                  <a:rPr lang="en-US" b="1" i="1">
                                    <a:solidFill>
                                      <a:schemeClr val="tx1">
                                        <a:lumMod val="75000"/>
                                        <a:lumOff val="25000"/>
                                      </a:schemeClr>
                                    </a:solidFill>
                                    <a:latin typeface="Cambria Math" panose="02040503050406030204" pitchFamily="18" charset="0"/>
                                  </a:rPr>
                                  <m:t>𝒏</m:t>
                                </m:r>
                              </m:e>
                            </m:acc>
                          </m:e>
                        </m:acc>
                      </m:e>
                      <m:sub>
                        <m:r>
                          <a:rPr lang="en-US" i="1">
                            <a:solidFill>
                              <a:schemeClr val="tx1">
                                <a:lumMod val="75000"/>
                                <a:lumOff val="25000"/>
                              </a:schemeClr>
                            </a:solidFill>
                            <a:latin typeface="Cambria Math" panose="02040503050406030204" pitchFamily="18" charset="0"/>
                          </a:rPr>
                          <m:t>𝑖</m:t>
                        </m:r>
                      </m:sub>
                    </m:sSub>
                    <m:r>
                      <a:rPr lang="en-US">
                        <a:solidFill>
                          <a:schemeClr val="tx1">
                            <a:lumMod val="75000"/>
                            <a:lumOff val="25000"/>
                          </a:schemeClr>
                        </a:solidFill>
                        <a:latin typeface="Cambria Math" panose="02040503050406030204" pitchFamily="18" charset="0"/>
                      </a:rPr>
                      <m:t>=</m:t>
                    </m:r>
                    <m:f>
                      <m:fPr>
                        <m:ctrlPr>
                          <a:rPr lang="en-US" i="1">
                            <a:solidFill>
                              <a:schemeClr val="tx1">
                                <a:lumMod val="75000"/>
                                <a:lumOff val="25000"/>
                              </a:schemeClr>
                            </a:solidFill>
                            <a:latin typeface="Cambria Math" panose="02040503050406030204" pitchFamily="18" charset="0"/>
                          </a:rPr>
                        </m:ctrlPr>
                      </m:fPr>
                      <m:num>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b="1" i="1">
                                    <a:solidFill>
                                      <a:schemeClr val="tx1">
                                        <a:lumMod val="75000"/>
                                        <a:lumOff val="25000"/>
                                      </a:schemeClr>
                                    </a:solidFill>
                                    <a:latin typeface="Cambria Math" panose="02040503050406030204" pitchFamily="18" charset="0"/>
                                  </a:rPr>
                                  <m:t>𝒏</m:t>
                                </m:r>
                              </m:e>
                            </m:acc>
                          </m:e>
                          <m:sub>
                            <m:r>
                              <a:rPr lang="en-US" i="1">
                                <a:solidFill>
                                  <a:schemeClr val="tx1">
                                    <a:lumMod val="75000"/>
                                    <a:lumOff val="25000"/>
                                  </a:schemeClr>
                                </a:solidFill>
                                <a:latin typeface="Cambria Math" panose="02040503050406030204" pitchFamily="18" charset="0"/>
                              </a:rPr>
                              <m:t>𝑖</m:t>
                            </m:r>
                          </m:sub>
                        </m:sSub>
                      </m:num>
                      <m:den>
                        <m:d>
                          <m:dPr>
                            <m:begChr m:val=""/>
                            <m:ctrlPr>
                              <a:rPr lang="en-US" i="1">
                                <a:solidFill>
                                  <a:schemeClr val="tx1">
                                    <a:lumMod val="75000"/>
                                    <a:lumOff val="25000"/>
                                  </a:schemeClr>
                                </a:solidFill>
                                <a:latin typeface="Cambria Math" panose="02040503050406030204" pitchFamily="18" charset="0"/>
                              </a:rPr>
                            </m:ctrlPr>
                          </m:dPr>
                          <m:e>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b="1" i="1">
                                        <a:solidFill>
                                          <a:schemeClr val="tx1">
                                            <a:lumMod val="75000"/>
                                            <a:lumOff val="25000"/>
                                          </a:schemeClr>
                                        </a:solidFill>
                                        <a:latin typeface="Cambria Math" panose="02040503050406030204" pitchFamily="18" charset="0"/>
                                      </a:rPr>
                                      <m:t>𝒏</m:t>
                                    </m:r>
                                  </m:e>
                                </m:acc>
                              </m:e>
                              <m:sub>
                                <m:r>
                                  <a:rPr lang="en-US" i="1">
                                    <a:solidFill>
                                      <a:schemeClr val="tx1">
                                        <a:lumMod val="75000"/>
                                        <a:lumOff val="25000"/>
                                      </a:schemeClr>
                                    </a:solidFill>
                                    <a:latin typeface="Cambria Math" panose="02040503050406030204" pitchFamily="18" charset="0"/>
                                  </a:rPr>
                                  <m:t>𝑖</m:t>
                                </m:r>
                              </m:sub>
                            </m:sSub>
                            <m:r>
                              <a:rPr lang="en-US">
                                <a:solidFill>
                                  <a:schemeClr val="tx1">
                                    <a:lumMod val="75000"/>
                                    <a:lumOff val="25000"/>
                                  </a:schemeClr>
                                </a:solidFill>
                                <a:latin typeface="Cambria Math" panose="02040503050406030204" pitchFamily="18" charset="0"/>
                              </a:rPr>
                              <m:t>(3</m:t>
                            </m:r>
                          </m:e>
                        </m:d>
                      </m:den>
                    </m:f>
                  </m:oMath>
                </a14:m>
                <a:r>
                  <a:rPr lang="en-US" dirty="0">
                    <a:solidFill>
                      <a:schemeClr val="tx1">
                        <a:lumMod val="75000"/>
                        <a:lumOff val="25000"/>
                      </a:schemeClr>
                    </a:solidFill>
                  </a:rPr>
                  <a:t> </a:t>
                </a:r>
              </a:p>
            </p:txBody>
          </p:sp>
        </mc:Choice>
        <mc:Fallback xmlns="">
          <p:sp>
            <p:nvSpPr>
              <p:cNvPr id="119" name="Rectangle 118"/>
              <p:cNvSpPr>
                <a:spLocks noRot="1" noChangeAspect="1" noMove="1" noResize="1" noEditPoints="1" noAdjustHandles="1" noChangeArrowheads="1" noChangeShapeType="1" noTextEdit="1"/>
              </p:cNvSpPr>
              <p:nvPr/>
            </p:nvSpPr>
            <p:spPr>
              <a:xfrm>
                <a:off x="9110574" y="5287570"/>
                <a:ext cx="2376869" cy="814134"/>
              </a:xfrm>
              <a:prstGeom prst="rect">
                <a:avLst/>
              </a:prstGeom>
              <a:blipFill>
                <a:blip r:embed="rId28"/>
                <a:stretch>
                  <a:fillRect l="-2314" t="-3731" r="-14910" b="-60448"/>
                </a:stretch>
              </a:blipFill>
            </p:spPr>
            <p:txBody>
              <a:bodyPr/>
              <a:lstStyle/>
              <a:p>
                <a:r>
                  <a:rPr lang="en-US">
                    <a:noFill/>
                  </a:rPr>
                  <a:t> </a:t>
                </a:r>
              </a:p>
            </p:txBody>
          </p:sp>
        </mc:Fallback>
      </mc:AlternateContent>
      <p:grpSp>
        <p:nvGrpSpPr>
          <p:cNvPr id="112" name="Group 111"/>
          <p:cNvGrpSpPr/>
          <p:nvPr/>
        </p:nvGrpSpPr>
        <p:grpSpPr>
          <a:xfrm>
            <a:off x="11689891" y="5585364"/>
            <a:ext cx="292559" cy="338554"/>
            <a:chOff x="1821495" y="4635241"/>
            <a:chExt cx="292559" cy="338554"/>
          </a:xfrm>
        </p:grpSpPr>
        <p:sp>
          <p:nvSpPr>
            <p:cNvPr id="113" name="Oval 112"/>
            <p:cNvSpPr/>
            <p:nvPr/>
          </p:nvSpPr>
          <p:spPr>
            <a:xfrm>
              <a:off x="1839734" y="4656080"/>
              <a:ext cx="274320" cy="274320"/>
            </a:xfrm>
            <a:prstGeom prst="ellipse">
              <a:avLst/>
            </a:prstGeom>
            <a:noFill/>
            <a:ln w="19050">
              <a:solidFill>
                <a:srgbClr val="FF5C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1821495" y="4635241"/>
              <a:ext cx="287258" cy="338554"/>
            </a:xfrm>
            <a:prstGeom prst="rect">
              <a:avLst/>
            </a:prstGeom>
            <a:noFill/>
          </p:spPr>
          <p:txBody>
            <a:bodyPr wrap="none" rtlCol="0">
              <a:spAutoFit/>
            </a:bodyPr>
            <a:lstStyle/>
            <a:p>
              <a:pPr algn="ctr"/>
              <a:r>
                <a:rPr lang="en-US" sz="1600">
                  <a:solidFill>
                    <a:srgbClr val="3A9AFF"/>
                  </a:solidFill>
                  <a:latin typeface="Euclid" panose="02020503060505020303" pitchFamily="18" charset="0"/>
                </a:rPr>
                <a:t>5</a:t>
              </a:r>
              <a:endParaRPr lang="en-US" sz="1600" dirty="0">
                <a:solidFill>
                  <a:srgbClr val="3A9AFF"/>
                </a:solidFill>
                <a:latin typeface="Euclid" panose="02020503060505020303" pitchFamily="18" charset="0"/>
              </a:endParaRPr>
            </a:p>
          </p:txBody>
        </p:sp>
      </p:grpSp>
    </p:spTree>
    <p:extLst>
      <p:ext uri="{BB962C8B-B14F-4D97-AF65-F5344CB8AC3E}">
        <p14:creationId xmlns:p14="http://schemas.microsoft.com/office/powerpoint/2010/main" val="25626717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592" y="167635"/>
            <a:ext cx="12027408" cy="892552"/>
          </a:xfrm>
          <a:prstGeom prst="rect">
            <a:avLst/>
          </a:prstGeom>
          <a:noFill/>
        </p:spPr>
        <p:txBody>
          <a:bodyPr wrap="square" rtlCol="0">
            <a:spAutoFit/>
          </a:bodyPr>
          <a:lstStyle/>
          <a:p>
            <a:r>
              <a:rPr lang="en-US" sz="2600" b="1" dirty="0">
                <a:solidFill>
                  <a:srgbClr val="FF3F7A"/>
                </a:solidFill>
                <a:latin typeface="Euclid" panose="02020503060505020303" pitchFamily="18" charset="0"/>
              </a:rPr>
              <a:t>Focusing relations for </a:t>
            </a:r>
            <a:r>
              <a:rPr lang="en-US" sz="2600" b="1">
                <a:solidFill>
                  <a:srgbClr val="FF3F7A"/>
                </a:solidFill>
                <a:latin typeface="Euclid" panose="02020503060505020303" pitchFamily="18" charset="0"/>
              </a:rPr>
              <a:t>specific configurations can be derived from the general equation: tilting a lens about its entrance pupil to focus on a tilted object plane </a:t>
            </a:r>
            <a:endParaRPr lang="en-US" sz="2600" b="1" dirty="0">
              <a:solidFill>
                <a:srgbClr val="FF3F7A"/>
              </a:solidFill>
              <a:latin typeface="Euclid" panose="02020503060505020303" pitchFamily="18" charset="0"/>
            </a:endParaRPr>
          </a:p>
        </p:txBody>
      </p:sp>
      <p:grpSp>
        <p:nvGrpSpPr>
          <p:cNvPr id="160" name="Group 159"/>
          <p:cNvGrpSpPr/>
          <p:nvPr/>
        </p:nvGrpSpPr>
        <p:grpSpPr>
          <a:xfrm>
            <a:off x="2454564" y="1282692"/>
            <a:ext cx="7257540" cy="2641623"/>
            <a:chOff x="2454564" y="1282692"/>
            <a:chExt cx="7257540" cy="2641623"/>
          </a:xfrm>
        </p:grpSpPr>
        <p:cxnSp>
          <p:nvCxnSpPr>
            <p:cNvPr id="14" name="Straight Connector 13"/>
            <p:cNvCxnSpPr/>
            <p:nvPr/>
          </p:nvCxnSpPr>
          <p:spPr>
            <a:xfrm>
              <a:off x="3543917" y="2321874"/>
              <a:ext cx="5852160" cy="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54" name="Oval 153"/>
            <p:cNvSpPr/>
            <p:nvPr/>
          </p:nvSpPr>
          <p:spPr>
            <a:xfrm>
              <a:off x="4016515" y="1615638"/>
              <a:ext cx="278147" cy="27814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Oval 152"/>
            <p:cNvSpPr/>
            <p:nvPr/>
          </p:nvSpPr>
          <p:spPr>
            <a:xfrm>
              <a:off x="8646879" y="3532272"/>
              <a:ext cx="278147" cy="27814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Oval 151"/>
            <p:cNvSpPr/>
            <p:nvPr/>
          </p:nvSpPr>
          <p:spPr>
            <a:xfrm>
              <a:off x="7830681" y="1525681"/>
              <a:ext cx="278147" cy="27814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23" name="TextBox 22"/>
                <p:cNvSpPr txBox="1"/>
                <p:nvPr/>
              </p:nvSpPr>
              <p:spPr>
                <a:xfrm>
                  <a:off x="7776985" y="1450177"/>
                  <a:ext cx="38722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oMath>
                    </m:oMathPara>
                  </a14:m>
                  <a:endParaRPr lang="en-US" dirty="0">
                    <a:latin typeface="Times New Roman" panose="02020603050405020304" pitchFamily="18" charset="0"/>
                    <a:cs typeface="Times New Roman" panose="02020603050405020304" pitchFamily="18" charset="0"/>
                  </a:endParaRPr>
                </a:p>
              </p:txBody>
            </p:sp>
          </mc:Choice>
          <mc:Fallback>
            <p:sp>
              <p:nvSpPr>
                <p:cNvPr id="23" name="TextBox 22"/>
                <p:cNvSpPr txBox="1">
                  <a:spLocks noRot="1" noChangeAspect="1" noMove="1" noResize="1" noEditPoints="1" noAdjustHandles="1" noChangeArrowheads="1" noChangeShapeType="1" noTextEdit="1"/>
                </p:cNvSpPr>
                <p:nvPr/>
              </p:nvSpPr>
              <p:spPr>
                <a:xfrm>
                  <a:off x="7776985" y="1450177"/>
                  <a:ext cx="387222" cy="369332"/>
                </a:xfrm>
                <a:prstGeom prst="rect">
                  <a:avLst/>
                </a:prstGeom>
                <a:blipFill>
                  <a:blip r:embed="rId3"/>
                  <a:stretch>
                    <a:fillRect/>
                  </a:stretch>
                </a:blipFill>
              </p:spPr>
              <p:txBody>
                <a:bodyPr/>
                <a:lstStyle/>
                <a:p>
                  <a:r>
                    <a:rPr lang="en-US">
                      <a:noFill/>
                    </a:rPr>
                    <a:t> </a:t>
                  </a:r>
                </a:p>
              </p:txBody>
            </p:sp>
          </mc:Fallback>
        </mc:AlternateContent>
        <p:sp>
          <p:nvSpPr>
            <p:cNvPr id="7" name="TextBox 6"/>
            <p:cNvSpPr txBox="1"/>
            <p:nvPr/>
          </p:nvSpPr>
          <p:spPr>
            <a:xfrm rot="3659977">
              <a:off x="7200496" y="1736077"/>
              <a:ext cx="1191352" cy="369332"/>
            </a:xfrm>
            <a:prstGeom prst="rect">
              <a:avLst/>
            </a:prstGeom>
            <a:noFill/>
          </p:spPr>
          <p:txBody>
            <a:bodyPr wrap="non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Lens plane</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8" name="Straight Connector 7"/>
            <p:cNvCxnSpPr>
              <a:cxnSpLocks noChangeAspect="1"/>
            </p:cNvCxnSpPr>
            <p:nvPr/>
          </p:nvCxnSpPr>
          <p:spPr>
            <a:xfrm flipV="1">
              <a:off x="6385921" y="1703128"/>
              <a:ext cx="2856166" cy="1656499"/>
            </a:xfrm>
            <a:prstGeom prst="line">
              <a:avLst/>
            </a:prstGeom>
            <a:ln w="15875">
              <a:solidFill>
                <a:srgbClr val="00B0F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9396834" y="3362943"/>
              <a:ext cx="0" cy="54864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noChangeAspect="1"/>
            </p:cNvCxnSpPr>
            <p:nvPr/>
          </p:nvCxnSpPr>
          <p:spPr>
            <a:xfrm>
              <a:off x="2560042" y="1345563"/>
              <a:ext cx="3449475" cy="175320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flipV="1">
              <a:off x="9396812" y="1345169"/>
              <a:ext cx="0" cy="21205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flipV="1">
              <a:off x="4460648" y="1396165"/>
              <a:ext cx="0" cy="246888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rot="19797080">
              <a:off x="6093862" y="2848811"/>
              <a:ext cx="1293944" cy="369332"/>
            </a:xfrm>
            <a:prstGeom prst="rect">
              <a:avLst/>
            </a:prstGeom>
            <a:noFill/>
          </p:spPr>
          <p:txBody>
            <a:bodyPr wrap="non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Optical axis</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6" name="TextBox 15"/>
                <p:cNvSpPr txBox="1"/>
                <p:nvPr/>
              </p:nvSpPr>
              <p:spPr>
                <a:xfrm>
                  <a:off x="6380000" y="3482664"/>
                  <a:ext cx="5128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𝑜</m:t>
                            </m:r>
                          </m:sub>
                        </m:sSub>
                      </m:oMath>
                    </m:oMathPara>
                  </a14:m>
                  <a:endParaRPr lang="en-US" dirty="0">
                    <a:latin typeface="Times New Roman" panose="02020603050405020304" pitchFamily="18" charset="0"/>
                    <a:cs typeface="Times New Roman" panose="02020603050405020304" pitchFamily="18" charset="0"/>
                  </a:endParaRPr>
                </a:p>
              </p:txBody>
            </p:sp>
          </mc:Choice>
          <mc:Fallback>
            <p:sp>
              <p:nvSpPr>
                <p:cNvPr id="16" name="TextBox 15"/>
                <p:cNvSpPr txBox="1">
                  <a:spLocks noRot="1" noChangeAspect="1" noMove="1" noResize="1" noEditPoints="1" noAdjustHandles="1" noChangeArrowheads="1" noChangeShapeType="1" noTextEdit="1"/>
                </p:cNvSpPr>
                <p:nvPr/>
              </p:nvSpPr>
              <p:spPr>
                <a:xfrm>
                  <a:off x="6380000" y="3482664"/>
                  <a:ext cx="512897"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p:cNvSpPr txBox="1"/>
                <p:nvPr/>
              </p:nvSpPr>
              <p:spPr>
                <a:xfrm>
                  <a:off x="8284644" y="3452120"/>
                  <a:ext cx="104018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𝑜</m:t>
                                </m:r>
                              </m:sub>
                            </m:sSub>
                          </m:e>
                        </m:acc>
                      </m:oMath>
                    </m:oMathPara>
                  </a14:m>
                  <a:endParaRPr lang="en-US" dirty="0">
                    <a:latin typeface="Segoe UI" panose="020B0502040204020203" pitchFamily="34" charset="0"/>
                    <a:ea typeface="Segoe UI" panose="020B0502040204020203" pitchFamily="34" charset="0"/>
                    <a:cs typeface="Segoe UI" panose="020B0502040204020203" pitchFamily="34" charset="0"/>
                  </a:endParaRPr>
                </a:p>
              </p:txBody>
            </p:sp>
          </mc:Choice>
          <mc:Fallback>
            <p:sp>
              <p:nvSpPr>
                <p:cNvPr id="17" name="TextBox 16"/>
                <p:cNvSpPr txBox="1">
                  <a:spLocks noRot="1" noChangeAspect="1" noMove="1" noResize="1" noEditPoints="1" noAdjustHandles="1" noChangeArrowheads="1" noChangeShapeType="1" noTextEdit="1"/>
                </p:cNvSpPr>
                <p:nvPr/>
              </p:nvSpPr>
              <p:spPr>
                <a:xfrm>
                  <a:off x="8284644" y="3452120"/>
                  <a:ext cx="1040189" cy="369332"/>
                </a:xfrm>
                <a:prstGeom prst="rect">
                  <a:avLst/>
                </a:prstGeom>
                <a:blipFill>
                  <a:blip r:embed="rId5"/>
                  <a:stretch>
                    <a:fillRect t="-327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p:cNvSpPr txBox="1"/>
                <p:nvPr/>
              </p:nvSpPr>
              <p:spPr>
                <a:xfrm>
                  <a:off x="3963698" y="1539447"/>
                  <a:ext cx="3888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𝛽</m:t>
                        </m:r>
                      </m:oMath>
                    </m:oMathPara>
                  </a14:m>
                  <a:endParaRPr lang="en-US" dirty="0">
                    <a:latin typeface="Times New Roman" panose="02020603050405020304" pitchFamily="18" charset="0"/>
                    <a:cs typeface="Times New Roman" panose="02020603050405020304" pitchFamily="18" charset="0"/>
                  </a:endParaRPr>
                </a:p>
              </p:txBody>
            </p:sp>
          </mc:Choice>
          <mc:Fallback>
            <p:sp>
              <p:nvSpPr>
                <p:cNvPr id="20" name="TextBox 19"/>
                <p:cNvSpPr txBox="1">
                  <a:spLocks noRot="1" noChangeAspect="1" noMove="1" noResize="1" noEditPoints="1" noAdjustHandles="1" noChangeArrowheads="1" noChangeShapeType="1" noTextEdit="1"/>
                </p:cNvSpPr>
                <p:nvPr/>
              </p:nvSpPr>
              <p:spPr>
                <a:xfrm>
                  <a:off x="3963698" y="1539447"/>
                  <a:ext cx="388824" cy="369332"/>
                </a:xfrm>
                <a:prstGeom prst="rect">
                  <a:avLst/>
                </a:prstGeom>
                <a:blipFill>
                  <a:blip r:embed="rId6"/>
                  <a:stretch>
                    <a:fillRect b="-15000"/>
                  </a:stretch>
                </a:blipFill>
              </p:spPr>
              <p:txBody>
                <a:bodyPr/>
                <a:lstStyle/>
                <a:p>
                  <a:r>
                    <a:rPr lang="en-US">
                      <a:noFill/>
                    </a:rPr>
                    <a:t> </a:t>
                  </a:r>
                </a:p>
              </p:txBody>
            </p:sp>
          </mc:Fallback>
        </mc:AlternateContent>
        <p:sp>
          <p:nvSpPr>
            <p:cNvPr id="21" name="TextBox 20"/>
            <p:cNvSpPr txBox="1"/>
            <p:nvPr/>
          </p:nvSpPr>
          <p:spPr>
            <a:xfrm rot="16200000">
              <a:off x="8861230" y="2543614"/>
              <a:ext cx="1332416" cy="369332"/>
            </a:xfrm>
            <a:prstGeom prst="rect">
              <a:avLst/>
            </a:prstGeom>
            <a:noFill/>
          </p:spPr>
          <p:txBody>
            <a:bodyPr wrap="non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Image Plane</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2" name="TextBox 21"/>
            <p:cNvSpPr txBox="1"/>
            <p:nvPr/>
          </p:nvSpPr>
          <p:spPr>
            <a:xfrm rot="1596922">
              <a:off x="2454564" y="1282692"/>
              <a:ext cx="1358064" cy="369332"/>
            </a:xfrm>
            <a:prstGeom prst="rect">
              <a:avLst/>
            </a:prstGeom>
            <a:noFill/>
          </p:spPr>
          <p:txBody>
            <a:bodyPr wrap="non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Object plane</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5" name="TextBox 24"/>
                <p:cNvSpPr txBox="1"/>
                <p:nvPr/>
              </p:nvSpPr>
              <p:spPr>
                <a:xfrm>
                  <a:off x="4153860" y="2278205"/>
                  <a:ext cx="43611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oMath>
                    </m:oMathPara>
                  </a14:m>
                  <a:endParaRPr lang="en-US" dirty="0"/>
                </a:p>
              </p:txBody>
            </p:sp>
          </mc:Choice>
          <mc:Fallback>
            <p:sp>
              <p:nvSpPr>
                <p:cNvPr id="25" name="TextBox 24"/>
                <p:cNvSpPr txBox="1">
                  <a:spLocks noRot="1" noChangeAspect="1" noMove="1" noResize="1" noEditPoints="1" noAdjustHandles="1" noChangeArrowheads="1" noChangeShapeType="1" noTextEdit="1"/>
                </p:cNvSpPr>
                <p:nvPr/>
              </p:nvSpPr>
              <p:spPr>
                <a:xfrm>
                  <a:off x="4153860" y="2278205"/>
                  <a:ext cx="43611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Rectangle 27"/>
                <p:cNvSpPr/>
                <p:nvPr/>
              </p:nvSpPr>
              <p:spPr>
                <a:xfrm>
                  <a:off x="6198878" y="3537961"/>
                  <a:ext cx="415498" cy="2462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m:t>
                        </m:r>
                      </m:oMath>
                    </m:oMathPara>
                  </a14:m>
                  <a:endParaRPr lang="en-US" sz="1000" dirty="0"/>
                </a:p>
              </p:txBody>
            </p:sp>
          </mc:Choice>
          <mc:Fallback>
            <p:sp>
              <p:nvSpPr>
                <p:cNvPr id="28" name="Rectangle 27"/>
                <p:cNvSpPr>
                  <a:spLocks noRot="1" noChangeAspect="1" noMove="1" noResize="1" noEditPoints="1" noAdjustHandles="1" noChangeArrowheads="1" noChangeShapeType="1" noTextEdit="1"/>
                </p:cNvSpPr>
                <p:nvPr/>
              </p:nvSpPr>
              <p:spPr>
                <a:xfrm>
                  <a:off x="6198878" y="3537961"/>
                  <a:ext cx="415498" cy="246221"/>
                </a:xfrm>
                <a:prstGeom prst="rect">
                  <a:avLst/>
                </a:prstGeom>
                <a:blipFill>
                  <a:blip r:embed="rId8"/>
                  <a:stretch>
                    <a:fillRect b="-4878"/>
                  </a:stretch>
                </a:blipFill>
              </p:spPr>
              <p:txBody>
                <a:bodyPr/>
                <a:lstStyle/>
                <a:p>
                  <a:r>
                    <a:rPr lang="en-US">
                      <a:noFill/>
                    </a:rPr>
                    <a:t> </a:t>
                  </a:r>
                </a:p>
              </p:txBody>
            </p:sp>
          </mc:Fallback>
        </mc:AlternateContent>
        <p:sp>
          <p:nvSpPr>
            <p:cNvPr id="30" name="TextBox 29"/>
            <p:cNvSpPr txBox="1"/>
            <p:nvPr/>
          </p:nvSpPr>
          <p:spPr>
            <a:xfrm>
              <a:off x="6062781" y="2040820"/>
              <a:ext cx="851515" cy="369332"/>
            </a:xfrm>
            <a:prstGeom prst="rect">
              <a:avLst/>
            </a:prstGeom>
            <a:noFill/>
          </p:spPr>
          <p:txBody>
            <a:bodyPr wrap="non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z - axis</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31" name="Straight Connector 30"/>
            <p:cNvCxnSpPr/>
            <p:nvPr/>
          </p:nvCxnSpPr>
          <p:spPr>
            <a:xfrm flipH="1" flipV="1">
              <a:off x="8162092" y="1396165"/>
              <a:ext cx="0" cy="246888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Arc 31"/>
            <p:cNvSpPr>
              <a:spLocks noChangeAspect="1"/>
            </p:cNvSpPr>
            <p:nvPr/>
          </p:nvSpPr>
          <p:spPr>
            <a:xfrm>
              <a:off x="7766759" y="1926107"/>
              <a:ext cx="799330" cy="799330"/>
            </a:xfrm>
            <a:prstGeom prst="arc">
              <a:avLst>
                <a:gd name="adj1" fmla="val 14436240"/>
                <a:gd name="adj2" fmla="val 16212763"/>
              </a:avLst>
            </a:prstGeom>
            <a:solidFill>
              <a:srgbClr val="FF0000">
                <a:alpha val="38000"/>
              </a:srgbClr>
            </a:solidFill>
            <a:ln w="12700">
              <a:solidFill>
                <a:schemeClr val="tx1">
                  <a:lumMod val="75000"/>
                  <a:lumOff val="25000"/>
                </a:schemeClr>
              </a:solidFill>
              <a:headEnd type="arrow"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Connector 32"/>
            <p:cNvCxnSpPr>
              <a:cxnSpLocks noChangeAspect="1"/>
            </p:cNvCxnSpPr>
            <p:nvPr/>
          </p:nvCxnSpPr>
          <p:spPr>
            <a:xfrm>
              <a:off x="7629307" y="1399348"/>
              <a:ext cx="1162361" cy="2032473"/>
            </a:xfrm>
            <a:prstGeom prst="line">
              <a:avLst/>
            </a:prstGeom>
            <a:ln w="19050">
              <a:solidFill>
                <a:srgbClr val="419EFF">
                  <a:alpha val="85000"/>
                </a:srgbClr>
              </a:solidFill>
            </a:ln>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8115012" y="1591581"/>
              <a:ext cx="832790" cy="753822"/>
              <a:chOff x="3163659" y="2422347"/>
              <a:chExt cx="466838" cy="422570"/>
            </a:xfrm>
          </p:grpSpPr>
          <p:cxnSp>
            <p:nvCxnSpPr>
              <p:cNvPr id="55" name="Straight Arrow Connector 54"/>
              <p:cNvCxnSpPr/>
              <p:nvPr/>
            </p:nvCxnSpPr>
            <p:spPr>
              <a:xfrm flipV="1">
                <a:off x="3194153" y="2469213"/>
                <a:ext cx="0" cy="365760"/>
              </a:xfrm>
              <a:prstGeom prst="straightConnector1">
                <a:avLst/>
              </a:prstGeom>
              <a:ln w="12700">
                <a:solidFill>
                  <a:srgbClr val="00B050"/>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3191740" y="2831612"/>
                <a:ext cx="365760" cy="0"/>
              </a:xfrm>
              <a:prstGeom prst="line">
                <a:avLst/>
              </a:prstGeom>
              <a:ln w="12700">
                <a:solidFill>
                  <a:srgbClr val="1C87FC"/>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7" name="TextBox 56"/>
                  <p:cNvSpPr txBox="1"/>
                  <p:nvPr/>
                </p:nvSpPr>
                <p:spPr>
                  <a:xfrm>
                    <a:off x="3408364" y="2663760"/>
                    <a:ext cx="222133" cy="1811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1C87FC"/>
                                  </a:solidFill>
                                  <a:latin typeface="Cambria Math" panose="02040503050406030204" pitchFamily="18" charset="0"/>
                                </a:rPr>
                              </m:ctrlPr>
                            </m:sSubPr>
                            <m:e>
                              <m:acc>
                                <m:accPr>
                                  <m:chr m:val="̂"/>
                                  <m:ctrlPr>
                                    <a:rPr lang="en-US" sz="1500" b="0" i="1" smtClean="0">
                                      <a:solidFill>
                                        <a:srgbClr val="1C87FC"/>
                                      </a:solidFill>
                                      <a:latin typeface="Cambria Math" panose="02040503050406030204" pitchFamily="18" charset="0"/>
                                    </a:rPr>
                                  </m:ctrlPr>
                                </m:accPr>
                                <m:e>
                                  <m:r>
                                    <a:rPr lang="en-US" sz="1500" b="0" i="1" smtClean="0">
                                      <a:solidFill>
                                        <a:srgbClr val="1C87FC"/>
                                      </a:solidFill>
                                      <a:latin typeface="Cambria Math" panose="02040503050406030204" pitchFamily="18" charset="0"/>
                                    </a:rPr>
                                    <m:t>𝑐</m:t>
                                  </m:r>
                                </m:e>
                              </m:acc>
                            </m:e>
                            <m:sub>
                              <m:r>
                                <a:rPr lang="en-US" sz="1500" b="0" i="1" smtClean="0">
                                  <a:solidFill>
                                    <a:srgbClr val="1C87FC"/>
                                  </a:solidFill>
                                  <a:latin typeface="Cambria Math" panose="02040503050406030204" pitchFamily="18" charset="0"/>
                                </a:rPr>
                                <m:t>𝑧</m:t>
                              </m:r>
                            </m:sub>
                          </m:sSub>
                        </m:oMath>
                      </m:oMathPara>
                    </a14:m>
                    <a:endParaRPr lang="en-US" sz="1500" dirty="0">
                      <a:solidFill>
                        <a:srgbClr val="1C87FC"/>
                      </a:solidFill>
                    </a:endParaRPr>
                  </a:p>
                </p:txBody>
              </p:sp>
            </mc:Choice>
            <mc:Fallback>
              <p:sp>
                <p:nvSpPr>
                  <p:cNvPr id="57" name="TextBox 56"/>
                  <p:cNvSpPr txBox="1">
                    <a:spLocks noRot="1" noChangeAspect="1" noMove="1" noResize="1" noEditPoints="1" noAdjustHandles="1" noChangeArrowheads="1" noChangeShapeType="1" noTextEdit="1"/>
                  </p:cNvSpPr>
                  <p:nvPr/>
                </p:nvSpPr>
                <p:spPr>
                  <a:xfrm>
                    <a:off x="3408364" y="2663760"/>
                    <a:ext cx="222133" cy="181157"/>
                  </a:xfrm>
                  <a:prstGeom prst="rect">
                    <a:avLst/>
                  </a:prstGeom>
                  <a:blipFill>
                    <a:blip r:embed="rId9"/>
                    <a:stretch>
                      <a:fillRect t="-1887" r="-230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TextBox 57"/>
                  <p:cNvSpPr txBox="1"/>
                  <p:nvPr/>
                </p:nvSpPr>
                <p:spPr>
                  <a:xfrm>
                    <a:off x="3163659" y="2422347"/>
                    <a:ext cx="230400" cy="191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00B050"/>
                                  </a:solidFill>
                                  <a:latin typeface="Cambria Math" panose="02040503050406030204" pitchFamily="18" charset="0"/>
                                </a:rPr>
                              </m:ctrlPr>
                            </m:sSubPr>
                            <m:e>
                              <m:acc>
                                <m:accPr>
                                  <m:chr m:val="̂"/>
                                  <m:ctrlPr>
                                    <a:rPr lang="en-US" sz="1500" b="0" i="1" smtClean="0">
                                      <a:solidFill>
                                        <a:srgbClr val="00B050"/>
                                      </a:solidFill>
                                      <a:latin typeface="Cambria Math" panose="02040503050406030204" pitchFamily="18" charset="0"/>
                                    </a:rPr>
                                  </m:ctrlPr>
                                </m:accPr>
                                <m:e>
                                  <m:r>
                                    <a:rPr lang="en-US" sz="1500" b="0" i="1" smtClean="0">
                                      <a:solidFill>
                                        <a:srgbClr val="00B050"/>
                                      </a:solidFill>
                                      <a:latin typeface="Cambria Math" panose="02040503050406030204" pitchFamily="18" charset="0"/>
                                    </a:rPr>
                                    <m:t>𝑐</m:t>
                                  </m:r>
                                </m:e>
                              </m:acc>
                            </m:e>
                            <m:sub>
                              <m:r>
                                <a:rPr lang="en-US" sz="1500" b="0" i="1" smtClean="0">
                                  <a:solidFill>
                                    <a:srgbClr val="00B050"/>
                                  </a:solidFill>
                                  <a:latin typeface="Cambria Math" panose="02040503050406030204" pitchFamily="18" charset="0"/>
                                </a:rPr>
                                <m:t>𝑦</m:t>
                              </m:r>
                            </m:sub>
                          </m:sSub>
                        </m:oMath>
                      </m:oMathPara>
                    </a14:m>
                    <a:endParaRPr lang="en-US" sz="1500" dirty="0">
                      <a:solidFill>
                        <a:srgbClr val="00B050"/>
                      </a:solidFill>
                    </a:endParaRPr>
                  </a:p>
                </p:txBody>
              </p:sp>
            </mc:Choice>
            <mc:Fallback>
              <p:sp>
                <p:nvSpPr>
                  <p:cNvPr id="58" name="TextBox 57"/>
                  <p:cNvSpPr txBox="1">
                    <a:spLocks noRot="1" noChangeAspect="1" noMove="1" noResize="1" noEditPoints="1" noAdjustHandles="1" noChangeArrowheads="1" noChangeShapeType="1" noTextEdit="1"/>
                  </p:cNvSpPr>
                  <p:nvPr/>
                </p:nvSpPr>
                <p:spPr>
                  <a:xfrm>
                    <a:off x="3163659" y="2422347"/>
                    <a:ext cx="230400" cy="191329"/>
                  </a:xfrm>
                  <a:prstGeom prst="rect">
                    <a:avLst/>
                  </a:prstGeom>
                  <a:blipFill>
                    <a:blip r:embed="rId10"/>
                    <a:stretch>
                      <a:fillRect r="-20588"/>
                    </a:stretch>
                  </a:blipFill>
                </p:spPr>
                <p:txBody>
                  <a:bodyPr/>
                  <a:lstStyle/>
                  <a:p>
                    <a:r>
                      <a:rPr lang="en-US">
                        <a:noFill/>
                      </a:rPr>
                      <a:t> </a:t>
                    </a:r>
                  </a:p>
                </p:txBody>
              </p:sp>
            </mc:Fallback>
          </mc:AlternateContent>
        </p:grpSp>
        <p:cxnSp>
          <p:nvCxnSpPr>
            <p:cNvPr id="36" name="Straight Connector 35"/>
            <p:cNvCxnSpPr>
              <a:cxnSpLocks noChangeAspect="1"/>
            </p:cNvCxnSpPr>
            <p:nvPr/>
          </p:nvCxnSpPr>
          <p:spPr>
            <a:xfrm>
              <a:off x="8028912" y="2100859"/>
              <a:ext cx="268468" cy="469440"/>
            </a:xfrm>
            <a:prstGeom prst="line">
              <a:avLst/>
            </a:prstGeom>
            <a:ln w="19050">
              <a:solidFill>
                <a:schemeClr val="tx1">
                  <a:lumMod val="75000"/>
                  <a:lumOff val="2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8" name="Text Box 15"/>
                <p:cNvSpPr txBox="1"/>
                <p:nvPr/>
              </p:nvSpPr>
              <p:spPr>
                <a:xfrm rot="19750231" flipH="1">
                  <a:off x="8014895" y="2203682"/>
                  <a:ext cx="662712" cy="488599"/>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i="1" dirty="0" smtClean="0">
                            <a:effectLst/>
                            <a:latin typeface="Cambria Math" panose="02040503050406030204" pitchFamily="18" charset="0"/>
                            <a:ea typeface="Calibri"/>
                            <a:cs typeface="Times New Roman"/>
                          </a:rPr>
                          <m:t>𝐸</m:t>
                        </m:r>
                      </m:oMath>
                    </m:oMathPara>
                  </a14:m>
                  <a:endParaRPr lang="en-US" dirty="0">
                    <a:effectLst/>
                    <a:ea typeface="Calibri"/>
                    <a:cs typeface="Times New Roman"/>
                  </a:endParaRPr>
                </a:p>
              </p:txBody>
            </p:sp>
          </mc:Choice>
          <mc:Fallback>
            <p:sp>
              <p:nvSpPr>
                <p:cNvPr id="38" name="Text Box 15"/>
                <p:cNvSpPr txBox="1">
                  <a:spLocks noRot="1" noChangeAspect="1" noMove="1" noResize="1" noEditPoints="1" noAdjustHandles="1" noChangeArrowheads="1" noChangeShapeType="1" noTextEdit="1"/>
                </p:cNvSpPr>
                <p:nvPr/>
              </p:nvSpPr>
              <p:spPr>
                <a:xfrm rot="19750231" flipH="1">
                  <a:off x="8014895" y="2203682"/>
                  <a:ext cx="662712" cy="488599"/>
                </a:xfrm>
                <a:prstGeom prst="rect">
                  <a:avLst/>
                </a:prstGeom>
                <a:blipFill>
                  <a:blip r:embed="rId11"/>
                  <a:stretch>
                    <a:fillRect/>
                  </a:stretch>
                </a:blipFill>
                <a:ln w="6350">
                  <a:noFill/>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 Box 15"/>
                <p:cNvSpPr txBox="1"/>
                <p:nvPr/>
              </p:nvSpPr>
              <p:spPr>
                <a:xfrm rot="19750231" flipH="1">
                  <a:off x="8774400" y="1746267"/>
                  <a:ext cx="662712" cy="488599"/>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acc>
                          <m:accPr>
                            <m:chr m:val="́"/>
                            <m:ctrlPr>
                              <a:rPr lang="en-US" b="0" i="1" smtClean="0">
                                <a:effectLst/>
                                <a:latin typeface="Cambria Math" panose="02040503050406030204" pitchFamily="18" charset="0"/>
                                <a:cs typeface="Times New Roman"/>
                              </a:rPr>
                            </m:ctrlPr>
                          </m:accPr>
                          <m:e>
                            <m:r>
                              <a:rPr lang="en-US" b="0" i="1" smtClean="0">
                                <a:effectLst/>
                                <a:latin typeface="Cambria Math" panose="02040503050406030204" pitchFamily="18" charset="0"/>
                                <a:cs typeface="Times New Roman"/>
                              </a:rPr>
                              <m:t>𝐸</m:t>
                            </m:r>
                          </m:e>
                        </m:acc>
                      </m:oMath>
                    </m:oMathPara>
                  </a14:m>
                  <a:endParaRPr lang="en-US" dirty="0">
                    <a:effectLst/>
                    <a:ea typeface="Calibri"/>
                    <a:cs typeface="Times New Roman"/>
                  </a:endParaRPr>
                </a:p>
              </p:txBody>
            </p:sp>
          </mc:Choice>
          <mc:Fallback>
            <p:sp>
              <p:nvSpPr>
                <p:cNvPr id="39" name="Text Box 15"/>
                <p:cNvSpPr txBox="1">
                  <a:spLocks noRot="1" noChangeAspect="1" noMove="1" noResize="1" noEditPoints="1" noAdjustHandles="1" noChangeArrowheads="1" noChangeShapeType="1" noTextEdit="1"/>
                </p:cNvSpPr>
                <p:nvPr/>
              </p:nvSpPr>
              <p:spPr>
                <a:xfrm rot="19750231" flipH="1">
                  <a:off x="8774400" y="1746267"/>
                  <a:ext cx="662712" cy="488599"/>
                </a:xfrm>
                <a:prstGeom prst="rect">
                  <a:avLst/>
                </a:prstGeom>
                <a:blipFill>
                  <a:blip r:embed="rId12"/>
                  <a:stretch>
                    <a:fillRect/>
                  </a:stretch>
                </a:blipFill>
                <a:ln w="6350">
                  <a:noFill/>
                </a:ln>
                <a:effectLst/>
              </p:spPr>
              <p:txBody>
                <a:bodyPr/>
                <a:lstStyle/>
                <a:p>
                  <a:r>
                    <a:rPr lang="en-US">
                      <a:noFill/>
                    </a:rPr>
                    <a:t> </a:t>
                  </a:r>
                </a:p>
              </p:txBody>
            </p:sp>
          </mc:Fallback>
        </mc:AlternateContent>
        <p:cxnSp>
          <p:nvCxnSpPr>
            <p:cNvPr id="40" name="Straight Connector 39"/>
            <p:cNvCxnSpPr>
              <a:cxnSpLocks noChangeAspect="1"/>
            </p:cNvCxnSpPr>
            <p:nvPr/>
          </p:nvCxnSpPr>
          <p:spPr>
            <a:xfrm>
              <a:off x="8816192" y="1650579"/>
              <a:ext cx="268468" cy="469440"/>
            </a:xfrm>
            <a:prstGeom prst="line">
              <a:avLst/>
            </a:prstGeom>
            <a:ln w="19050">
              <a:solidFill>
                <a:schemeClr val="tx1">
                  <a:lumMod val="75000"/>
                  <a:lumOff val="2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4" name="Text Box 15"/>
                <p:cNvSpPr txBox="1"/>
                <p:nvPr/>
              </p:nvSpPr>
              <p:spPr>
                <a:xfrm rot="19750231" flipH="1">
                  <a:off x="8653396" y="2472385"/>
                  <a:ext cx="662712" cy="488599"/>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b="0" i="1" dirty="0" smtClean="0">
                            <a:effectLst/>
                            <a:latin typeface="Cambria Math" panose="02040503050406030204" pitchFamily="18" charset="0"/>
                            <a:ea typeface="Calibri"/>
                            <a:cs typeface="Times New Roman"/>
                          </a:rPr>
                          <m:t>𝑑</m:t>
                        </m:r>
                      </m:oMath>
                    </m:oMathPara>
                  </a14:m>
                  <a:endParaRPr lang="en-US" dirty="0">
                    <a:effectLst/>
                    <a:ea typeface="Calibri"/>
                    <a:cs typeface="Times New Roman"/>
                  </a:endParaRPr>
                </a:p>
              </p:txBody>
            </p:sp>
          </mc:Choice>
          <mc:Fallback>
            <p:sp>
              <p:nvSpPr>
                <p:cNvPr id="44" name="Text Box 15"/>
                <p:cNvSpPr txBox="1">
                  <a:spLocks noRot="1" noChangeAspect="1" noMove="1" noResize="1" noEditPoints="1" noAdjustHandles="1" noChangeArrowheads="1" noChangeShapeType="1" noTextEdit="1"/>
                </p:cNvSpPr>
                <p:nvPr/>
              </p:nvSpPr>
              <p:spPr>
                <a:xfrm rot="19750231" flipH="1">
                  <a:off x="8653396" y="2472385"/>
                  <a:ext cx="662712" cy="488599"/>
                </a:xfrm>
                <a:prstGeom prst="rect">
                  <a:avLst/>
                </a:prstGeom>
                <a:blipFill>
                  <a:blip r:embed="rId13"/>
                  <a:stretch>
                    <a:fillRect/>
                  </a:stretch>
                </a:blipFill>
                <a:ln w="6350">
                  <a:noFill/>
                </a:ln>
                <a:effectLst/>
              </p:spPr>
              <p:txBody>
                <a:bodyPr/>
                <a:lstStyle/>
                <a:p>
                  <a:r>
                    <a:rPr lang="en-US">
                      <a:noFill/>
                    </a:rPr>
                    <a:t> </a:t>
                  </a:r>
                </a:p>
              </p:txBody>
            </p:sp>
          </mc:Fallback>
        </mc:AlternateContent>
        <p:cxnSp>
          <p:nvCxnSpPr>
            <p:cNvPr id="47" name="Straight Connector 46"/>
            <p:cNvCxnSpPr>
              <a:cxnSpLocks noChangeAspect="1"/>
            </p:cNvCxnSpPr>
            <p:nvPr/>
          </p:nvCxnSpPr>
          <p:spPr>
            <a:xfrm>
              <a:off x="9081675" y="2122068"/>
              <a:ext cx="163120" cy="285226"/>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cxnSpLocks noChangeAspect="1"/>
            </p:cNvCxnSpPr>
            <p:nvPr/>
          </p:nvCxnSpPr>
          <p:spPr>
            <a:xfrm flipV="1">
              <a:off x="8442307" y="2354405"/>
              <a:ext cx="776667" cy="450448"/>
            </a:xfrm>
            <a:prstGeom prst="line">
              <a:avLst/>
            </a:prstGeom>
            <a:ln w="5715">
              <a:solidFill>
                <a:schemeClr val="tx1">
                  <a:lumMod val="75000"/>
                  <a:lumOff val="25000"/>
                </a:schemeClr>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10" name="Arc 9"/>
            <p:cNvSpPr>
              <a:spLocks noChangeAspect="1"/>
            </p:cNvSpPr>
            <p:nvPr/>
          </p:nvSpPr>
          <p:spPr>
            <a:xfrm>
              <a:off x="4059653" y="1908932"/>
              <a:ext cx="799330" cy="799330"/>
            </a:xfrm>
            <a:prstGeom prst="arc">
              <a:avLst>
                <a:gd name="adj1" fmla="val 12389123"/>
                <a:gd name="adj2" fmla="val 16183802"/>
              </a:avLst>
            </a:prstGeom>
            <a:solidFill>
              <a:srgbClr val="FF0000">
                <a:alpha val="38000"/>
              </a:srgbClr>
            </a:solidFill>
            <a:ln w="12700">
              <a:solidFill>
                <a:schemeClr val="tx1">
                  <a:lumMod val="75000"/>
                  <a:lumOff val="25000"/>
                </a:schemeClr>
              </a:solidFill>
              <a:headEnd type="arrow"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8" name="Object plane pivot"/>
            <p:cNvGrpSpPr/>
            <p:nvPr/>
          </p:nvGrpSpPr>
          <p:grpSpPr>
            <a:xfrm>
              <a:off x="4416459" y="2271356"/>
              <a:ext cx="99917" cy="99916"/>
              <a:chOff x="3011758" y="4033638"/>
              <a:chExt cx="56010" cy="56010"/>
            </a:xfrm>
          </p:grpSpPr>
          <p:sp>
            <p:nvSpPr>
              <p:cNvPr id="61" name="Oval 60"/>
              <p:cNvSpPr/>
              <p:nvPr/>
            </p:nvSpPr>
            <p:spPr>
              <a:xfrm>
                <a:off x="3011758" y="4033638"/>
                <a:ext cx="56010" cy="560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3025811" y="4047708"/>
                <a:ext cx="30755" cy="307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5" name="Object plane pivot"/>
            <p:cNvGrpSpPr/>
            <p:nvPr/>
          </p:nvGrpSpPr>
          <p:grpSpPr>
            <a:xfrm>
              <a:off x="8114739" y="2270682"/>
              <a:ext cx="99917" cy="99916"/>
              <a:chOff x="3011758" y="4033638"/>
              <a:chExt cx="56010" cy="56010"/>
            </a:xfrm>
          </p:grpSpPr>
          <p:sp>
            <p:nvSpPr>
              <p:cNvPr id="146" name="Oval 145"/>
              <p:cNvSpPr/>
              <p:nvPr/>
            </p:nvSpPr>
            <p:spPr>
              <a:xfrm>
                <a:off x="3011758" y="4033638"/>
                <a:ext cx="56010" cy="560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3025811" y="4047708"/>
                <a:ext cx="30755" cy="307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1" name="Group 150"/>
            <p:cNvGrpSpPr/>
            <p:nvPr/>
          </p:nvGrpSpPr>
          <p:grpSpPr>
            <a:xfrm>
              <a:off x="4453757" y="3718212"/>
              <a:ext cx="4949108" cy="206103"/>
              <a:chOff x="4730238" y="3718212"/>
              <a:chExt cx="4949108" cy="206103"/>
            </a:xfrm>
          </p:grpSpPr>
          <p:grpSp>
            <p:nvGrpSpPr>
              <p:cNvPr id="37" name="Group 36"/>
              <p:cNvGrpSpPr/>
              <p:nvPr/>
            </p:nvGrpSpPr>
            <p:grpSpPr>
              <a:xfrm>
                <a:off x="8439635" y="3718212"/>
                <a:ext cx="1239711" cy="206103"/>
                <a:chOff x="2607011" y="1651989"/>
                <a:chExt cx="694944" cy="115535"/>
              </a:xfrm>
            </p:grpSpPr>
            <p:cxnSp>
              <p:nvCxnSpPr>
                <p:cNvPr id="51" name="Straight Connector 50"/>
                <p:cNvCxnSpPr>
                  <a:cxnSpLocks/>
                </p:cNvCxnSpPr>
                <p:nvPr/>
              </p:nvCxnSpPr>
              <p:spPr>
                <a:xfrm flipH="1">
                  <a:off x="2608473" y="1651989"/>
                  <a:ext cx="0" cy="115535"/>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V="1">
                  <a:off x="2607011" y="1709756"/>
                  <a:ext cx="694944" cy="0"/>
                </a:xfrm>
                <a:prstGeom prst="straightConnector1">
                  <a:avLst/>
                </a:prstGeom>
                <a:ln w="12700">
                  <a:solidFill>
                    <a:schemeClr val="tx1">
                      <a:lumMod val="65000"/>
                      <a:lumOff val="35000"/>
                    </a:schemeClr>
                  </a:solidFill>
                  <a:headEnd type="none" w="med" len="med"/>
                  <a:tailEnd type="arrow" w="sm" len="sm"/>
                </a:ln>
              </p:spPr>
              <p:style>
                <a:lnRef idx="1">
                  <a:schemeClr val="dk1"/>
                </a:lnRef>
                <a:fillRef idx="0">
                  <a:schemeClr val="dk1"/>
                </a:fillRef>
                <a:effectRef idx="0">
                  <a:schemeClr val="dk1"/>
                </a:effectRef>
                <a:fontRef idx="minor">
                  <a:schemeClr val="tx1"/>
                </a:fontRef>
              </p:style>
            </p:cxnSp>
          </p:grpSp>
          <p:grpSp>
            <p:nvGrpSpPr>
              <p:cNvPr id="42" name="Group 41"/>
              <p:cNvGrpSpPr/>
              <p:nvPr/>
            </p:nvGrpSpPr>
            <p:grpSpPr>
              <a:xfrm>
                <a:off x="4730238" y="3718212"/>
                <a:ext cx="3709929" cy="206103"/>
                <a:chOff x="867399" y="1262591"/>
                <a:chExt cx="2084325" cy="115535"/>
              </a:xfrm>
            </p:grpSpPr>
            <p:cxnSp>
              <p:nvCxnSpPr>
                <p:cNvPr id="49" name="Straight Connector 48"/>
                <p:cNvCxnSpPr>
                  <a:cxnSpLocks/>
                </p:cNvCxnSpPr>
                <p:nvPr/>
              </p:nvCxnSpPr>
              <p:spPr>
                <a:xfrm>
                  <a:off x="2951724" y="1262591"/>
                  <a:ext cx="0" cy="115535"/>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flipV="1">
                  <a:off x="867399" y="1320358"/>
                  <a:ext cx="2080332" cy="0"/>
                </a:xfrm>
                <a:prstGeom prst="straightConnector1">
                  <a:avLst/>
                </a:prstGeom>
                <a:ln w="12700">
                  <a:solidFill>
                    <a:schemeClr val="tx1">
                      <a:lumMod val="65000"/>
                      <a:lumOff val="35000"/>
                    </a:schemeClr>
                  </a:solidFill>
                  <a:headEnd type="none" w="med" len="med"/>
                  <a:tailEnd type="arrow" w="sm" len="sm"/>
                </a:ln>
              </p:spPr>
              <p:style>
                <a:lnRef idx="1">
                  <a:schemeClr val="dk1"/>
                </a:lnRef>
                <a:fillRef idx="0">
                  <a:schemeClr val="dk1"/>
                </a:fillRef>
                <a:effectRef idx="0">
                  <a:schemeClr val="dk1"/>
                </a:effectRef>
                <a:fontRef idx="minor">
                  <a:schemeClr val="tx1"/>
                </a:fontRef>
              </p:style>
            </p:cxnSp>
          </p:grpSp>
          <p:cxnSp>
            <p:nvCxnSpPr>
              <p:cNvPr id="148" name="Straight Connector 147"/>
              <p:cNvCxnSpPr>
                <a:cxnSpLocks/>
              </p:cNvCxnSpPr>
              <p:nvPr/>
            </p:nvCxnSpPr>
            <p:spPr>
              <a:xfrm>
                <a:off x="4735916" y="3718212"/>
                <a:ext cx="0" cy="206103"/>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a:cxnSpLocks/>
              </p:cNvCxnSpPr>
              <p:nvPr/>
            </p:nvCxnSpPr>
            <p:spPr>
              <a:xfrm>
                <a:off x="9672996" y="3718212"/>
                <a:ext cx="0" cy="206103"/>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55" name="Rectangle 154"/>
            <p:cNvSpPr/>
            <p:nvPr/>
          </p:nvSpPr>
          <p:spPr>
            <a:xfrm>
              <a:off x="6891037" y="3082356"/>
              <a:ext cx="1729927" cy="369332"/>
            </a:xfrm>
            <a:prstGeom prst="rect">
              <a:avLst/>
            </a:prstGeom>
          </p:spPr>
          <p:txBody>
            <a:bodyPr wrap="square">
              <a:spAutoFit/>
            </a:bodyPr>
            <a:lstStyle/>
            <a:p>
              <a:r>
                <a:rPr lang="en-US" dirty="0">
                  <a:solidFill>
                    <a:srgbClr val="17B2B6"/>
                  </a:solidFill>
                  <a:latin typeface="Euclid" panose="02020503060505020303" pitchFamily="18" charset="0"/>
                  <a:ea typeface="Segoe UI Symbol" pitchFamily="34" charset="0"/>
                </a:rPr>
                <a:t>Entrance pupil</a:t>
              </a:r>
              <a:endParaRPr lang="en-US" dirty="0">
                <a:solidFill>
                  <a:srgbClr val="17B2B6"/>
                </a:solidFill>
              </a:endParaRPr>
            </a:p>
          </p:txBody>
        </p:sp>
        <p:sp>
          <p:nvSpPr>
            <p:cNvPr id="156" name="Arc 155"/>
            <p:cNvSpPr/>
            <p:nvPr/>
          </p:nvSpPr>
          <p:spPr>
            <a:xfrm rot="19900800" flipV="1">
              <a:off x="7477741" y="2339465"/>
              <a:ext cx="912683" cy="1014129"/>
            </a:xfrm>
            <a:prstGeom prst="arc">
              <a:avLst>
                <a:gd name="adj1" fmla="val 17834929"/>
                <a:gd name="adj2" fmla="val 312592"/>
              </a:avLst>
            </a:prstGeom>
            <a:ln w="6350">
              <a:solidFill>
                <a:schemeClr val="tx1">
                  <a:lumMod val="65000"/>
                  <a:lumOff val="35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3" name="Group 2"/>
          <p:cNvGrpSpPr/>
          <p:nvPr/>
        </p:nvGrpSpPr>
        <p:grpSpPr>
          <a:xfrm>
            <a:off x="3816749" y="4393896"/>
            <a:ext cx="4558503" cy="2093993"/>
            <a:chOff x="4016515" y="4470096"/>
            <a:chExt cx="4558503" cy="2093993"/>
          </a:xfrm>
        </p:grpSpPr>
        <p:sp>
          <p:nvSpPr>
            <p:cNvPr id="163" name="Rectangle 162"/>
            <p:cNvSpPr/>
            <p:nvPr/>
          </p:nvSpPr>
          <p:spPr>
            <a:xfrm>
              <a:off x="4016515" y="4470096"/>
              <a:ext cx="4558503" cy="2093993"/>
            </a:xfrm>
            <a:prstGeom prst="rect">
              <a:avLst/>
            </a:prstGeom>
            <a:solidFill>
              <a:schemeClr val="bg1">
                <a:lumMod val="9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61" name="Rectangle 160"/>
                <p:cNvSpPr/>
                <p:nvPr/>
              </p:nvSpPr>
              <p:spPr>
                <a:xfrm>
                  <a:off x="4061744" y="4617754"/>
                  <a:ext cx="4468980"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r>
                              <a:rPr lang="en-US" i="1">
                                <a:latin typeface="Cambria Math" panose="02040503050406030204" pitchFamily="18" charset="0"/>
                              </a:rPr>
                              <m:t>𝑜</m:t>
                            </m:r>
                          </m:sub>
                        </m:sSub>
                        <m:r>
                          <a:rPr lang="en-US" i="0">
                            <a:latin typeface="Cambria Math" panose="02040503050406030204" pitchFamily="18" charset="0"/>
                          </a:rPr>
                          <m:t>=</m:t>
                        </m:r>
                        <m:r>
                          <a:rPr lang="en-US" i="1" smtClean="0">
                            <a:solidFill>
                              <a:srgbClr val="FF0000"/>
                            </a:solidFill>
                            <a:latin typeface="Cambria Math" panose="02040503050406030204" pitchFamily="18" charset="0"/>
                          </a:rPr>
                          <m:t>𝑑</m:t>
                        </m:r>
                        <m:func>
                          <m:funcPr>
                            <m:ctrlPr>
                              <a:rPr lang="en-US" i="1">
                                <a:latin typeface="Cambria Math" panose="02040503050406030204" pitchFamily="18" charset="0"/>
                              </a:rPr>
                            </m:ctrlPr>
                          </m:funcPr>
                          <m:fName>
                            <m:r>
                              <m:rPr>
                                <m:sty m:val="p"/>
                              </m:rPr>
                              <a:rPr lang="en-US" i="0">
                                <a:latin typeface="Cambria Math" panose="02040503050406030204" pitchFamily="18" charset="0"/>
                              </a:rPr>
                              <m:t>cos</m:t>
                            </m:r>
                          </m:fName>
                          <m:e>
                            <m:r>
                              <a:rPr lang="en-US" i="1">
                                <a:latin typeface="Cambria Math" panose="02040503050406030204" pitchFamily="18" charset="0"/>
                              </a:rPr>
                              <m:t>𝛼</m:t>
                            </m:r>
                          </m:e>
                        </m:func>
                        <m:r>
                          <a:rPr lang="en-US" i="0">
                            <a:latin typeface="Cambria Math" panose="02040503050406030204" pitchFamily="18" charset="0"/>
                          </a:rPr>
                          <m:t>+</m:t>
                        </m:r>
                        <m:f>
                          <m:fPr>
                            <m:ctrlPr>
                              <a:rPr lang="en-US" i="1">
                                <a:latin typeface="Cambria Math" panose="02040503050406030204" pitchFamily="18" charset="0"/>
                              </a:rPr>
                            </m:ctrlPr>
                          </m:fPr>
                          <m:num>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𝑚</m:t>
                                </m:r>
                              </m:e>
                              <m:sub>
                                <m:r>
                                  <a:rPr lang="en-US" i="1">
                                    <a:solidFill>
                                      <a:srgbClr val="FF0000"/>
                                    </a:solidFill>
                                    <a:latin typeface="Cambria Math" panose="02040503050406030204" pitchFamily="18" charset="0"/>
                                  </a:rPr>
                                  <m:t>𝑝</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𝑜</m:t>
                                </m:r>
                              </m:sub>
                            </m:sSub>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𝑚</m:t>
                                    </m:r>
                                  </m:e>
                                  <m:sub>
                                    <m:r>
                                      <a:rPr lang="en-US" i="1">
                                        <a:solidFill>
                                          <a:srgbClr val="FF0000"/>
                                        </a:solidFill>
                                        <a:latin typeface="Cambria Math" panose="02040503050406030204" pitchFamily="18" charset="0"/>
                                      </a:rPr>
                                      <m:t>𝑝</m:t>
                                    </m:r>
                                  </m:sub>
                                </m:sSub>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r>
                                          <m:rPr>
                                            <m:sty m:val="p"/>
                                          </m:rPr>
                                          <a:rPr lang="en-US" i="0">
                                            <a:latin typeface="Cambria Math" panose="02040503050406030204" pitchFamily="18" charset="0"/>
                                          </a:rPr>
                                          <m:t>cos</m:t>
                                        </m:r>
                                      </m:e>
                                      <m:sup>
                                        <m:r>
                                          <a:rPr lang="en-US" i="0">
                                            <a:latin typeface="Cambria Math" panose="02040503050406030204" pitchFamily="18" charset="0"/>
                                          </a:rPr>
                                          <m:t>2</m:t>
                                        </m:r>
                                      </m:sup>
                                    </m:sSup>
                                  </m:fName>
                                  <m:e>
                                    <m:r>
                                      <a:rPr lang="en-US" i="1">
                                        <a:latin typeface="Cambria Math" panose="02040503050406030204" pitchFamily="18" charset="0"/>
                                      </a:rPr>
                                      <m:t>𝛼</m:t>
                                    </m:r>
                                  </m:e>
                                </m:func>
                                <m:r>
                                  <a:rPr lang="en-US" i="0">
                                    <a:latin typeface="Cambria Math" panose="02040503050406030204" pitchFamily="18" charset="0"/>
                                  </a:rPr>
                                  <m:t>+</m:t>
                                </m:r>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r>
                                          <m:rPr>
                                            <m:sty m:val="p"/>
                                          </m:rPr>
                                          <a:rPr lang="en-US" i="0">
                                            <a:latin typeface="Cambria Math" panose="02040503050406030204" pitchFamily="18" charset="0"/>
                                          </a:rPr>
                                          <m:t>sin</m:t>
                                        </m:r>
                                      </m:e>
                                      <m:sup>
                                        <m:r>
                                          <a:rPr lang="en-US" i="0">
                                            <a:latin typeface="Cambria Math" panose="02040503050406030204" pitchFamily="18" charset="0"/>
                                          </a:rPr>
                                          <m:t>2</m:t>
                                        </m:r>
                                      </m:sup>
                                    </m:sSup>
                                  </m:fName>
                                  <m:e>
                                    <m:r>
                                      <a:rPr lang="en-US" i="1">
                                        <a:latin typeface="Cambria Math" panose="02040503050406030204" pitchFamily="18" charset="0"/>
                                      </a:rPr>
                                      <m:t>𝛼</m:t>
                                    </m:r>
                                  </m:e>
                                </m:func>
                              </m:e>
                            </m:d>
                            <m:r>
                              <a:rPr lang="en-US" i="0">
                                <a:latin typeface="Cambria Math" panose="02040503050406030204" pitchFamily="18" charset="0"/>
                              </a:rPr>
                              <m:t> </m:t>
                            </m:r>
                          </m:num>
                          <m:den>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𝑝</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𝑜</m:t>
                                </m:r>
                              </m:sub>
                            </m:sSub>
                            <m:func>
                              <m:funcPr>
                                <m:ctrlPr>
                                  <a:rPr lang="en-US" i="1">
                                    <a:latin typeface="Cambria Math" panose="02040503050406030204" pitchFamily="18" charset="0"/>
                                  </a:rPr>
                                </m:ctrlPr>
                              </m:funcPr>
                              <m:fName>
                                <m:r>
                                  <m:rPr>
                                    <m:sty m:val="p"/>
                                  </m:rPr>
                                  <a:rPr lang="en-US" i="0">
                                    <a:latin typeface="Cambria Math" panose="02040503050406030204" pitchFamily="18" charset="0"/>
                                  </a:rPr>
                                  <m:t>cos</m:t>
                                </m:r>
                              </m:fName>
                              <m:e>
                                <m:r>
                                  <a:rPr lang="en-US" i="1">
                                    <a:latin typeface="Cambria Math" panose="02040503050406030204" pitchFamily="18" charset="0"/>
                                  </a:rPr>
                                  <m:t>𝛼</m:t>
                                </m:r>
                              </m:e>
                            </m:func>
                            <m:r>
                              <a:rPr lang="en-US" i="0">
                                <a:latin typeface="Cambria Math" panose="02040503050406030204" pitchFamily="18" charset="0"/>
                              </a:rPr>
                              <m:t>+</m:t>
                            </m:r>
                            <m:r>
                              <a:rPr lang="en-US" i="1">
                                <a:latin typeface="Cambria Math" panose="02040503050406030204" pitchFamily="18" charset="0"/>
                              </a:rPr>
                              <m:t>𝑓</m:t>
                            </m:r>
                          </m:den>
                        </m:f>
                      </m:oMath>
                    </m:oMathPara>
                  </a14:m>
                  <a:endParaRPr lang="en-US"/>
                </a:p>
              </p:txBody>
            </p:sp>
          </mc:Choice>
          <mc:Fallback xmlns="">
            <p:sp>
              <p:nvSpPr>
                <p:cNvPr id="161" name="Rectangle 160"/>
                <p:cNvSpPr>
                  <a:spLocks noRot="1" noChangeAspect="1" noMove="1" noResize="1" noEditPoints="1" noAdjustHandles="1" noChangeArrowheads="1" noChangeShapeType="1" noTextEdit="1"/>
                </p:cNvSpPr>
                <p:nvPr/>
              </p:nvSpPr>
              <p:spPr>
                <a:xfrm>
                  <a:off x="4061744" y="4617754"/>
                  <a:ext cx="4468980" cy="746679"/>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2" name="Rectangle 161"/>
                <p:cNvSpPr/>
                <p:nvPr/>
              </p:nvSpPr>
              <p:spPr>
                <a:xfrm>
                  <a:off x="4089508" y="5732902"/>
                  <a:ext cx="4441216" cy="7684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tan</m:t>
                            </m:r>
                          </m:fName>
                          <m:e>
                            <m:r>
                              <a:rPr lang="en-US" i="1">
                                <a:latin typeface="Cambria Math" panose="02040503050406030204" pitchFamily="18" charset="0"/>
                              </a:rPr>
                              <m:t>𝛽</m:t>
                            </m:r>
                          </m:e>
                        </m:func>
                        <m:r>
                          <a:rPr lang="en-US" i="0">
                            <a:latin typeface="Cambria Math" panose="02040503050406030204" pitchFamily="18" charset="0"/>
                          </a:rPr>
                          <m:t>=−</m:t>
                        </m:r>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i="0">
                                    <a:latin typeface="Cambria Math" panose="02040503050406030204" pitchFamily="18" charset="0"/>
                                  </a:rPr>
                                  <m:t>sin</m:t>
                                </m:r>
                              </m:fName>
                              <m:e>
                                <m:r>
                                  <a:rPr lang="en-US" i="1">
                                    <a:latin typeface="Cambria Math" panose="02040503050406030204" pitchFamily="18" charset="0"/>
                                  </a:rPr>
                                  <m:t>𝛼</m:t>
                                </m:r>
                              </m:e>
                            </m:func>
                            <m:d>
                              <m:dPr>
                                <m:begChr m:val="["/>
                                <m:endChr m:val="]"/>
                                <m:ctrlPr>
                                  <a:rPr lang="en-US" i="1">
                                    <a:latin typeface="Cambria Math" panose="02040503050406030204" pitchFamily="18" charset="0"/>
                                  </a:rPr>
                                </m:ctrlPr>
                              </m:dPr>
                              <m:e>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𝑚</m:t>
                                    </m:r>
                                  </m:e>
                                  <m:sub>
                                    <m:r>
                                      <a:rPr lang="en-US" i="1">
                                        <a:solidFill>
                                          <a:srgbClr val="FF0000"/>
                                        </a:solidFill>
                                        <a:latin typeface="Cambria Math" panose="02040503050406030204" pitchFamily="18" charset="0"/>
                                      </a:rPr>
                                      <m:t>𝑝</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𝑜</m:t>
                                    </m:r>
                                  </m:sub>
                                </m:sSub>
                                <m:r>
                                  <a:rPr lang="en-US" i="0">
                                    <a:latin typeface="Cambria Math" panose="02040503050406030204" pitchFamily="18" charset="0"/>
                                  </a:rPr>
                                  <m:t> +</m:t>
                                </m:r>
                                <m:r>
                                  <a:rPr lang="en-US" i="1">
                                    <a:latin typeface="Cambria Math" panose="02040503050406030204" pitchFamily="18" charset="0"/>
                                  </a:rPr>
                                  <m:t>𝑓</m:t>
                                </m:r>
                                <m:d>
                                  <m:dPr>
                                    <m:ctrlPr>
                                      <a:rPr lang="en-US" i="1">
                                        <a:latin typeface="Cambria Math" panose="02040503050406030204" pitchFamily="18" charset="0"/>
                                      </a:rPr>
                                    </m:ctrlPr>
                                  </m:dPr>
                                  <m:e>
                                    <m:r>
                                      <a:rPr lang="en-US" i="0">
                                        <a:latin typeface="Cambria Math" panose="02040503050406030204" pitchFamily="18" charset="0"/>
                                      </a:rPr>
                                      <m:t>1−</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𝑚</m:t>
                                        </m:r>
                                      </m:e>
                                      <m:sub>
                                        <m:r>
                                          <a:rPr lang="en-US" i="1">
                                            <a:solidFill>
                                              <a:srgbClr val="FF0000"/>
                                            </a:solidFill>
                                            <a:latin typeface="Cambria Math" panose="02040503050406030204" pitchFamily="18" charset="0"/>
                                          </a:rPr>
                                          <m:t>𝑝</m:t>
                                        </m:r>
                                      </m:sub>
                                    </m:sSub>
                                  </m:e>
                                </m:d>
                                <m:func>
                                  <m:funcPr>
                                    <m:ctrlPr>
                                      <a:rPr lang="en-US" i="1">
                                        <a:latin typeface="Cambria Math" panose="02040503050406030204" pitchFamily="18" charset="0"/>
                                      </a:rPr>
                                    </m:ctrlPr>
                                  </m:funcPr>
                                  <m:fName>
                                    <m:r>
                                      <m:rPr>
                                        <m:sty m:val="p"/>
                                      </m:rPr>
                                      <a:rPr lang="en-US" i="0">
                                        <a:latin typeface="Cambria Math" panose="02040503050406030204" pitchFamily="18" charset="0"/>
                                      </a:rPr>
                                      <m:t>cos</m:t>
                                    </m:r>
                                  </m:fName>
                                  <m:e>
                                    <m:r>
                                      <a:rPr lang="en-US" i="1">
                                        <a:latin typeface="Cambria Math" panose="02040503050406030204" pitchFamily="18" charset="0"/>
                                      </a:rPr>
                                      <m:t>𝛼</m:t>
                                    </m:r>
                                  </m:e>
                                </m:func>
                              </m:e>
                            </m:d>
                            <m:r>
                              <a:rPr lang="en-US" i="0">
                                <a:latin typeface="Cambria Math" panose="02040503050406030204" pitchFamily="18" charset="0"/>
                              </a:rPr>
                              <m:t> </m:t>
                            </m:r>
                          </m:num>
                          <m:den>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𝑚</m:t>
                                    </m:r>
                                  </m:e>
                                  <m:sub>
                                    <m:r>
                                      <a:rPr lang="en-US" i="1">
                                        <a:solidFill>
                                          <a:srgbClr val="FF0000"/>
                                        </a:solidFill>
                                        <a:latin typeface="Cambria Math" panose="02040503050406030204" pitchFamily="18" charset="0"/>
                                      </a:rPr>
                                      <m:t>𝑝</m:t>
                                    </m:r>
                                  </m:sub>
                                </m:sSub>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r>
                                          <m:rPr>
                                            <m:sty m:val="p"/>
                                          </m:rPr>
                                          <a:rPr lang="en-US" i="0">
                                            <a:latin typeface="Cambria Math" panose="02040503050406030204" pitchFamily="18" charset="0"/>
                                          </a:rPr>
                                          <m:t>cos</m:t>
                                        </m:r>
                                      </m:e>
                                      <m:sup>
                                        <m:r>
                                          <a:rPr lang="en-US" i="0">
                                            <a:latin typeface="Cambria Math" panose="02040503050406030204" pitchFamily="18" charset="0"/>
                                          </a:rPr>
                                          <m:t>2</m:t>
                                        </m:r>
                                      </m:sup>
                                    </m:sSup>
                                  </m:fName>
                                  <m:e>
                                    <m:r>
                                      <a:rPr lang="en-US" i="1">
                                        <a:latin typeface="Cambria Math" panose="02040503050406030204" pitchFamily="18" charset="0"/>
                                      </a:rPr>
                                      <m:t>𝛼</m:t>
                                    </m:r>
                                  </m:e>
                                </m:func>
                                <m:r>
                                  <a:rPr lang="en-US" i="0">
                                    <a:latin typeface="Cambria Math" panose="02040503050406030204" pitchFamily="18" charset="0"/>
                                  </a:rPr>
                                  <m:t>+</m:t>
                                </m:r>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r>
                                          <m:rPr>
                                            <m:sty m:val="p"/>
                                          </m:rPr>
                                          <a:rPr lang="en-US" i="0">
                                            <a:latin typeface="Cambria Math" panose="02040503050406030204" pitchFamily="18" charset="0"/>
                                          </a:rPr>
                                          <m:t>sin</m:t>
                                        </m:r>
                                      </m:e>
                                      <m:sup>
                                        <m:r>
                                          <a:rPr lang="en-US" i="0">
                                            <a:latin typeface="Cambria Math" panose="02040503050406030204" pitchFamily="18" charset="0"/>
                                          </a:rPr>
                                          <m:t>2</m:t>
                                        </m:r>
                                      </m:sup>
                                    </m:sSup>
                                  </m:fName>
                                  <m:e>
                                    <m:r>
                                      <a:rPr lang="en-US" i="1">
                                        <a:latin typeface="Cambria Math" panose="02040503050406030204" pitchFamily="18" charset="0"/>
                                      </a:rPr>
                                      <m:t>𝛼</m:t>
                                    </m:r>
                                  </m:e>
                                </m:func>
                              </m:e>
                            </m:d>
                            <m:r>
                              <a:rPr lang="en-US" i="0">
                                <a:latin typeface="Cambria Math" panose="02040503050406030204" pitchFamily="18" charset="0"/>
                              </a:rPr>
                              <m:t> </m:t>
                            </m:r>
                          </m:den>
                        </m:f>
                      </m:oMath>
                    </m:oMathPara>
                  </a14:m>
                  <a:endParaRPr lang="en-US"/>
                </a:p>
              </p:txBody>
            </p:sp>
          </mc:Choice>
          <mc:Fallback xmlns="">
            <p:sp>
              <p:nvSpPr>
                <p:cNvPr id="162" name="Rectangle 161"/>
                <p:cNvSpPr>
                  <a:spLocks noRot="1" noChangeAspect="1" noMove="1" noResize="1" noEditPoints="1" noAdjustHandles="1" noChangeArrowheads="1" noChangeShapeType="1" noTextEdit="1"/>
                </p:cNvSpPr>
                <p:nvPr/>
              </p:nvSpPr>
              <p:spPr>
                <a:xfrm>
                  <a:off x="4089508" y="5732902"/>
                  <a:ext cx="4441216" cy="768480"/>
                </a:xfrm>
                <a:prstGeom prst="rect">
                  <a:avLst/>
                </a:prstGeom>
                <a:blipFill>
                  <a:blip r:embed="rId15"/>
                  <a:stretch>
                    <a:fillRect/>
                  </a:stretch>
                </a:blipFill>
              </p:spPr>
              <p:txBody>
                <a:bodyPr/>
                <a:lstStyle/>
                <a:p>
                  <a:r>
                    <a:rPr lang="en-US">
                      <a:noFill/>
                    </a:rPr>
                    <a:t> </a:t>
                  </a:r>
                </a:p>
              </p:txBody>
            </p:sp>
          </mc:Fallback>
        </mc:AlternateContent>
      </p:grpSp>
      <p:grpSp>
        <p:nvGrpSpPr>
          <p:cNvPr id="66" name="Group 65"/>
          <p:cNvGrpSpPr/>
          <p:nvPr/>
        </p:nvGrpSpPr>
        <p:grpSpPr>
          <a:xfrm>
            <a:off x="9080041" y="4745616"/>
            <a:ext cx="292559" cy="338554"/>
            <a:chOff x="1821495" y="4635241"/>
            <a:chExt cx="292559" cy="338554"/>
          </a:xfrm>
        </p:grpSpPr>
        <p:sp>
          <p:nvSpPr>
            <p:cNvPr id="67" name="Oval 66"/>
            <p:cNvSpPr/>
            <p:nvPr/>
          </p:nvSpPr>
          <p:spPr>
            <a:xfrm>
              <a:off x="1839734" y="4656080"/>
              <a:ext cx="274320" cy="274320"/>
            </a:xfrm>
            <a:prstGeom prst="ellipse">
              <a:avLst/>
            </a:prstGeom>
            <a:noFill/>
            <a:ln w="19050">
              <a:solidFill>
                <a:srgbClr val="FF5C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p:cNvSpPr txBox="1"/>
            <p:nvPr/>
          </p:nvSpPr>
          <p:spPr>
            <a:xfrm>
              <a:off x="1821495" y="4635241"/>
              <a:ext cx="287258" cy="338554"/>
            </a:xfrm>
            <a:prstGeom prst="rect">
              <a:avLst/>
            </a:prstGeom>
            <a:noFill/>
          </p:spPr>
          <p:txBody>
            <a:bodyPr wrap="none" rtlCol="0">
              <a:spAutoFit/>
            </a:bodyPr>
            <a:lstStyle/>
            <a:p>
              <a:pPr algn="ctr"/>
              <a:r>
                <a:rPr lang="en-US" sz="1600">
                  <a:solidFill>
                    <a:srgbClr val="3A9AFF"/>
                  </a:solidFill>
                  <a:latin typeface="Euclid" panose="02020503060505020303" pitchFamily="18" charset="0"/>
                </a:rPr>
                <a:t>6</a:t>
              </a:r>
              <a:endParaRPr lang="en-US" sz="1600" dirty="0">
                <a:solidFill>
                  <a:srgbClr val="3A9AFF"/>
                </a:solidFill>
                <a:latin typeface="Euclid" panose="02020503060505020303" pitchFamily="18" charset="0"/>
              </a:endParaRPr>
            </a:p>
          </p:txBody>
        </p:sp>
      </p:grpSp>
      <p:grpSp>
        <p:nvGrpSpPr>
          <p:cNvPr id="69" name="Group 68"/>
          <p:cNvGrpSpPr/>
          <p:nvPr/>
        </p:nvGrpSpPr>
        <p:grpSpPr>
          <a:xfrm>
            <a:off x="9074740" y="5871665"/>
            <a:ext cx="292559" cy="338554"/>
            <a:chOff x="1821495" y="4635241"/>
            <a:chExt cx="292559" cy="338554"/>
          </a:xfrm>
        </p:grpSpPr>
        <p:sp>
          <p:nvSpPr>
            <p:cNvPr id="70" name="Oval 69"/>
            <p:cNvSpPr/>
            <p:nvPr/>
          </p:nvSpPr>
          <p:spPr>
            <a:xfrm>
              <a:off x="1839734" y="4656080"/>
              <a:ext cx="274320" cy="274320"/>
            </a:xfrm>
            <a:prstGeom prst="ellipse">
              <a:avLst/>
            </a:prstGeom>
            <a:noFill/>
            <a:ln w="19050">
              <a:solidFill>
                <a:srgbClr val="FF5C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p:cNvSpPr txBox="1"/>
            <p:nvPr/>
          </p:nvSpPr>
          <p:spPr>
            <a:xfrm>
              <a:off x="1821495" y="4635241"/>
              <a:ext cx="287258" cy="338554"/>
            </a:xfrm>
            <a:prstGeom prst="rect">
              <a:avLst/>
            </a:prstGeom>
            <a:noFill/>
          </p:spPr>
          <p:txBody>
            <a:bodyPr wrap="none" rtlCol="0">
              <a:spAutoFit/>
            </a:bodyPr>
            <a:lstStyle/>
            <a:p>
              <a:pPr algn="ctr"/>
              <a:r>
                <a:rPr lang="en-US" sz="1600">
                  <a:solidFill>
                    <a:srgbClr val="3A9AFF"/>
                  </a:solidFill>
                  <a:latin typeface="Euclid" panose="02020503060505020303" pitchFamily="18" charset="0"/>
                </a:rPr>
                <a:t>7</a:t>
              </a:r>
              <a:endParaRPr lang="en-US" sz="1600" dirty="0">
                <a:solidFill>
                  <a:srgbClr val="3A9AFF"/>
                </a:solidFill>
                <a:latin typeface="Euclid" panose="02020503060505020303" pitchFamily="18" charset="0"/>
              </a:endParaRPr>
            </a:p>
          </p:txBody>
        </p:sp>
      </p:grpSp>
    </p:spTree>
    <p:extLst>
      <p:ext uri="{BB962C8B-B14F-4D97-AF65-F5344CB8AC3E}">
        <p14:creationId xmlns:p14="http://schemas.microsoft.com/office/powerpoint/2010/main" val="2490499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13000" contrast="50000"/>
                    </a14:imgEffect>
                  </a14:imgLayer>
                </a14:imgProps>
              </a:ext>
              <a:ext uri="{28A0092B-C50C-407E-A947-70E740481C1C}">
                <a14:useLocalDpi xmlns:a14="http://schemas.microsoft.com/office/drawing/2010/main" val="0"/>
              </a:ext>
            </a:extLst>
          </a:blip>
          <a:stretch>
            <a:fillRect/>
          </a:stretch>
        </p:blipFill>
        <p:spPr bwMode="auto">
          <a:xfrm>
            <a:off x="990600" y="1610788"/>
            <a:ext cx="6093460" cy="456187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44898" y="4409373"/>
            <a:ext cx="613246" cy="221599"/>
          </a:xfrm>
          <a:prstGeom prst="rect">
            <a:avLst/>
          </a:prstGeom>
          <a:noFill/>
        </p:spPr>
        <p:txBody>
          <a:bodyPr wrap="none" rtlCol="0">
            <a:spAutoFit/>
          </a:bodyPr>
          <a:lstStyle/>
          <a:p>
            <a:r>
              <a:rPr lang="en-US" sz="1200" b="1" dirty="0">
                <a:solidFill>
                  <a:srgbClr val="0000FF"/>
                </a:solidFill>
                <a:latin typeface="Arial" pitchFamily="34" charset="0"/>
                <a:cs typeface="Arial" pitchFamily="34" charset="0"/>
              </a:rPr>
              <a:t>1 lp/mm</a:t>
            </a:r>
          </a:p>
        </p:txBody>
      </p:sp>
      <p:sp>
        <p:nvSpPr>
          <p:cNvPr id="5" name="TextBox 4"/>
          <p:cNvSpPr txBox="1"/>
          <p:nvPr/>
        </p:nvSpPr>
        <p:spPr>
          <a:xfrm>
            <a:off x="2171810" y="3090544"/>
            <a:ext cx="715838" cy="221599"/>
          </a:xfrm>
          <a:prstGeom prst="rect">
            <a:avLst/>
          </a:prstGeom>
          <a:noFill/>
        </p:spPr>
        <p:txBody>
          <a:bodyPr wrap="none" rtlCol="0">
            <a:spAutoFit/>
          </a:bodyPr>
          <a:lstStyle>
            <a:defPPr>
              <a:defRPr lang="en-US"/>
            </a:defPPr>
            <a:lvl1pPr>
              <a:defRPr sz="1200" b="1">
                <a:solidFill>
                  <a:srgbClr val="0000FF"/>
                </a:solidFill>
                <a:latin typeface="Arial" pitchFamily="34" charset="0"/>
                <a:cs typeface="Arial" pitchFamily="34" charset="0"/>
              </a:defRPr>
            </a:lvl1pPr>
          </a:lstStyle>
          <a:p>
            <a:r>
              <a:rPr lang="en-US" dirty="0"/>
              <a:t>0.5 lp/mm</a:t>
            </a:r>
          </a:p>
        </p:txBody>
      </p:sp>
      <p:sp>
        <p:nvSpPr>
          <p:cNvPr id="6" name="Rectangle 5"/>
          <p:cNvSpPr/>
          <p:nvPr/>
        </p:nvSpPr>
        <p:spPr>
          <a:xfrm>
            <a:off x="3123399" y="1726343"/>
            <a:ext cx="154470" cy="6096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908748" y="3083511"/>
            <a:ext cx="154470" cy="6096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494697" y="4409373"/>
            <a:ext cx="154470" cy="6096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2833089" y="1722533"/>
            <a:ext cx="290310" cy="1118233"/>
            <a:chOff x="2720624" y="833438"/>
            <a:chExt cx="362888" cy="1397791"/>
          </a:xfrm>
        </p:grpSpPr>
        <p:grpSp>
          <p:nvGrpSpPr>
            <p:cNvPr id="39" name="Group 38"/>
            <p:cNvGrpSpPr/>
            <p:nvPr/>
          </p:nvGrpSpPr>
          <p:grpSpPr>
            <a:xfrm>
              <a:off x="2907747" y="833438"/>
              <a:ext cx="175765" cy="1397791"/>
              <a:chOff x="2907747" y="833438"/>
              <a:chExt cx="175765" cy="1397791"/>
            </a:xfrm>
          </p:grpSpPr>
          <p:cxnSp>
            <p:nvCxnSpPr>
              <p:cNvPr id="41" name="Straight Arrow Connector 40"/>
              <p:cNvCxnSpPr/>
              <p:nvPr/>
            </p:nvCxnSpPr>
            <p:spPr>
              <a:xfrm>
                <a:off x="2993632" y="835819"/>
                <a:ext cx="0" cy="1389888"/>
              </a:xfrm>
              <a:prstGeom prst="straightConnector1">
                <a:avLst/>
              </a:prstGeom>
              <a:ln w="15875">
                <a:gradFill>
                  <a:gsLst>
                    <a:gs pos="0">
                      <a:srgbClr val="00FFFF"/>
                    </a:gs>
                    <a:gs pos="100000">
                      <a:srgbClr val="0070C0"/>
                    </a:gs>
                  </a:gsLst>
                  <a:lin ang="5400000" scaled="0"/>
                </a:gra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2911742" y="833438"/>
                <a:ext cx="171770" cy="0"/>
              </a:xfrm>
              <a:prstGeom prst="line">
                <a:avLst/>
              </a:prstGeom>
              <a:ln w="12700" cap="rnd">
                <a:solidFill>
                  <a:srgbClr val="00FFFF"/>
                </a:solidFill>
                <a:miter lim="800000"/>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2907747" y="2231229"/>
                <a:ext cx="171770" cy="0"/>
              </a:xfrm>
              <a:prstGeom prst="line">
                <a:avLst/>
              </a:prstGeom>
              <a:ln w="12700" cap="rnd">
                <a:solidFill>
                  <a:srgbClr val="00FFFF"/>
                </a:solidFill>
                <a:miter lim="800000"/>
              </a:ln>
            </p:spPr>
            <p:style>
              <a:lnRef idx="1">
                <a:schemeClr val="accent1"/>
              </a:lnRef>
              <a:fillRef idx="0">
                <a:schemeClr val="accent1"/>
              </a:fillRef>
              <a:effectRef idx="0">
                <a:schemeClr val="accent1"/>
              </a:effectRef>
              <a:fontRef idx="minor">
                <a:schemeClr val="tx1"/>
              </a:fontRef>
            </p:style>
          </p:cxnSp>
        </p:grpSp>
        <p:sp>
          <p:nvSpPr>
            <p:cNvPr id="40" name="TextBox 39"/>
            <p:cNvSpPr txBox="1"/>
            <p:nvPr/>
          </p:nvSpPr>
          <p:spPr>
            <a:xfrm rot="16200000">
              <a:off x="2552790" y="1470369"/>
              <a:ext cx="612667" cy="277000"/>
            </a:xfrm>
            <a:prstGeom prst="rect">
              <a:avLst/>
            </a:prstGeom>
            <a:noFill/>
          </p:spPr>
          <p:txBody>
            <a:bodyPr wrap="none" rtlCol="0">
              <a:spAutoFit/>
            </a:bodyPr>
            <a:lstStyle/>
            <a:p>
              <a:r>
                <a:rPr lang="en-US" sz="1200" i="1" dirty="0">
                  <a:solidFill>
                    <a:srgbClr val="00FFFF"/>
                  </a:solidFill>
                  <a:latin typeface="Times New Roman" pitchFamily="18" charset="0"/>
                  <a:cs typeface="Times New Roman" pitchFamily="18" charset="0"/>
                </a:rPr>
                <a:t>1.58 m</a:t>
              </a:r>
              <a:endParaRPr lang="en-US" sz="1600" i="1" dirty="0">
                <a:solidFill>
                  <a:srgbClr val="00FFFF"/>
                </a:solidFill>
                <a:latin typeface="Times New Roman" pitchFamily="18" charset="0"/>
                <a:cs typeface="Times New Roman" pitchFamily="18" charset="0"/>
              </a:endParaRPr>
            </a:p>
          </p:txBody>
        </p:sp>
      </p:grpSp>
      <p:sp>
        <p:nvSpPr>
          <p:cNvPr id="10" name="TextBox 9"/>
          <p:cNvSpPr txBox="1"/>
          <p:nvPr/>
        </p:nvSpPr>
        <p:spPr>
          <a:xfrm>
            <a:off x="2426910" y="1775578"/>
            <a:ext cx="783804" cy="221599"/>
          </a:xfrm>
          <a:prstGeom prst="rect">
            <a:avLst/>
          </a:prstGeom>
          <a:noFill/>
        </p:spPr>
        <p:txBody>
          <a:bodyPr wrap="none" rtlCol="0">
            <a:spAutoFit/>
          </a:bodyPr>
          <a:lstStyle/>
          <a:p>
            <a:r>
              <a:rPr lang="en-US" sz="1200" b="1" dirty="0">
                <a:solidFill>
                  <a:srgbClr val="0000FF"/>
                </a:solidFill>
                <a:latin typeface="Arial" pitchFamily="34" charset="0"/>
                <a:cs typeface="Arial" pitchFamily="34" charset="0"/>
              </a:rPr>
              <a:t>0.25 lp/mm</a:t>
            </a:r>
            <a:endParaRPr lang="en-US" sz="1600" b="1" dirty="0">
              <a:solidFill>
                <a:srgbClr val="0000FF"/>
              </a:solidFill>
              <a:latin typeface="Arial" pitchFamily="34" charset="0"/>
              <a:cs typeface="Arial" pitchFamily="34" charset="0"/>
            </a:endParaRPr>
          </a:p>
        </p:txBody>
      </p:sp>
      <p:grpSp>
        <p:nvGrpSpPr>
          <p:cNvPr id="11" name="Group 10"/>
          <p:cNvGrpSpPr/>
          <p:nvPr/>
        </p:nvGrpSpPr>
        <p:grpSpPr>
          <a:xfrm>
            <a:off x="3288210" y="5542437"/>
            <a:ext cx="140612" cy="622554"/>
            <a:chOff x="2907747" y="833438"/>
            <a:chExt cx="175765" cy="1397791"/>
          </a:xfrm>
        </p:grpSpPr>
        <p:cxnSp>
          <p:nvCxnSpPr>
            <p:cNvPr id="36" name="Straight Arrow Connector 35"/>
            <p:cNvCxnSpPr/>
            <p:nvPr/>
          </p:nvCxnSpPr>
          <p:spPr>
            <a:xfrm>
              <a:off x="2993632" y="835819"/>
              <a:ext cx="0" cy="1389888"/>
            </a:xfrm>
            <a:prstGeom prst="straightConnector1">
              <a:avLst/>
            </a:prstGeom>
            <a:ln w="15875">
              <a:solidFill>
                <a:schemeClr val="tx1">
                  <a:lumMod val="95000"/>
                  <a:lumOff val="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2911742" y="833438"/>
              <a:ext cx="171770" cy="0"/>
            </a:xfrm>
            <a:prstGeom prst="line">
              <a:avLst/>
            </a:prstGeom>
            <a:ln w="12700" cap="rnd">
              <a:solidFill>
                <a:schemeClr val="tx1">
                  <a:lumMod val="95000"/>
                  <a:lumOff val="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907747" y="2231229"/>
              <a:ext cx="171770" cy="0"/>
            </a:xfrm>
            <a:prstGeom prst="line">
              <a:avLst/>
            </a:prstGeom>
            <a:ln w="12700" cap="rnd">
              <a:solidFill>
                <a:schemeClr val="tx1">
                  <a:lumMod val="95000"/>
                  <a:lumOff val="5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3320898" y="5653574"/>
            <a:ext cx="428579" cy="221599"/>
          </a:xfrm>
          <a:prstGeom prst="rect">
            <a:avLst/>
          </a:prstGeom>
          <a:noFill/>
          <a:ln>
            <a:noFill/>
          </a:ln>
        </p:spPr>
        <p:txBody>
          <a:bodyPr wrap="none" rtlCol="0">
            <a:spAutoFit/>
          </a:bodyPr>
          <a:lstStyle/>
          <a:p>
            <a:r>
              <a:rPr lang="en-US" sz="1200" b="1" i="1" dirty="0">
                <a:solidFill>
                  <a:srgbClr val="00FFFF"/>
                </a:solidFill>
                <a:latin typeface="Times New Roman" pitchFamily="18" charset="0"/>
                <a:cs typeface="Times New Roman" pitchFamily="18" charset="0"/>
              </a:rPr>
              <a:t>4.1 m</a:t>
            </a:r>
            <a:endParaRPr lang="en-US" sz="1600" b="1" i="1" dirty="0">
              <a:solidFill>
                <a:srgbClr val="00FFFF"/>
              </a:solidFill>
              <a:latin typeface="Times New Roman" pitchFamily="18" charset="0"/>
              <a:cs typeface="Times New Roman" pitchFamily="18" charset="0"/>
            </a:endParaRPr>
          </a:p>
        </p:txBody>
      </p:sp>
      <p:grpSp>
        <p:nvGrpSpPr>
          <p:cNvPr id="13" name="Group 12"/>
          <p:cNvGrpSpPr/>
          <p:nvPr/>
        </p:nvGrpSpPr>
        <p:grpSpPr>
          <a:xfrm>
            <a:off x="3289635" y="3763814"/>
            <a:ext cx="140612" cy="1779684"/>
            <a:chOff x="2907747" y="833438"/>
            <a:chExt cx="175765" cy="1397791"/>
          </a:xfrm>
        </p:grpSpPr>
        <p:cxnSp>
          <p:nvCxnSpPr>
            <p:cNvPr id="33" name="Straight Arrow Connector 32"/>
            <p:cNvCxnSpPr/>
            <p:nvPr/>
          </p:nvCxnSpPr>
          <p:spPr>
            <a:xfrm>
              <a:off x="2993632" y="835819"/>
              <a:ext cx="0" cy="1389888"/>
            </a:xfrm>
            <a:prstGeom prst="straightConnector1">
              <a:avLst/>
            </a:prstGeom>
            <a:ln w="15875">
              <a:solidFill>
                <a:schemeClr val="tx1">
                  <a:lumMod val="95000"/>
                  <a:lumOff val="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911742" y="833438"/>
              <a:ext cx="171770" cy="0"/>
            </a:xfrm>
            <a:prstGeom prst="line">
              <a:avLst/>
            </a:prstGeom>
            <a:ln w="12700" cap="rnd">
              <a:solidFill>
                <a:schemeClr val="tx1">
                  <a:lumMod val="95000"/>
                  <a:lumOff val="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2907747" y="2231229"/>
              <a:ext cx="171770" cy="0"/>
            </a:xfrm>
            <a:prstGeom prst="line">
              <a:avLst/>
            </a:prstGeom>
            <a:ln w="12700" cap="rnd">
              <a:solidFill>
                <a:schemeClr val="tx1">
                  <a:lumMod val="95000"/>
                  <a:lumOff val="5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3291937" y="2842381"/>
            <a:ext cx="140612" cy="921433"/>
            <a:chOff x="2907747" y="833438"/>
            <a:chExt cx="175765" cy="1397791"/>
          </a:xfrm>
        </p:grpSpPr>
        <p:cxnSp>
          <p:nvCxnSpPr>
            <p:cNvPr id="30" name="Straight Arrow Connector 29"/>
            <p:cNvCxnSpPr/>
            <p:nvPr/>
          </p:nvCxnSpPr>
          <p:spPr>
            <a:xfrm>
              <a:off x="2993632" y="835819"/>
              <a:ext cx="0" cy="1389888"/>
            </a:xfrm>
            <a:prstGeom prst="straightConnector1">
              <a:avLst/>
            </a:prstGeom>
            <a:ln w="15875">
              <a:solidFill>
                <a:schemeClr val="tx1">
                  <a:lumMod val="95000"/>
                  <a:lumOff val="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911742" y="833438"/>
              <a:ext cx="171770" cy="0"/>
            </a:xfrm>
            <a:prstGeom prst="line">
              <a:avLst/>
            </a:prstGeom>
            <a:ln w="12700" cap="rnd">
              <a:solidFill>
                <a:schemeClr val="tx1">
                  <a:lumMod val="95000"/>
                  <a:lumOff val="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907747" y="2231229"/>
              <a:ext cx="171770" cy="0"/>
            </a:xfrm>
            <a:prstGeom prst="line">
              <a:avLst/>
            </a:prstGeom>
            <a:ln w="12700" cap="rnd">
              <a:solidFill>
                <a:schemeClr val="tx1">
                  <a:lumMod val="95000"/>
                  <a:lumOff val="5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15" name="TextBox 14"/>
          <p:cNvSpPr txBox="1"/>
          <p:nvPr/>
        </p:nvSpPr>
        <p:spPr>
          <a:xfrm>
            <a:off x="3355229" y="4037515"/>
            <a:ext cx="428579" cy="221599"/>
          </a:xfrm>
          <a:prstGeom prst="rect">
            <a:avLst/>
          </a:prstGeom>
          <a:noFill/>
          <a:ln>
            <a:noFill/>
          </a:ln>
        </p:spPr>
        <p:txBody>
          <a:bodyPr wrap="none" rtlCol="0">
            <a:spAutoFit/>
          </a:bodyPr>
          <a:lstStyle>
            <a:defPPr>
              <a:defRPr lang="en-US"/>
            </a:defPPr>
            <a:lvl1pPr>
              <a:defRPr sz="1200" b="1" i="1">
                <a:solidFill>
                  <a:srgbClr val="00FFFF"/>
                </a:solidFill>
                <a:latin typeface="Times New Roman" pitchFamily="18" charset="0"/>
                <a:cs typeface="Times New Roman" pitchFamily="18" charset="0"/>
              </a:defRPr>
            </a:lvl1pPr>
          </a:lstStyle>
          <a:p>
            <a:r>
              <a:rPr lang="en-US" dirty="0"/>
              <a:t>4.1 m</a:t>
            </a:r>
          </a:p>
        </p:txBody>
      </p:sp>
      <p:sp>
        <p:nvSpPr>
          <p:cNvPr id="16" name="TextBox 15"/>
          <p:cNvSpPr txBox="1"/>
          <p:nvPr/>
        </p:nvSpPr>
        <p:spPr>
          <a:xfrm>
            <a:off x="3354508" y="2923109"/>
            <a:ext cx="428579" cy="221599"/>
          </a:xfrm>
          <a:prstGeom prst="rect">
            <a:avLst/>
          </a:prstGeom>
          <a:noFill/>
          <a:ln>
            <a:noFill/>
          </a:ln>
        </p:spPr>
        <p:txBody>
          <a:bodyPr wrap="none" rtlCol="0">
            <a:spAutoFit/>
          </a:bodyPr>
          <a:lstStyle>
            <a:defPPr>
              <a:defRPr lang="en-US"/>
            </a:defPPr>
            <a:lvl1pPr>
              <a:defRPr sz="1200" b="1" i="1">
                <a:solidFill>
                  <a:srgbClr val="00FFFF"/>
                </a:solidFill>
                <a:latin typeface="Times New Roman" pitchFamily="18" charset="0"/>
                <a:cs typeface="Times New Roman" pitchFamily="18" charset="0"/>
              </a:defRPr>
            </a:lvl1pPr>
          </a:lstStyle>
          <a:p>
            <a:r>
              <a:rPr lang="en-US" dirty="0"/>
              <a:t>8.1 m</a:t>
            </a:r>
          </a:p>
        </p:txBody>
      </p:sp>
      <p:sp>
        <p:nvSpPr>
          <p:cNvPr id="17" name="Left Arrow 34"/>
          <p:cNvSpPr/>
          <p:nvPr/>
        </p:nvSpPr>
        <p:spPr>
          <a:xfrm>
            <a:off x="3320898" y="3201343"/>
            <a:ext cx="1420011" cy="431902"/>
          </a:xfrm>
          <a:prstGeom prst="lef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Plane of Focus</a:t>
            </a:r>
          </a:p>
        </p:txBody>
      </p:sp>
      <p:pic>
        <p:nvPicPr>
          <p:cNvPr id="18"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3436366" y="1662944"/>
            <a:ext cx="2484279" cy="490118"/>
          </a:xfrm>
          <a:prstGeom prst="rect">
            <a:avLst/>
          </a:prstGeom>
          <a:noFill/>
          <a:ln w="38100">
            <a:solidFill>
              <a:schemeClr val="bg1"/>
            </a:solidFill>
            <a:bevel/>
          </a:ln>
          <a:extLst>
            <a:ext uri="{909E8E84-426E-40DD-AFC4-6F175D3DCCD1}">
              <a14:hiddenFill xmlns:a14="http://schemas.microsoft.com/office/drawing/2010/main">
                <a:solidFill>
                  <a:srgbClr val="FFFFFF"/>
                </a:solidFill>
              </a14:hiddenFill>
            </a:ext>
          </a:extLst>
        </p:spPr>
      </p:pic>
      <p:pic>
        <p:nvPicPr>
          <p:cNvPr id="19" name="Pict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3125"/>
          <a:stretch/>
        </p:blipFill>
        <p:spPr bwMode="auto">
          <a:xfrm>
            <a:off x="3436366" y="2460301"/>
            <a:ext cx="2448057" cy="490118"/>
          </a:xfrm>
          <a:prstGeom prst="rect">
            <a:avLst/>
          </a:prstGeom>
          <a:noFill/>
          <a:ln w="38100">
            <a:solidFill>
              <a:schemeClr val="bg1"/>
            </a:solidFill>
            <a:bevel/>
          </a:ln>
          <a:extLst>
            <a:ext uri="{909E8E84-426E-40DD-AFC4-6F175D3DCCD1}">
              <a14:hiddenFill xmlns:a14="http://schemas.microsoft.com/office/drawing/2010/main">
                <a:solidFill>
                  <a:srgbClr val="FFFFFF"/>
                </a:solidFill>
              </a14:hiddenFill>
            </a:ext>
          </a:extLst>
        </p:spPr>
      </p:pic>
      <p:pic>
        <p:nvPicPr>
          <p:cNvPr id="20" name="Picture 5"/>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3436366" y="4347622"/>
            <a:ext cx="2448057" cy="487680"/>
          </a:xfrm>
          <a:prstGeom prst="rect">
            <a:avLst/>
          </a:prstGeom>
          <a:noFill/>
          <a:ln w="38100">
            <a:solidFill>
              <a:schemeClr val="bg1"/>
            </a:solidFill>
            <a:bevel/>
          </a:ln>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5924427" y="2404462"/>
            <a:ext cx="1177758" cy="590931"/>
          </a:xfrm>
          <a:prstGeom prst="rect">
            <a:avLst/>
          </a:prstGeom>
          <a:solidFill>
            <a:schemeClr val="bg1">
              <a:alpha val="13000"/>
            </a:schemeClr>
          </a:solidFill>
          <a:effectLst>
            <a:softEdge rad="38100"/>
          </a:effectLst>
        </p:spPr>
        <p:txBody>
          <a:bodyPr wrap="none" rtlCol="0">
            <a:spAutoFit/>
          </a:bodyPr>
          <a:lstStyle/>
          <a:p>
            <a:pPr marL="115888" indent="-115888">
              <a:buFont typeface="Arial" pitchFamily="34" charset="0"/>
              <a:buChar char="•"/>
            </a:pPr>
            <a:r>
              <a:rPr lang="en-US" sz="1400" b="1" i="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40 pixels across</a:t>
            </a:r>
          </a:p>
          <a:p>
            <a:pPr marL="115888" indent="-115888">
              <a:buFont typeface="Arial" pitchFamily="34" charset="0"/>
              <a:buChar char="•"/>
            </a:pPr>
            <a:r>
              <a:rPr lang="en-US" sz="1400" b="1" i="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13 line pairs</a:t>
            </a:r>
          </a:p>
          <a:p>
            <a:r>
              <a:rPr lang="en-US" sz="1400" b="1" i="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=&gt; 45.14 lp/mm</a:t>
            </a:r>
            <a:endParaRPr lang="en-US" sz="1600" b="1" i="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grpSp>
        <p:nvGrpSpPr>
          <p:cNvPr id="22" name="Group 21"/>
          <p:cNvGrpSpPr/>
          <p:nvPr/>
        </p:nvGrpSpPr>
        <p:grpSpPr>
          <a:xfrm>
            <a:off x="2380907" y="1526278"/>
            <a:ext cx="822244" cy="2943249"/>
            <a:chOff x="2155397" y="588119"/>
            <a:chExt cx="1027805" cy="3679062"/>
          </a:xfrm>
        </p:grpSpPr>
        <p:sp>
          <p:nvSpPr>
            <p:cNvPr id="27" name="TextBox 26"/>
            <p:cNvSpPr txBox="1"/>
            <p:nvPr/>
          </p:nvSpPr>
          <p:spPr>
            <a:xfrm>
              <a:off x="2894340" y="588119"/>
              <a:ext cx="288862" cy="338554"/>
            </a:xfrm>
            <a:prstGeom prst="rect">
              <a:avLst/>
            </a:prstGeom>
            <a:noFill/>
          </p:spPr>
          <p:txBody>
            <a:bodyPr wrap="none" rtlCol="0">
              <a:spAutoFit/>
            </a:bodyPr>
            <a:lstStyle/>
            <a:p>
              <a:r>
                <a:rPr lang="en-US" sz="1600" b="1" dirty="0">
                  <a:solidFill>
                    <a:srgbClr val="00FF00"/>
                  </a:solidFill>
                </a:rPr>
                <a:t>1</a:t>
              </a:r>
            </a:p>
          </p:txBody>
        </p:sp>
        <p:sp>
          <p:nvSpPr>
            <p:cNvPr id="28" name="TextBox 27"/>
            <p:cNvSpPr txBox="1"/>
            <p:nvPr/>
          </p:nvSpPr>
          <p:spPr>
            <a:xfrm>
              <a:off x="2644876" y="2278403"/>
              <a:ext cx="288862" cy="338554"/>
            </a:xfrm>
            <a:prstGeom prst="rect">
              <a:avLst/>
            </a:prstGeom>
            <a:noFill/>
          </p:spPr>
          <p:txBody>
            <a:bodyPr wrap="none" rtlCol="0">
              <a:spAutoFit/>
            </a:bodyPr>
            <a:lstStyle/>
            <a:p>
              <a:r>
                <a:rPr lang="en-US" sz="1600" b="1" dirty="0">
                  <a:solidFill>
                    <a:srgbClr val="00FF00"/>
                  </a:solidFill>
                </a:rPr>
                <a:t>2</a:t>
              </a:r>
            </a:p>
          </p:txBody>
        </p:sp>
        <p:sp>
          <p:nvSpPr>
            <p:cNvPr id="29" name="TextBox 28"/>
            <p:cNvSpPr txBox="1"/>
            <p:nvPr/>
          </p:nvSpPr>
          <p:spPr>
            <a:xfrm>
              <a:off x="2155397" y="3928627"/>
              <a:ext cx="288862" cy="338554"/>
            </a:xfrm>
            <a:prstGeom prst="rect">
              <a:avLst/>
            </a:prstGeom>
            <a:noFill/>
          </p:spPr>
          <p:txBody>
            <a:bodyPr wrap="none" rtlCol="0">
              <a:spAutoFit/>
            </a:bodyPr>
            <a:lstStyle/>
            <a:p>
              <a:r>
                <a:rPr lang="en-US" sz="1600" b="1" dirty="0">
                  <a:solidFill>
                    <a:srgbClr val="00FF00"/>
                  </a:solidFill>
                </a:rPr>
                <a:t>3</a:t>
              </a:r>
            </a:p>
          </p:txBody>
        </p:sp>
      </p:grpSp>
      <p:grpSp>
        <p:nvGrpSpPr>
          <p:cNvPr id="23" name="Group 22"/>
          <p:cNvGrpSpPr/>
          <p:nvPr/>
        </p:nvGrpSpPr>
        <p:grpSpPr>
          <a:xfrm>
            <a:off x="3381825" y="1601776"/>
            <a:ext cx="243223" cy="2961091"/>
            <a:chOff x="2883189" y="510062"/>
            <a:chExt cx="304029" cy="3701364"/>
          </a:xfrm>
        </p:grpSpPr>
        <p:sp>
          <p:nvSpPr>
            <p:cNvPr id="24" name="TextBox 23"/>
            <p:cNvSpPr txBox="1"/>
            <p:nvPr/>
          </p:nvSpPr>
          <p:spPr>
            <a:xfrm>
              <a:off x="2883189" y="510062"/>
              <a:ext cx="288862" cy="338554"/>
            </a:xfrm>
            <a:prstGeom prst="rect">
              <a:avLst/>
            </a:prstGeom>
            <a:noFill/>
          </p:spPr>
          <p:txBody>
            <a:bodyPr wrap="none" rtlCol="0">
              <a:spAutoFit/>
            </a:bodyPr>
            <a:lstStyle/>
            <a:p>
              <a:r>
                <a:rPr lang="en-US" sz="1600" b="1" dirty="0">
                  <a:solidFill>
                    <a:srgbClr val="00FF00"/>
                  </a:solidFill>
                </a:rPr>
                <a:t>1</a:t>
              </a:r>
            </a:p>
          </p:txBody>
        </p:sp>
        <p:sp>
          <p:nvSpPr>
            <p:cNvPr id="25" name="TextBox 24"/>
            <p:cNvSpPr txBox="1"/>
            <p:nvPr/>
          </p:nvSpPr>
          <p:spPr>
            <a:xfrm>
              <a:off x="2890773" y="1505161"/>
              <a:ext cx="288862" cy="338554"/>
            </a:xfrm>
            <a:prstGeom prst="rect">
              <a:avLst/>
            </a:prstGeom>
            <a:noFill/>
          </p:spPr>
          <p:txBody>
            <a:bodyPr wrap="none" rtlCol="0">
              <a:spAutoFit/>
            </a:bodyPr>
            <a:lstStyle/>
            <a:p>
              <a:r>
                <a:rPr lang="en-US" sz="1600" b="1" dirty="0">
                  <a:solidFill>
                    <a:srgbClr val="00FF00"/>
                  </a:solidFill>
                </a:rPr>
                <a:t>2</a:t>
              </a:r>
            </a:p>
          </p:txBody>
        </p:sp>
        <p:sp>
          <p:nvSpPr>
            <p:cNvPr id="26" name="TextBox 25"/>
            <p:cNvSpPr txBox="1"/>
            <p:nvPr/>
          </p:nvSpPr>
          <p:spPr>
            <a:xfrm>
              <a:off x="2898356" y="3872872"/>
              <a:ext cx="288862" cy="338554"/>
            </a:xfrm>
            <a:prstGeom prst="rect">
              <a:avLst/>
            </a:prstGeom>
            <a:noFill/>
          </p:spPr>
          <p:txBody>
            <a:bodyPr wrap="none" rtlCol="0">
              <a:spAutoFit/>
            </a:bodyPr>
            <a:lstStyle/>
            <a:p>
              <a:r>
                <a:rPr lang="en-US" sz="1600" b="1" dirty="0">
                  <a:solidFill>
                    <a:srgbClr val="00FF00"/>
                  </a:solidFill>
                </a:rPr>
                <a:t>3</a:t>
              </a:r>
            </a:p>
          </p:txBody>
        </p:sp>
      </p:grpSp>
    </p:spTree>
    <p:extLst>
      <p:ext uri="{BB962C8B-B14F-4D97-AF65-F5344CB8AC3E}">
        <p14:creationId xmlns:p14="http://schemas.microsoft.com/office/powerpoint/2010/main" val="21783521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164592" y="167635"/>
                <a:ext cx="11798808" cy="892552"/>
              </a:xfrm>
              <a:prstGeom prst="rect">
                <a:avLst/>
              </a:prstGeom>
              <a:noFill/>
            </p:spPr>
            <p:txBody>
              <a:bodyPr wrap="square" rtlCol="0">
                <a:spAutoFit/>
              </a:bodyPr>
              <a:lstStyle/>
              <a:p>
                <a:r>
                  <a:rPr lang="en-US" sz="2600" b="1">
                    <a:solidFill>
                      <a:srgbClr val="FF3F7A"/>
                    </a:solidFill>
                    <a:latin typeface="Euclid" panose="02020503060505020303" pitchFamily="18" charset="0"/>
                  </a:rPr>
                  <a:t>The table demonstrates that the values of object plane tilt angle </a:t>
                </a:r>
                <a14:m>
                  <m:oMath xmlns:m="http://schemas.openxmlformats.org/officeDocument/2006/math">
                    <m:r>
                      <a:rPr lang="en-US" sz="2600" b="1" i="1" smtClean="0">
                        <a:solidFill>
                          <a:srgbClr val="FF3F7A"/>
                        </a:solidFill>
                        <a:latin typeface="Cambria Math" panose="02040503050406030204" pitchFamily="18" charset="0"/>
                      </a:rPr>
                      <m:t>𝜷</m:t>
                    </m:r>
                  </m:oMath>
                </a14:m>
                <a:r>
                  <a:rPr lang="en-US" sz="2600" b="1" dirty="0">
                    <a:solidFill>
                      <a:srgbClr val="FF3F7A"/>
                    </a:solidFill>
                    <a:latin typeface="Euclid" panose="02020503060505020303" pitchFamily="18" charset="0"/>
                  </a:rPr>
                  <a:t> </a:t>
                </a:r>
                <a:r>
                  <a:rPr lang="en-US" sz="2600" b="1">
                    <a:solidFill>
                      <a:srgbClr val="FF3F7A"/>
                    </a:solidFill>
                    <a:latin typeface="Euclid" panose="02020503060505020303" pitchFamily="18" charset="0"/>
                  </a:rPr>
                  <a:t>and image plane distance </a:t>
                </a:r>
                <a14:m>
                  <m:oMath xmlns:m="http://schemas.openxmlformats.org/officeDocument/2006/math">
                    <m:sSub>
                      <m:sSubPr>
                        <m:ctrlPr>
                          <a:rPr lang="en-US" sz="2600" b="1" i="1" smtClean="0">
                            <a:solidFill>
                              <a:srgbClr val="FF3F7A"/>
                            </a:solidFill>
                            <a:latin typeface="Cambria Math" panose="02040503050406030204" pitchFamily="18" charset="0"/>
                          </a:rPr>
                        </m:ctrlPr>
                      </m:sSubPr>
                      <m:e>
                        <m:acc>
                          <m:accPr>
                            <m:chr m:val="́"/>
                            <m:ctrlPr>
                              <a:rPr lang="en-US" sz="2600" b="1" i="1" smtClean="0">
                                <a:solidFill>
                                  <a:srgbClr val="FF3F7A"/>
                                </a:solidFill>
                                <a:latin typeface="Cambria Math" panose="02040503050406030204" pitchFamily="18" charset="0"/>
                              </a:rPr>
                            </m:ctrlPr>
                          </m:accPr>
                          <m:e>
                            <m:r>
                              <a:rPr lang="en-US" sz="2600" b="1" i="1" smtClean="0">
                                <a:solidFill>
                                  <a:srgbClr val="FF3F7A"/>
                                </a:solidFill>
                                <a:latin typeface="Cambria Math" panose="02040503050406030204" pitchFamily="18" charset="0"/>
                              </a:rPr>
                              <m:t>𝒛</m:t>
                            </m:r>
                          </m:e>
                        </m:acc>
                      </m:e>
                      <m:sub>
                        <m:r>
                          <a:rPr lang="en-US" sz="2600" b="1" i="1" smtClean="0">
                            <a:solidFill>
                              <a:srgbClr val="FF3F7A"/>
                            </a:solidFill>
                            <a:latin typeface="Cambria Math" panose="02040503050406030204" pitchFamily="18" charset="0"/>
                          </a:rPr>
                          <m:t>𝒐</m:t>
                        </m:r>
                      </m:sub>
                    </m:sSub>
                  </m:oMath>
                </a14:m>
                <a:r>
                  <a:rPr lang="en-US" sz="2600" b="1" dirty="0">
                    <a:solidFill>
                      <a:srgbClr val="FF3F7A"/>
                    </a:solidFill>
                    <a:latin typeface="Euclid" panose="02020503060505020303" pitchFamily="18" charset="0"/>
                  </a:rPr>
                  <a:t> </a:t>
                </a:r>
                <a:r>
                  <a:rPr lang="en-US" sz="2600" b="1">
                    <a:solidFill>
                      <a:srgbClr val="FF3F7A"/>
                    </a:solidFill>
                    <a:latin typeface="Euclid" panose="02020503060505020303" pitchFamily="18" charset="0"/>
                  </a:rPr>
                  <a:t>in Zemax match the numerically computed values</a:t>
                </a:r>
                <a:endParaRPr lang="en-US" sz="2600" b="1" dirty="0">
                  <a:solidFill>
                    <a:srgbClr val="FF3F7A"/>
                  </a:solidFill>
                  <a:latin typeface="Euclid" panose="02020503060505020303"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64592" y="167635"/>
                <a:ext cx="11798808" cy="892552"/>
              </a:xfrm>
              <a:prstGeom prst="rect">
                <a:avLst/>
              </a:prstGeom>
              <a:blipFill>
                <a:blip r:embed="rId3"/>
                <a:stretch>
                  <a:fillRect l="-930" t="-4762" b="-176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1694875306"/>
                  </p:ext>
                </p:extLst>
              </p:nvPr>
            </p:nvGraphicFramePr>
            <p:xfrm>
              <a:off x="905383" y="1943099"/>
              <a:ext cx="10317225" cy="4121491"/>
            </p:xfrm>
            <a:graphic>
              <a:graphicData uri="http://schemas.openxmlformats.org/drawingml/2006/table">
                <a:tbl>
                  <a:tblPr firstRow="1" firstCol="1" bandRow="1">
                    <a:tableStyleId>{5C22544A-7EE6-4342-B048-85BDC9FD1C3A}</a:tableStyleId>
                  </a:tblPr>
                  <a:tblGrid>
                    <a:gridCol w="2063445">
                      <a:extLst>
                        <a:ext uri="{9D8B030D-6E8A-4147-A177-3AD203B41FA5}">
                          <a16:colId xmlns:a16="http://schemas.microsoft.com/office/drawing/2014/main" val="2586091096"/>
                        </a:ext>
                      </a:extLst>
                    </a:gridCol>
                    <a:gridCol w="2063445">
                      <a:extLst>
                        <a:ext uri="{9D8B030D-6E8A-4147-A177-3AD203B41FA5}">
                          <a16:colId xmlns:a16="http://schemas.microsoft.com/office/drawing/2014/main" val="2207833875"/>
                        </a:ext>
                      </a:extLst>
                    </a:gridCol>
                    <a:gridCol w="2063445">
                      <a:extLst>
                        <a:ext uri="{9D8B030D-6E8A-4147-A177-3AD203B41FA5}">
                          <a16:colId xmlns:a16="http://schemas.microsoft.com/office/drawing/2014/main" val="4103424998"/>
                        </a:ext>
                      </a:extLst>
                    </a:gridCol>
                    <a:gridCol w="2063445">
                      <a:extLst>
                        <a:ext uri="{9D8B030D-6E8A-4147-A177-3AD203B41FA5}">
                          <a16:colId xmlns:a16="http://schemas.microsoft.com/office/drawing/2014/main" val="2747805627"/>
                        </a:ext>
                      </a:extLst>
                    </a:gridCol>
                    <a:gridCol w="2063445">
                      <a:extLst>
                        <a:ext uri="{9D8B030D-6E8A-4147-A177-3AD203B41FA5}">
                          <a16:colId xmlns:a16="http://schemas.microsoft.com/office/drawing/2014/main" val="2087456582"/>
                        </a:ext>
                      </a:extLst>
                    </a:gridCol>
                  </a:tblGrid>
                  <a:tr h="635001">
                    <a:tc>
                      <a:txBody>
                        <a:bodyPr/>
                        <a:lstStyle/>
                        <a:p>
                          <a:pPr marL="0" marR="0" algn="ctr">
                            <a:lnSpc>
                              <a:spcPct val="100000"/>
                            </a:lnSpc>
                            <a:spcBef>
                              <a:spcPts val="600"/>
                            </a:spcBef>
                            <a:spcAft>
                              <a:spcPts val="600"/>
                            </a:spcAft>
                          </a:pPr>
                          <a14:m>
                            <m:oMath xmlns:m="http://schemas.openxmlformats.org/officeDocument/2006/math">
                              <m:r>
                                <a:rPr lang="en-US" sz="1800">
                                  <a:effectLst/>
                                  <a:latin typeface="Cambria Math" panose="02040503050406030204" pitchFamily="18" charset="0"/>
                                </a:rPr>
                                <m:t>𝛽</m:t>
                              </m:r>
                            </m:oMath>
                          </a14:m>
                          <a:r>
                            <a:rPr lang="en-US" sz="1800">
                              <a:effectLst/>
                              <a:latin typeface="Times New Roman" panose="02020603050405020304" pitchFamily="18" charset="0"/>
                              <a:cs typeface="Times New Roman" panose="02020603050405020304" pitchFamily="18" charset="0"/>
                            </a:rPr>
                            <a:t> (Zemax)</a:t>
                          </a:r>
                          <a:r>
                            <a:rPr lang="en-US" sz="1800" baseline="30000">
                              <a:effectLst/>
                              <a:latin typeface="Times New Roman" panose="02020603050405020304" pitchFamily="18" charset="0"/>
                              <a:cs typeface="Times New Roman" panose="02020603050405020304" pitchFamily="18" charset="0"/>
                            </a:rPr>
                            <a:t>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chemeClr val="tx1">
                            <a:lumMod val="75000"/>
                            <a:lumOff val="25000"/>
                          </a:schemeClr>
                        </a:solidFill>
                      </a:tcPr>
                    </a:tc>
                    <a:tc>
                      <a:txBody>
                        <a:bodyPr/>
                        <a:lstStyle/>
                        <a:p>
                          <a:pPr marL="0" marR="0" algn="ctr">
                            <a:lnSpc>
                              <a:spcPct val="100000"/>
                            </a:lnSpc>
                            <a:spcBef>
                              <a:spcPts val="600"/>
                            </a:spcBef>
                            <a:spcAft>
                              <a:spcPts val="600"/>
                            </a:spcAft>
                          </a:pPr>
                          <a14:m>
                            <m:oMath xmlns:m="http://schemas.openxmlformats.org/officeDocument/2006/math">
                              <m:r>
                                <a:rPr lang="en-US" sz="1800">
                                  <a:effectLst/>
                                  <a:latin typeface="Cambria Math" panose="02040503050406030204" pitchFamily="18" charset="0"/>
                                </a:rPr>
                                <m:t>𝛼</m:t>
                              </m:r>
                            </m:oMath>
                          </a14:m>
                          <a:r>
                            <a:rPr lang="en-US" sz="1800">
                              <a:effectLst/>
                              <a:latin typeface="Times New Roman" panose="02020603050405020304" pitchFamily="18" charset="0"/>
                              <a:cs typeface="Times New Roman" panose="02020603050405020304" pitchFamily="18" charset="0"/>
                            </a:rPr>
                            <a:t> (Zemax)</a:t>
                          </a:r>
                          <a:r>
                            <a:rPr lang="en-US" sz="1800" baseline="30000">
                              <a:effectLst/>
                              <a:latin typeface="Times New Roman" panose="02020603050405020304" pitchFamily="18" charset="0"/>
                              <a:cs typeface="Times New Roman" panose="02020603050405020304" pitchFamily="18" charset="0"/>
                            </a:rPr>
                            <a:t>2</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chemeClr val="tx1">
                            <a:lumMod val="75000"/>
                            <a:lumOff val="25000"/>
                          </a:schemeClr>
                        </a:solidFill>
                      </a:tcPr>
                    </a:tc>
                    <a:tc>
                      <a:txBody>
                        <a:bodyPr/>
                        <a:lstStyle/>
                        <a:p>
                          <a:pPr marL="0" marR="0" algn="ctr">
                            <a:lnSpc>
                              <a:spcPct val="100000"/>
                            </a:lnSpc>
                            <a:spcBef>
                              <a:spcPts val="600"/>
                            </a:spcBef>
                            <a:spcAft>
                              <a:spcPts val="600"/>
                            </a:spcAft>
                          </a:pPr>
                          <a14:m>
                            <m:oMath xmlns:m="http://schemas.openxmlformats.org/officeDocument/2006/math">
                              <m:acc>
                                <m:accPr>
                                  <m:chr m:val="́"/>
                                  <m:ctrlPr>
                                    <a:rPr lang="en-US" sz="1800" i="1">
                                      <a:effectLst/>
                                      <a:latin typeface="Cambria Math" panose="02040503050406030204" pitchFamily="18" charset="0"/>
                                    </a:rPr>
                                  </m:ctrlPr>
                                </m:accPr>
                                <m:e>
                                  <m:sSub>
                                    <m:sSubPr>
                                      <m:ctrlPr>
                                        <a:rPr lang="en-US" sz="1800" i="1">
                                          <a:effectLst/>
                                          <a:latin typeface="Cambria Math" panose="02040503050406030204" pitchFamily="18" charset="0"/>
                                        </a:rPr>
                                      </m:ctrlPr>
                                    </m:sSubPr>
                                    <m:e>
                                      <m:r>
                                        <a:rPr lang="en-US" sz="1800">
                                          <a:effectLst/>
                                          <a:latin typeface="Cambria Math" panose="02040503050406030204" pitchFamily="18" charset="0"/>
                                        </a:rPr>
                                        <m:t>𝑧</m:t>
                                      </m:r>
                                    </m:e>
                                    <m:sub>
                                      <m:r>
                                        <a:rPr lang="en-US" sz="1800">
                                          <a:effectLst/>
                                          <a:latin typeface="Cambria Math" panose="02040503050406030204" pitchFamily="18" charset="0"/>
                                        </a:rPr>
                                        <m:t>𝑜</m:t>
                                      </m:r>
                                    </m:sub>
                                  </m:sSub>
                                </m:e>
                              </m:acc>
                            </m:oMath>
                          </a14:m>
                          <a:r>
                            <a:rPr lang="en-US" sz="1800">
                              <a:effectLst/>
                              <a:latin typeface="Times New Roman" panose="02020603050405020304" pitchFamily="18" charset="0"/>
                              <a:cs typeface="Times New Roman" panose="02020603050405020304" pitchFamily="18" charset="0"/>
                            </a:rPr>
                            <a:t> (Zemax)</a:t>
                          </a:r>
                          <a:r>
                            <a:rPr lang="en-US" sz="1800" baseline="30000">
                              <a:effectLst/>
                              <a:latin typeface="Times New Roman" panose="02020603050405020304" pitchFamily="18" charset="0"/>
                              <a:cs typeface="Times New Roman" panose="02020603050405020304" pitchFamily="18" charset="0"/>
                            </a:rPr>
                            <a:t>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R w="19050" cap="flat" cmpd="sng" algn="ctr">
                          <a:solidFill>
                            <a:srgbClr val="FF0000"/>
                          </a:solidFill>
                          <a:prstDash val="solid"/>
                          <a:round/>
                          <a:headEnd type="none" w="med" len="med"/>
                          <a:tailEnd type="none" w="med" len="med"/>
                        </a:lnR>
                        <a:solidFill>
                          <a:schemeClr val="tx1">
                            <a:lumMod val="75000"/>
                            <a:lumOff val="25000"/>
                          </a:schemeClr>
                        </a:solidFill>
                      </a:tcPr>
                    </a:tc>
                    <a:tc>
                      <a:txBody>
                        <a:bodyPr/>
                        <a:lstStyle/>
                        <a:p>
                          <a:pPr marL="0" marR="0" algn="ctr">
                            <a:lnSpc>
                              <a:spcPct val="100000"/>
                            </a:lnSpc>
                            <a:spcBef>
                              <a:spcPts val="600"/>
                            </a:spcBef>
                            <a:spcAft>
                              <a:spcPts val="600"/>
                            </a:spcAft>
                          </a:pPr>
                          <a14:m>
                            <m:oMath xmlns:m="http://schemas.openxmlformats.org/officeDocument/2006/math">
                              <m:r>
                                <a:rPr lang="en-US" sz="1800">
                                  <a:effectLst/>
                                  <a:latin typeface="Cambria Math" panose="02040503050406030204" pitchFamily="18" charset="0"/>
                                </a:rPr>
                                <m:t>𝛽</m:t>
                              </m:r>
                            </m:oMath>
                          </a14:m>
                          <a:r>
                            <a:rPr lang="en-US" sz="1800">
                              <a:effectLst/>
                              <a:latin typeface="Times New Roman" panose="02020603050405020304" pitchFamily="18" charset="0"/>
                              <a:cs typeface="Times New Roman" panose="02020603050405020304" pitchFamily="18" charset="0"/>
                            </a:rPr>
                            <a:t> (numerical)</a:t>
                          </a:r>
                          <a:r>
                            <a:rPr lang="en-US" sz="1800" baseline="30000">
                              <a:effectLst/>
                              <a:latin typeface="Times New Roman" panose="02020603050405020304" pitchFamily="18" charset="0"/>
                              <a:cs typeface="Times New Roman" panose="02020603050405020304" pitchFamily="18" charset="0"/>
                            </a:rPr>
                            <a:t>4</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L w="19050" cap="flat" cmpd="sng" algn="ctr">
                          <a:solidFill>
                            <a:srgbClr val="FF0000"/>
                          </a:solidFill>
                          <a:prstDash val="solid"/>
                          <a:round/>
                          <a:headEnd type="none" w="med" len="med"/>
                          <a:tailEnd type="none" w="med" len="med"/>
                        </a:lnL>
                        <a:solidFill>
                          <a:schemeClr val="tx1">
                            <a:lumMod val="75000"/>
                            <a:lumOff val="25000"/>
                          </a:schemeClr>
                        </a:solidFill>
                      </a:tcPr>
                    </a:tc>
                    <a:tc>
                      <a:txBody>
                        <a:bodyPr/>
                        <a:lstStyle/>
                        <a:p>
                          <a:pPr marL="0" marR="0" algn="ctr">
                            <a:lnSpc>
                              <a:spcPct val="150000"/>
                            </a:lnSpc>
                            <a:spcBef>
                              <a:spcPts val="600"/>
                            </a:spcBef>
                            <a:spcAft>
                              <a:spcPts val="600"/>
                            </a:spcAft>
                          </a:pPr>
                          <a14:m>
                            <m:oMath xmlns:m="http://schemas.openxmlformats.org/officeDocument/2006/math">
                              <m:acc>
                                <m:accPr>
                                  <m:chr m:val="́"/>
                                  <m:ctrlPr>
                                    <a:rPr lang="en-US" sz="1800" i="1">
                                      <a:effectLst/>
                                      <a:latin typeface="Cambria Math" panose="02040503050406030204" pitchFamily="18" charset="0"/>
                                    </a:rPr>
                                  </m:ctrlPr>
                                </m:accPr>
                                <m:e>
                                  <m:sSub>
                                    <m:sSubPr>
                                      <m:ctrlPr>
                                        <a:rPr lang="en-US" sz="1800" i="1">
                                          <a:effectLst/>
                                          <a:latin typeface="Cambria Math" panose="02040503050406030204" pitchFamily="18" charset="0"/>
                                        </a:rPr>
                                      </m:ctrlPr>
                                    </m:sSubPr>
                                    <m:e>
                                      <m:r>
                                        <a:rPr lang="en-US" sz="1800">
                                          <a:effectLst/>
                                          <a:latin typeface="Cambria Math" panose="02040503050406030204" pitchFamily="18" charset="0"/>
                                        </a:rPr>
                                        <m:t>𝑧</m:t>
                                      </m:r>
                                    </m:e>
                                    <m:sub>
                                      <m:r>
                                        <a:rPr lang="en-US" sz="1800">
                                          <a:effectLst/>
                                          <a:latin typeface="Cambria Math" panose="02040503050406030204" pitchFamily="18" charset="0"/>
                                        </a:rPr>
                                        <m:t>𝑜</m:t>
                                      </m:r>
                                    </m:sub>
                                  </m:sSub>
                                </m:e>
                              </m:acc>
                            </m:oMath>
                          </a14:m>
                          <a:r>
                            <a:rPr lang="en-US" sz="1800">
                              <a:effectLst/>
                              <a:latin typeface="Times New Roman" panose="02020603050405020304" pitchFamily="18" charset="0"/>
                              <a:cs typeface="Times New Roman" panose="02020603050405020304" pitchFamily="18" charset="0"/>
                            </a:rPr>
                            <a:t> (numerical)</a:t>
                          </a:r>
                          <a:r>
                            <a:rPr lang="en-US" sz="1800" baseline="30000">
                              <a:effectLst/>
                              <a:latin typeface="Times New Roman" panose="02020603050405020304" pitchFamily="18" charset="0"/>
                              <a:cs typeface="Times New Roman" panose="02020603050405020304" pitchFamily="18" charset="0"/>
                            </a:rPr>
                            <a:t>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chemeClr val="tx1">
                            <a:lumMod val="75000"/>
                            <a:lumOff val="25000"/>
                          </a:schemeClr>
                        </a:solidFill>
                      </a:tcPr>
                    </a:tc>
                    <a:extLst>
                      <a:ext uri="{0D108BD9-81ED-4DB2-BD59-A6C34878D82A}">
                        <a16:rowId xmlns:a16="http://schemas.microsoft.com/office/drawing/2014/main" val="2126202065"/>
                      </a:ext>
                    </a:extLst>
                  </a:tr>
                  <a:tr h="311673">
                    <a:tc>
                      <a:txBody>
                        <a:bodyPr/>
                        <a:lstStyle/>
                        <a:p>
                          <a:pPr marL="0" marR="0" algn="ctr">
                            <a:lnSpc>
                              <a:spcPct val="115000"/>
                            </a:lnSpc>
                            <a:spcBef>
                              <a:spcPts val="600"/>
                            </a:spcBef>
                            <a:spcAft>
                              <a:spcPts val="600"/>
                            </a:spcAft>
                          </a:pPr>
                          <a:r>
                            <a:rPr lang="en-US" sz="1800" b="0">
                              <a:solidFill>
                                <a:schemeClr val="tx1">
                                  <a:lumMod val="95000"/>
                                  <a:lumOff val="5000"/>
                                </a:schemeClr>
                              </a:solidFill>
                              <a:effectLst/>
                              <a:latin typeface="Times New Roman" panose="02020603050405020304" pitchFamily="18" charset="0"/>
                              <a:cs typeface="Times New Roman" panose="02020603050405020304" pitchFamily="18" charset="0"/>
                            </a:rPr>
                            <a:t>0.0°</a:t>
                          </a:r>
                          <a:endParaRPr lang="en-US" sz="1800" b="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0.0°</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29.17073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R w="19050" cap="flat" cmpd="sng" algn="ctr">
                          <a:solidFill>
                            <a:srgbClr val="FF0000"/>
                          </a:solidFill>
                          <a:prstDash val="solid"/>
                          <a:round/>
                          <a:headEnd type="none" w="med" len="med"/>
                          <a:tailEnd type="none" w="med" len="med"/>
                        </a:ln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-2.2e-15°</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L w="19050" cap="flat" cmpd="sng" algn="ctr">
                          <a:solidFill>
                            <a:srgbClr val="FF0000"/>
                          </a:solidFill>
                          <a:prstDash val="solid"/>
                          <a:round/>
                          <a:headEnd type="none" w="med" len="med"/>
                          <a:tailEnd type="none" w="med" len="med"/>
                        </a:lnL>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29.17073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extLst>
                      <a:ext uri="{0D108BD9-81ED-4DB2-BD59-A6C34878D82A}">
                        <a16:rowId xmlns:a16="http://schemas.microsoft.com/office/drawing/2014/main" val="3743472123"/>
                      </a:ext>
                    </a:extLst>
                  </a:tr>
                  <a:tr h="311673">
                    <a:tc>
                      <a:txBody>
                        <a:bodyPr/>
                        <a:lstStyle/>
                        <a:p>
                          <a:pPr marL="0" marR="0" algn="ctr">
                            <a:lnSpc>
                              <a:spcPct val="115000"/>
                            </a:lnSpc>
                            <a:spcBef>
                              <a:spcPts val="600"/>
                            </a:spcBef>
                            <a:spcAft>
                              <a:spcPts val="600"/>
                            </a:spcAft>
                          </a:pPr>
                          <a:r>
                            <a:rPr lang="en-US" sz="1800" b="0">
                              <a:solidFill>
                                <a:schemeClr val="tx1">
                                  <a:lumMod val="95000"/>
                                  <a:lumOff val="5000"/>
                                </a:schemeClr>
                              </a:solidFill>
                              <a:effectLst/>
                              <a:latin typeface="Times New Roman" panose="02020603050405020304" pitchFamily="18" charset="0"/>
                              <a:cs typeface="Times New Roman" panose="02020603050405020304" pitchFamily="18" charset="0"/>
                            </a:rPr>
                            <a:t>-10.0°</a:t>
                          </a:r>
                          <a:endParaRPr lang="en-US" sz="1800" b="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-0.46989°</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29.17145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R w="19050" cap="flat" cmpd="sng" algn="ctr">
                          <a:solidFill>
                            <a:srgbClr val="FF0000"/>
                          </a:solidFill>
                          <a:prstDash val="solid"/>
                          <a:round/>
                          <a:headEnd type="none" w="med" len="med"/>
                          <a:tailEnd type="none" w="med" len="med"/>
                        </a:ln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-10.0°</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L w="19050" cap="flat" cmpd="sng" algn="ctr">
                          <a:solidFill>
                            <a:srgbClr val="FF0000"/>
                          </a:solidFill>
                          <a:prstDash val="solid"/>
                          <a:round/>
                          <a:headEnd type="none" w="med" len="med"/>
                          <a:tailEnd type="none" w="med" len="med"/>
                        </a:lnL>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29.17145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extLst>
                      <a:ext uri="{0D108BD9-81ED-4DB2-BD59-A6C34878D82A}">
                        <a16:rowId xmlns:a16="http://schemas.microsoft.com/office/drawing/2014/main" val="3008221756"/>
                      </a:ext>
                    </a:extLst>
                  </a:tr>
                  <a:tr h="311673">
                    <a:tc>
                      <a:txBody>
                        <a:bodyPr/>
                        <a:lstStyle/>
                        <a:p>
                          <a:pPr marL="0" marR="0" algn="ctr">
                            <a:lnSpc>
                              <a:spcPct val="115000"/>
                            </a:lnSpc>
                            <a:spcBef>
                              <a:spcPts val="600"/>
                            </a:spcBef>
                            <a:spcAft>
                              <a:spcPts val="600"/>
                            </a:spcAft>
                          </a:pPr>
                          <a:r>
                            <a:rPr lang="en-US" sz="1800" b="0">
                              <a:solidFill>
                                <a:schemeClr val="tx1">
                                  <a:lumMod val="95000"/>
                                  <a:lumOff val="5000"/>
                                </a:schemeClr>
                              </a:solidFill>
                              <a:effectLst/>
                              <a:latin typeface="Times New Roman" panose="02020603050405020304" pitchFamily="18" charset="0"/>
                              <a:cs typeface="Times New Roman" panose="02020603050405020304" pitchFamily="18" charset="0"/>
                            </a:rPr>
                            <a:t>25.0°</a:t>
                          </a:r>
                          <a:endParaRPr lang="en-US" sz="1800" b="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1.24249°</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29.17572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R w="19050" cap="flat" cmpd="sng" algn="ctr">
                          <a:solidFill>
                            <a:srgbClr val="FF0000"/>
                          </a:solidFill>
                          <a:prstDash val="solid"/>
                          <a:round/>
                          <a:headEnd type="none" w="med" len="med"/>
                          <a:tailEnd type="none" w="med" len="med"/>
                        </a:ln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25.0°</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L w="19050" cap="flat" cmpd="sng" algn="ctr">
                          <a:solidFill>
                            <a:srgbClr val="FF0000"/>
                          </a:solidFill>
                          <a:prstDash val="solid"/>
                          <a:round/>
                          <a:headEnd type="none" w="med" len="med"/>
                          <a:tailEnd type="none" w="med" len="med"/>
                        </a:lnL>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29.17572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extLst>
                      <a:ext uri="{0D108BD9-81ED-4DB2-BD59-A6C34878D82A}">
                        <a16:rowId xmlns:a16="http://schemas.microsoft.com/office/drawing/2014/main" val="3425700720"/>
                      </a:ext>
                    </a:extLst>
                  </a:tr>
                  <a:tr h="311673">
                    <a:tc>
                      <a:txBody>
                        <a:bodyPr/>
                        <a:lstStyle/>
                        <a:p>
                          <a:pPr marL="0" marR="0" algn="ctr">
                            <a:lnSpc>
                              <a:spcPct val="115000"/>
                            </a:lnSpc>
                            <a:spcBef>
                              <a:spcPts val="600"/>
                            </a:spcBef>
                            <a:spcAft>
                              <a:spcPts val="600"/>
                            </a:spcAft>
                          </a:pPr>
                          <a:r>
                            <a:rPr lang="en-US" sz="1800" b="0">
                              <a:solidFill>
                                <a:schemeClr val="tx1">
                                  <a:lumMod val="95000"/>
                                  <a:lumOff val="5000"/>
                                </a:schemeClr>
                              </a:solidFill>
                              <a:effectLst/>
                              <a:latin typeface="Times New Roman" panose="02020603050405020304" pitchFamily="18" charset="0"/>
                              <a:cs typeface="Times New Roman" panose="02020603050405020304" pitchFamily="18" charset="0"/>
                            </a:rPr>
                            <a:t>-40.0°</a:t>
                          </a:r>
                          <a:endParaRPr lang="en-US" sz="1800" b="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-2.23504°</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29.18687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R w="19050" cap="flat" cmpd="sng" algn="ctr">
                          <a:solidFill>
                            <a:srgbClr val="FF0000"/>
                          </a:solidFill>
                          <a:prstDash val="solid"/>
                          <a:round/>
                          <a:headEnd type="none" w="med" len="med"/>
                          <a:tailEnd type="none" w="med" len="med"/>
                        </a:ln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-40.0°</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L w="19050" cap="flat" cmpd="sng" algn="ctr">
                          <a:solidFill>
                            <a:srgbClr val="FF0000"/>
                          </a:solidFill>
                          <a:prstDash val="solid"/>
                          <a:round/>
                          <a:headEnd type="none" w="med" len="med"/>
                          <a:tailEnd type="none" w="med" len="med"/>
                        </a:lnL>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29.18687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extLst>
                      <a:ext uri="{0D108BD9-81ED-4DB2-BD59-A6C34878D82A}">
                        <a16:rowId xmlns:a16="http://schemas.microsoft.com/office/drawing/2014/main" val="3434314314"/>
                      </a:ext>
                    </a:extLst>
                  </a:tr>
                  <a:tr h="311673">
                    <a:tc>
                      <a:txBody>
                        <a:bodyPr/>
                        <a:lstStyle/>
                        <a:p>
                          <a:pPr marL="0" marR="0" algn="ctr">
                            <a:lnSpc>
                              <a:spcPct val="115000"/>
                            </a:lnSpc>
                            <a:spcBef>
                              <a:spcPts val="600"/>
                            </a:spcBef>
                            <a:spcAft>
                              <a:spcPts val="600"/>
                            </a:spcAft>
                          </a:pPr>
                          <a:r>
                            <a:rPr lang="en-US" sz="1800" b="0">
                              <a:solidFill>
                                <a:schemeClr val="tx1">
                                  <a:lumMod val="95000"/>
                                  <a:lumOff val="5000"/>
                                </a:schemeClr>
                              </a:solidFill>
                              <a:effectLst/>
                              <a:latin typeface="Times New Roman" panose="02020603050405020304" pitchFamily="18" charset="0"/>
                              <a:cs typeface="Times New Roman" panose="02020603050405020304" pitchFamily="18" charset="0"/>
                            </a:rPr>
                            <a:t>65.0°</a:t>
                          </a:r>
                          <a:endParaRPr lang="en-US" sz="1800" b="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5.69682°</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29.27607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R w="19050" cap="flat" cmpd="sng" algn="ctr">
                          <a:solidFill>
                            <a:srgbClr val="FF0000"/>
                          </a:solidFill>
                          <a:prstDash val="solid"/>
                          <a:round/>
                          <a:headEnd type="none" w="med" len="med"/>
                          <a:tailEnd type="none" w="med" len="med"/>
                        </a:ln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65.0°</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L w="19050" cap="flat" cmpd="sng" algn="ctr">
                          <a:solidFill>
                            <a:srgbClr val="FF0000"/>
                          </a:solidFill>
                          <a:prstDash val="solid"/>
                          <a:round/>
                          <a:headEnd type="none" w="med" len="med"/>
                          <a:tailEnd type="none" w="med" len="med"/>
                        </a:lnL>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29.27607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extLst>
                      <a:ext uri="{0D108BD9-81ED-4DB2-BD59-A6C34878D82A}">
                        <a16:rowId xmlns:a16="http://schemas.microsoft.com/office/drawing/2014/main" val="828981783"/>
                      </a:ext>
                    </a:extLst>
                  </a:tr>
                  <a:tr h="311673">
                    <a:tc>
                      <a:txBody>
                        <a:bodyPr/>
                        <a:lstStyle/>
                        <a:p>
                          <a:pPr marL="0" marR="0" algn="ctr">
                            <a:lnSpc>
                              <a:spcPct val="115000"/>
                            </a:lnSpc>
                            <a:spcBef>
                              <a:spcPts val="600"/>
                            </a:spcBef>
                            <a:spcAft>
                              <a:spcPts val="600"/>
                            </a:spcAft>
                          </a:pPr>
                          <a:r>
                            <a:rPr lang="en-US" sz="1800" b="0">
                              <a:solidFill>
                                <a:schemeClr val="tx1">
                                  <a:lumMod val="95000"/>
                                  <a:lumOff val="5000"/>
                                </a:schemeClr>
                              </a:solidFill>
                              <a:effectLst/>
                              <a:latin typeface="Times New Roman" panose="02020603050405020304" pitchFamily="18" charset="0"/>
                              <a:cs typeface="Times New Roman" panose="02020603050405020304" pitchFamily="18" charset="0"/>
                            </a:rPr>
                            <a:t>-80.0°</a:t>
                          </a:r>
                          <a:endParaRPr lang="en-US" sz="1800" b="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-14.79587°</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29.90304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R w="19050" cap="flat" cmpd="sng" algn="ctr">
                          <a:solidFill>
                            <a:srgbClr val="FF0000"/>
                          </a:solidFill>
                          <a:prstDash val="solid"/>
                          <a:round/>
                          <a:headEnd type="none" w="med" len="med"/>
                          <a:tailEnd type="none" w="med" len="med"/>
                        </a:ln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-80.0°</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L w="19050" cap="flat" cmpd="sng" algn="ctr">
                          <a:solidFill>
                            <a:srgbClr val="FF0000"/>
                          </a:solidFill>
                          <a:prstDash val="solid"/>
                          <a:round/>
                          <a:headEnd type="none" w="med" len="med"/>
                          <a:tailEnd type="none" w="med" len="med"/>
                        </a:lnL>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29.90304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extLst>
                      <a:ext uri="{0D108BD9-81ED-4DB2-BD59-A6C34878D82A}">
                        <a16:rowId xmlns:a16="http://schemas.microsoft.com/office/drawing/2014/main" val="2813056395"/>
                      </a:ext>
                    </a:extLst>
                  </a:tr>
                  <a:tr h="1593682">
                    <a:tc gridSpan="5">
                      <a:txBody>
                        <a:bodyPr/>
                        <a:lstStyle/>
                        <a:p>
                          <a:pPr marL="342900" marR="0" lvl="0" indent="-342900" algn="l">
                            <a:lnSpc>
                              <a:spcPct val="115000"/>
                            </a:lnSpc>
                            <a:spcBef>
                              <a:spcPts val="600"/>
                            </a:spcBef>
                            <a:spcAft>
                              <a:spcPts val="0"/>
                            </a:spcAft>
                            <a:buClr>
                              <a:srgbClr val="404040"/>
                            </a:buClr>
                            <a:buFont typeface="+mj-lt"/>
                            <a:buAutoNum type="arabicPeriod"/>
                          </a:pPr>
                          <a:endParaRPr lang="en-US" sz="500" b="0">
                            <a:solidFill>
                              <a:schemeClr val="tx1">
                                <a:lumMod val="75000"/>
                                <a:lumOff val="25000"/>
                              </a:schemeClr>
                            </a:solidFill>
                            <a:effectLst/>
                            <a:latin typeface="Times New Roman" panose="02020603050405020304" pitchFamily="18" charset="0"/>
                            <a:cs typeface="Times New Roman" panose="02020603050405020304" pitchFamily="18" charset="0"/>
                          </a:endParaRPr>
                        </a:p>
                        <a:p>
                          <a:pPr marL="520700" marR="0" lvl="0" indent="-342900" algn="l">
                            <a:lnSpc>
                              <a:spcPct val="115000"/>
                            </a:lnSpc>
                            <a:spcBef>
                              <a:spcPts val="600"/>
                            </a:spcBef>
                            <a:spcAft>
                              <a:spcPts val="0"/>
                            </a:spcAft>
                            <a:buClr>
                              <a:srgbClr val="404040"/>
                            </a:buClr>
                            <a:buFont typeface="+mj-lt"/>
                            <a:buAutoNum type="arabicPeriod"/>
                          </a:pPr>
                          <a:r>
                            <a:rPr lang="en-US" sz="1600" b="0">
                              <a:solidFill>
                                <a:schemeClr val="tx1">
                                  <a:lumMod val="75000"/>
                                  <a:lumOff val="25000"/>
                                </a:schemeClr>
                              </a:solidFill>
                              <a:effectLst/>
                              <a:latin typeface="Times New Roman" panose="02020603050405020304" pitchFamily="18" charset="0"/>
                              <a:cs typeface="Times New Roman" panose="02020603050405020304" pitchFamily="18" charset="0"/>
                            </a:rPr>
                            <a:t>Object plane (</a:t>
                          </a:r>
                          <a14:m>
                            <m:oMath xmlns:m="http://schemas.openxmlformats.org/officeDocument/2006/math">
                              <m:sSub>
                                <m:sSubPr>
                                  <m:ctrlPr>
                                    <a:rPr lang="en-US" sz="1600" b="0" i="1" smtClean="0">
                                      <a:solidFill>
                                        <a:schemeClr val="tx1">
                                          <a:lumMod val="75000"/>
                                          <a:lumOff val="25000"/>
                                        </a:schemeClr>
                                      </a:solidFill>
                                      <a:effectLst/>
                                      <a:latin typeface="Cambria Math" panose="02040503050406030204" pitchFamily="18" charset="0"/>
                                      <a:cs typeface="Times New Roman" panose="02020603050405020304" pitchFamily="18" charset="0"/>
                                    </a:rPr>
                                  </m:ctrlPr>
                                </m:sSubPr>
                                <m:e>
                                  <m:r>
                                    <a:rPr lang="en-US" sz="1600" b="0" i="1" smtClean="0">
                                      <a:solidFill>
                                        <a:schemeClr val="tx1">
                                          <a:lumMod val="75000"/>
                                          <a:lumOff val="25000"/>
                                        </a:schemeClr>
                                      </a:solidFill>
                                      <a:effectLst/>
                                      <a:latin typeface="Cambria Math" panose="02040503050406030204" pitchFamily="18" charset="0"/>
                                      <a:cs typeface="Times New Roman" panose="02020603050405020304" pitchFamily="18" charset="0"/>
                                    </a:rPr>
                                    <m:t>𝑧</m:t>
                                  </m:r>
                                </m:e>
                                <m:sub>
                                  <m:r>
                                    <a:rPr lang="en-US" sz="1600" b="0" i="1" smtClean="0">
                                      <a:solidFill>
                                        <a:schemeClr val="tx1">
                                          <a:lumMod val="75000"/>
                                          <a:lumOff val="25000"/>
                                        </a:schemeClr>
                                      </a:solidFill>
                                      <a:effectLst/>
                                      <a:latin typeface="Cambria Math" panose="02040503050406030204" pitchFamily="18" charset="0"/>
                                      <a:cs typeface="Times New Roman" panose="02020603050405020304" pitchFamily="18" charset="0"/>
                                    </a:rPr>
                                    <m:t>𝑜</m:t>
                                  </m:r>
                                </m:sub>
                              </m:sSub>
                              <m:r>
                                <a:rPr lang="en-US" sz="1600" b="0" i="1" smtClean="0">
                                  <a:solidFill>
                                    <a:schemeClr val="tx1">
                                      <a:lumMod val="75000"/>
                                      <a:lumOff val="25000"/>
                                    </a:schemeClr>
                                  </a:solidFill>
                                  <a:effectLst/>
                                  <a:latin typeface="Cambria Math" panose="02040503050406030204" pitchFamily="18" charset="0"/>
                                  <a:cs typeface="Times New Roman" panose="02020603050405020304" pitchFamily="18" charset="0"/>
                                </a:rPr>
                                <m:t>=−504.0</m:t>
                              </m:r>
                            </m:oMath>
                          </a14:m>
                          <a:r>
                            <a:rPr lang="en-US" sz="1600" b="0">
                              <a:solidFill>
                                <a:schemeClr val="tx1">
                                  <a:lumMod val="75000"/>
                                  <a:lumOff val="25000"/>
                                </a:schemeClr>
                              </a:solidFill>
                              <a:effectLst/>
                              <a:latin typeface="Times New Roman" panose="02020603050405020304" pitchFamily="18" charset="0"/>
                              <a:cs typeface="Times New Roman" panose="02020603050405020304" pitchFamily="18" charset="0"/>
                            </a:rPr>
                            <a:t> </a:t>
                          </a:r>
                          <a:r>
                            <a:rPr lang="en-US" sz="1600" b="0" i="1">
                              <a:solidFill>
                                <a:schemeClr val="tx1">
                                  <a:lumMod val="75000"/>
                                  <a:lumOff val="25000"/>
                                </a:schemeClr>
                              </a:solidFill>
                              <a:effectLst/>
                              <a:latin typeface="Times New Roman" panose="02020603050405020304" pitchFamily="18" charset="0"/>
                              <a:cs typeface="Times New Roman" panose="02020603050405020304" pitchFamily="18" charset="0"/>
                            </a:rPr>
                            <a:t>mm</a:t>
                          </a:r>
                          <a:r>
                            <a:rPr lang="en-US" sz="1600" b="0">
                              <a:solidFill>
                                <a:schemeClr val="tx1">
                                  <a:lumMod val="75000"/>
                                  <a:lumOff val="25000"/>
                                </a:schemeClr>
                              </a:solidFill>
                              <a:effectLst/>
                              <a:latin typeface="Times New Roman" panose="02020603050405020304" pitchFamily="18" charset="0"/>
                              <a:cs typeface="Times New Roman" panose="02020603050405020304" pitchFamily="18" charset="0"/>
                            </a:rPr>
                            <a:t>) tilt </a:t>
                          </a:r>
                          <a14:m>
                            <m:oMath xmlns:m="http://schemas.openxmlformats.org/officeDocument/2006/math">
                              <m:r>
                                <m:rPr>
                                  <m:sty m:val="p"/>
                                </m:rPr>
                                <a:rPr lang="en-US" sz="1600" b="0" i="1">
                                  <a:solidFill>
                                    <a:schemeClr val="tx1">
                                      <a:lumMod val="75000"/>
                                      <a:lumOff val="25000"/>
                                    </a:schemeClr>
                                  </a:solidFill>
                                  <a:effectLst/>
                                  <a:latin typeface="Cambria Math" panose="02040503050406030204" pitchFamily="18" charset="0"/>
                                </a:rPr>
                                <m:t>β</m:t>
                              </m:r>
                            </m:oMath>
                          </a14:m>
                          <a:r>
                            <a:rPr lang="en-US" sz="1600" b="0">
                              <a:solidFill>
                                <a:schemeClr val="tx1">
                                  <a:lumMod val="75000"/>
                                  <a:lumOff val="25000"/>
                                </a:schemeClr>
                              </a:solidFill>
                              <a:effectLst/>
                              <a:latin typeface="Times New Roman" panose="02020603050405020304" pitchFamily="18" charset="0"/>
                              <a:cs typeface="Times New Roman" panose="02020603050405020304" pitchFamily="18" charset="0"/>
                            </a:rPr>
                            <a:t> set in Zemax.</a:t>
                          </a:r>
                        </a:p>
                        <a:p>
                          <a:pPr marL="520700" marR="0" lvl="0" indent="-342900" algn="l">
                            <a:lnSpc>
                              <a:spcPct val="115000"/>
                            </a:lnSpc>
                            <a:spcBef>
                              <a:spcPts val="0"/>
                            </a:spcBef>
                            <a:spcAft>
                              <a:spcPts val="0"/>
                            </a:spcAft>
                            <a:buClr>
                              <a:srgbClr val="404040"/>
                            </a:buClr>
                            <a:buFont typeface="+mj-lt"/>
                            <a:buAutoNum type="arabicPeriod"/>
                          </a:pPr>
                          <a:r>
                            <a:rPr lang="en-US" sz="1600" b="0">
                              <a:solidFill>
                                <a:schemeClr val="tx1">
                                  <a:lumMod val="75000"/>
                                  <a:lumOff val="25000"/>
                                </a:schemeClr>
                              </a:solidFill>
                              <a:effectLst/>
                              <a:latin typeface="Times New Roman" panose="02020603050405020304" pitchFamily="18" charset="0"/>
                              <a:cs typeface="Times New Roman" panose="02020603050405020304" pitchFamily="18" charset="0"/>
                            </a:rPr>
                            <a:t>Lens plane tilt </a:t>
                          </a:r>
                          <a14:m>
                            <m:oMath xmlns:m="http://schemas.openxmlformats.org/officeDocument/2006/math">
                              <m:r>
                                <m:rPr>
                                  <m:sty m:val="p"/>
                                </m:rPr>
                                <a:rPr lang="en-US" sz="1600" b="0" i="1">
                                  <a:solidFill>
                                    <a:schemeClr val="tx1">
                                      <a:lumMod val="75000"/>
                                      <a:lumOff val="25000"/>
                                    </a:schemeClr>
                                  </a:solidFill>
                                  <a:effectLst/>
                                  <a:latin typeface="Cambria Math" panose="02040503050406030204" pitchFamily="18" charset="0"/>
                                </a:rPr>
                                <m:t>α</m:t>
                              </m:r>
                            </m:oMath>
                          </a14:m>
                          <a:r>
                            <a:rPr lang="en-US" sz="1600" b="0">
                              <a:solidFill>
                                <a:schemeClr val="tx1">
                                  <a:lumMod val="75000"/>
                                  <a:lumOff val="25000"/>
                                </a:schemeClr>
                              </a:solidFill>
                              <a:effectLst/>
                              <a:latin typeface="Times New Roman" panose="02020603050405020304" pitchFamily="18" charset="0"/>
                              <a:cs typeface="Times New Roman" panose="02020603050405020304" pitchFamily="18" charset="0"/>
                            </a:rPr>
                            <a:t> obtained using optimization using ray-tracing in Zemax.</a:t>
                          </a:r>
                        </a:p>
                        <a:p>
                          <a:pPr marL="520700" marR="0" lvl="0" indent="-342900" algn="l">
                            <a:lnSpc>
                              <a:spcPct val="115000"/>
                            </a:lnSpc>
                            <a:spcBef>
                              <a:spcPts val="0"/>
                            </a:spcBef>
                            <a:spcAft>
                              <a:spcPts val="0"/>
                            </a:spcAft>
                            <a:buClr>
                              <a:srgbClr val="404040"/>
                            </a:buClr>
                            <a:buFont typeface="+mj-lt"/>
                            <a:buAutoNum type="arabicPeriod"/>
                          </a:pPr>
                          <a:r>
                            <a:rPr lang="en-US" sz="1600" b="0">
                              <a:solidFill>
                                <a:schemeClr val="tx1">
                                  <a:lumMod val="75000"/>
                                  <a:lumOff val="25000"/>
                                </a:schemeClr>
                              </a:solidFill>
                              <a:effectLst/>
                              <a:latin typeface="Times New Roman" panose="02020603050405020304" pitchFamily="18" charset="0"/>
                              <a:cs typeface="Times New Roman" panose="02020603050405020304" pitchFamily="18" charset="0"/>
                            </a:rPr>
                            <a:t>Image plane distance </a:t>
                          </a:r>
                          <a14:m>
                            <m:oMath xmlns:m="http://schemas.openxmlformats.org/officeDocument/2006/math">
                              <m:sSub>
                                <m:sSubPr>
                                  <m:ctrlPr>
                                    <a:rPr lang="en-US" sz="1600" b="0" i="1">
                                      <a:solidFill>
                                        <a:schemeClr val="tx1">
                                          <a:lumMod val="75000"/>
                                          <a:lumOff val="25000"/>
                                        </a:schemeClr>
                                      </a:solidFill>
                                      <a:effectLst/>
                                      <a:latin typeface="Cambria Math" panose="02040503050406030204" pitchFamily="18" charset="0"/>
                                    </a:rPr>
                                  </m:ctrlPr>
                                </m:sSubPr>
                                <m:e>
                                  <m:acc>
                                    <m:accPr>
                                      <m:chr m:val="́"/>
                                      <m:ctrlPr>
                                        <a:rPr lang="en-US" sz="1600" b="0" i="1">
                                          <a:solidFill>
                                            <a:schemeClr val="tx1">
                                              <a:lumMod val="75000"/>
                                              <a:lumOff val="25000"/>
                                            </a:schemeClr>
                                          </a:solidFill>
                                          <a:effectLst/>
                                          <a:latin typeface="Cambria Math" panose="02040503050406030204" pitchFamily="18" charset="0"/>
                                        </a:rPr>
                                      </m:ctrlPr>
                                    </m:accPr>
                                    <m:e>
                                      <m:r>
                                        <a:rPr lang="en-US" sz="1600" b="0" i="1">
                                          <a:solidFill>
                                            <a:schemeClr val="tx1">
                                              <a:lumMod val="75000"/>
                                              <a:lumOff val="25000"/>
                                            </a:schemeClr>
                                          </a:solidFill>
                                          <a:effectLst/>
                                          <a:latin typeface="Cambria Math" panose="02040503050406030204" pitchFamily="18" charset="0"/>
                                        </a:rPr>
                                        <m:t>𝑧</m:t>
                                      </m:r>
                                    </m:e>
                                  </m:acc>
                                </m:e>
                                <m:sub>
                                  <m:r>
                                    <a:rPr lang="en-US" sz="1600" b="0" i="1">
                                      <a:solidFill>
                                        <a:schemeClr val="tx1">
                                          <a:lumMod val="75000"/>
                                          <a:lumOff val="25000"/>
                                        </a:schemeClr>
                                      </a:solidFill>
                                      <a:effectLst/>
                                      <a:latin typeface="Cambria Math" panose="02040503050406030204" pitchFamily="18" charset="0"/>
                                    </a:rPr>
                                    <m:t>𝑜</m:t>
                                  </m:r>
                                </m:sub>
                              </m:sSub>
                            </m:oMath>
                          </a14:m>
                          <a:r>
                            <a:rPr lang="en-US" sz="1600" b="0">
                              <a:solidFill>
                                <a:schemeClr val="tx1">
                                  <a:lumMod val="75000"/>
                                  <a:lumOff val="25000"/>
                                </a:schemeClr>
                              </a:solidFill>
                              <a:effectLst/>
                              <a:latin typeface="Times New Roman" panose="02020603050405020304" pitchFamily="18" charset="0"/>
                              <a:cs typeface="Times New Roman" panose="02020603050405020304" pitchFamily="18" charset="0"/>
                            </a:rPr>
                            <a:t> obtained using optimization using ray-tracing in Zemax.</a:t>
                          </a:r>
                        </a:p>
                        <a:p>
                          <a:pPr marL="520700" marR="0" lvl="0" indent="-342900" algn="l">
                            <a:lnSpc>
                              <a:spcPct val="115000"/>
                            </a:lnSpc>
                            <a:spcBef>
                              <a:spcPts val="0"/>
                            </a:spcBef>
                            <a:spcAft>
                              <a:spcPts val="0"/>
                            </a:spcAft>
                            <a:buClr>
                              <a:srgbClr val="404040"/>
                            </a:buClr>
                            <a:buFont typeface="+mj-lt"/>
                            <a:buAutoNum type="arabicPeriod"/>
                          </a:pPr>
                          <a:r>
                            <a:rPr lang="en-US" sz="1600" b="0">
                              <a:solidFill>
                                <a:schemeClr val="tx1">
                                  <a:lumMod val="75000"/>
                                  <a:lumOff val="25000"/>
                                </a:schemeClr>
                              </a:solidFill>
                              <a:effectLst/>
                              <a:latin typeface="Times New Roman" panose="02020603050405020304" pitchFamily="18" charset="0"/>
                              <a:cs typeface="Times New Roman" panose="02020603050405020304" pitchFamily="18" charset="0"/>
                            </a:rPr>
                            <a:t>Object plane tilt </a:t>
                          </a:r>
                          <a14:m>
                            <m:oMath xmlns:m="http://schemas.openxmlformats.org/officeDocument/2006/math">
                              <m:r>
                                <m:rPr>
                                  <m:sty m:val="p"/>
                                </m:rPr>
                                <a:rPr lang="en-US" sz="1600" b="0" i="1">
                                  <a:solidFill>
                                    <a:schemeClr val="tx1">
                                      <a:lumMod val="75000"/>
                                      <a:lumOff val="25000"/>
                                    </a:schemeClr>
                                  </a:solidFill>
                                  <a:effectLst/>
                                  <a:latin typeface="Cambria Math" panose="02040503050406030204" pitchFamily="18" charset="0"/>
                                </a:rPr>
                                <m:t>β</m:t>
                              </m:r>
                            </m:oMath>
                          </a14:m>
                          <a:r>
                            <a:rPr lang="en-US" sz="1600" b="0">
                              <a:solidFill>
                                <a:schemeClr val="tx1">
                                  <a:lumMod val="75000"/>
                                  <a:lumOff val="25000"/>
                                </a:schemeClr>
                              </a:solidFill>
                              <a:effectLst/>
                              <a:latin typeface="Times New Roman" panose="02020603050405020304" pitchFamily="18" charset="0"/>
                              <a:cs typeface="Times New Roman" panose="02020603050405020304" pitchFamily="18" charset="0"/>
                            </a:rPr>
                            <a:t> computed numerically using the value of </a:t>
                          </a:r>
                          <a14:m>
                            <m:oMath xmlns:m="http://schemas.openxmlformats.org/officeDocument/2006/math">
                              <m:r>
                                <m:rPr>
                                  <m:sty m:val="p"/>
                                </m:rPr>
                                <a:rPr lang="en-US" sz="1600" b="0" i="1">
                                  <a:solidFill>
                                    <a:schemeClr val="tx1">
                                      <a:lumMod val="75000"/>
                                      <a:lumOff val="25000"/>
                                    </a:schemeClr>
                                  </a:solidFill>
                                  <a:effectLst/>
                                  <a:latin typeface="Cambria Math" panose="02040503050406030204" pitchFamily="18" charset="0"/>
                                </a:rPr>
                                <m:t>α</m:t>
                              </m:r>
                            </m:oMath>
                          </a14:m>
                          <a:r>
                            <a:rPr lang="en-US" sz="1600" b="0">
                              <a:solidFill>
                                <a:schemeClr val="tx1">
                                  <a:lumMod val="75000"/>
                                  <a:lumOff val="25000"/>
                                </a:schemeClr>
                              </a:solidFill>
                              <a:effectLst/>
                              <a:latin typeface="Times New Roman" panose="02020603050405020304" pitchFamily="18" charset="0"/>
                              <a:cs typeface="Times New Roman" panose="02020603050405020304" pitchFamily="18" charset="0"/>
                            </a:rPr>
                            <a:t> in column 2.</a:t>
                          </a:r>
                        </a:p>
                        <a:p>
                          <a:pPr marL="520700" marR="0" lvl="0" indent="-342900" algn="l">
                            <a:lnSpc>
                              <a:spcPct val="115000"/>
                            </a:lnSpc>
                            <a:spcBef>
                              <a:spcPts val="0"/>
                            </a:spcBef>
                            <a:spcAft>
                              <a:spcPts val="0"/>
                            </a:spcAft>
                            <a:buClr>
                              <a:srgbClr val="404040"/>
                            </a:buClr>
                            <a:buFont typeface="+mj-lt"/>
                            <a:buAutoNum type="arabicPeriod"/>
                          </a:pPr>
                          <a:r>
                            <a:rPr lang="en-US" sz="1600" b="0">
                              <a:solidFill>
                                <a:schemeClr val="tx1">
                                  <a:lumMod val="75000"/>
                                  <a:lumOff val="25000"/>
                                </a:schemeClr>
                              </a:solidFill>
                              <a:effectLst/>
                              <a:latin typeface="Times New Roman" panose="02020603050405020304" pitchFamily="18" charset="0"/>
                              <a:cs typeface="Times New Roman" panose="02020603050405020304" pitchFamily="18" charset="0"/>
                            </a:rPr>
                            <a:t>Image plane distance </a:t>
                          </a:r>
                          <a14:m>
                            <m:oMath xmlns:m="http://schemas.openxmlformats.org/officeDocument/2006/math">
                              <m:sSub>
                                <m:sSubPr>
                                  <m:ctrlPr>
                                    <a:rPr lang="en-US" sz="1600" b="0" i="1">
                                      <a:solidFill>
                                        <a:schemeClr val="tx1">
                                          <a:lumMod val="75000"/>
                                          <a:lumOff val="25000"/>
                                        </a:schemeClr>
                                      </a:solidFill>
                                      <a:effectLst/>
                                      <a:latin typeface="Cambria Math" panose="02040503050406030204" pitchFamily="18" charset="0"/>
                                    </a:rPr>
                                  </m:ctrlPr>
                                </m:sSubPr>
                                <m:e>
                                  <m:acc>
                                    <m:accPr>
                                      <m:chr m:val="́"/>
                                      <m:ctrlPr>
                                        <a:rPr lang="en-US" sz="1600" b="0" i="1">
                                          <a:solidFill>
                                            <a:schemeClr val="tx1">
                                              <a:lumMod val="75000"/>
                                              <a:lumOff val="25000"/>
                                            </a:schemeClr>
                                          </a:solidFill>
                                          <a:effectLst/>
                                          <a:latin typeface="Cambria Math" panose="02040503050406030204" pitchFamily="18" charset="0"/>
                                        </a:rPr>
                                      </m:ctrlPr>
                                    </m:accPr>
                                    <m:e>
                                      <m:r>
                                        <a:rPr lang="en-US" sz="1600" b="0" i="1">
                                          <a:solidFill>
                                            <a:schemeClr val="tx1">
                                              <a:lumMod val="75000"/>
                                              <a:lumOff val="25000"/>
                                            </a:schemeClr>
                                          </a:solidFill>
                                          <a:effectLst/>
                                          <a:latin typeface="Cambria Math" panose="02040503050406030204" pitchFamily="18" charset="0"/>
                                        </a:rPr>
                                        <m:t>𝑧</m:t>
                                      </m:r>
                                    </m:e>
                                  </m:acc>
                                </m:e>
                                <m:sub>
                                  <m:r>
                                    <a:rPr lang="en-US" sz="1600" b="0" i="1">
                                      <a:solidFill>
                                        <a:schemeClr val="tx1">
                                          <a:lumMod val="75000"/>
                                          <a:lumOff val="25000"/>
                                        </a:schemeClr>
                                      </a:solidFill>
                                      <a:effectLst/>
                                      <a:latin typeface="Cambria Math" panose="02040503050406030204" pitchFamily="18" charset="0"/>
                                    </a:rPr>
                                    <m:t>𝑜</m:t>
                                  </m:r>
                                </m:sub>
                              </m:sSub>
                            </m:oMath>
                          </a14:m>
                          <a:r>
                            <a:rPr lang="en-US" sz="1600" b="0">
                              <a:solidFill>
                                <a:schemeClr val="tx1">
                                  <a:lumMod val="75000"/>
                                  <a:lumOff val="25000"/>
                                </a:schemeClr>
                              </a:solidFill>
                              <a:effectLst/>
                              <a:latin typeface="Times New Roman" panose="02020603050405020304" pitchFamily="18" charset="0"/>
                              <a:cs typeface="Times New Roman" panose="02020603050405020304" pitchFamily="18" charset="0"/>
                            </a:rPr>
                            <a:t> computed numerically using the value of </a:t>
                          </a:r>
                          <a14:m>
                            <m:oMath xmlns:m="http://schemas.openxmlformats.org/officeDocument/2006/math">
                              <m:r>
                                <m:rPr>
                                  <m:sty m:val="p"/>
                                </m:rPr>
                                <a:rPr lang="en-US" sz="1600" b="0" i="1">
                                  <a:solidFill>
                                    <a:schemeClr val="tx1">
                                      <a:lumMod val="75000"/>
                                      <a:lumOff val="25000"/>
                                    </a:schemeClr>
                                  </a:solidFill>
                                  <a:effectLst/>
                                  <a:latin typeface="Cambria Math" panose="02040503050406030204" pitchFamily="18" charset="0"/>
                                </a:rPr>
                                <m:t>α</m:t>
                              </m:r>
                            </m:oMath>
                          </a14:m>
                          <a:r>
                            <a:rPr lang="en-US" sz="1600" b="0">
                              <a:solidFill>
                                <a:schemeClr val="tx1">
                                  <a:lumMod val="75000"/>
                                  <a:lumOff val="25000"/>
                                </a:schemeClr>
                              </a:solidFill>
                              <a:effectLst/>
                              <a:latin typeface="Times New Roman" panose="02020603050405020304" pitchFamily="18" charset="0"/>
                              <a:cs typeface="Times New Roman" panose="02020603050405020304" pitchFamily="18" charset="0"/>
                            </a:rPr>
                            <a:t> in column 2.  </a:t>
                          </a:r>
                          <a:endParaRPr lang="en-US" sz="1600" b="0">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58232369"/>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1694875306"/>
                  </p:ext>
                </p:extLst>
              </p:nvPr>
            </p:nvGraphicFramePr>
            <p:xfrm>
              <a:off x="905383" y="1943099"/>
              <a:ext cx="10317225" cy="4098721"/>
            </p:xfrm>
            <a:graphic>
              <a:graphicData uri="http://schemas.openxmlformats.org/drawingml/2006/table">
                <a:tbl>
                  <a:tblPr firstRow="1" firstCol="1" bandRow="1">
                    <a:tableStyleId>{5C22544A-7EE6-4342-B048-85BDC9FD1C3A}</a:tableStyleId>
                  </a:tblPr>
                  <a:tblGrid>
                    <a:gridCol w="2063445">
                      <a:extLst>
                        <a:ext uri="{9D8B030D-6E8A-4147-A177-3AD203B41FA5}">
                          <a16:colId xmlns:a16="http://schemas.microsoft.com/office/drawing/2014/main" val="2586091096"/>
                        </a:ext>
                      </a:extLst>
                    </a:gridCol>
                    <a:gridCol w="2063445">
                      <a:extLst>
                        <a:ext uri="{9D8B030D-6E8A-4147-A177-3AD203B41FA5}">
                          <a16:colId xmlns:a16="http://schemas.microsoft.com/office/drawing/2014/main" val="2207833875"/>
                        </a:ext>
                      </a:extLst>
                    </a:gridCol>
                    <a:gridCol w="2063445">
                      <a:extLst>
                        <a:ext uri="{9D8B030D-6E8A-4147-A177-3AD203B41FA5}">
                          <a16:colId xmlns:a16="http://schemas.microsoft.com/office/drawing/2014/main" val="4103424998"/>
                        </a:ext>
                      </a:extLst>
                    </a:gridCol>
                    <a:gridCol w="2063445">
                      <a:extLst>
                        <a:ext uri="{9D8B030D-6E8A-4147-A177-3AD203B41FA5}">
                          <a16:colId xmlns:a16="http://schemas.microsoft.com/office/drawing/2014/main" val="2747805627"/>
                        </a:ext>
                      </a:extLst>
                    </a:gridCol>
                    <a:gridCol w="2063445">
                      <a:extLst>
                        <a:ext uri="{9D8B030D-6E8A-4147-A177-3AD203B41FA5}">
                          <a16:colId xmlns:a16="http://schemas.microsoft.com/office/drawing/2014/main" val="2087456582"/>
                        </a:ext>
                      </a:extLst>
                    </a:gridCol>
                  </a:tblGrid>
                  <a:tr h="635001">
                    <a:tc>
                      <a:txBody>
                        <a:bodyPr/>
                        <a:lstStyle/>
                        <a:p>
                          <a:endParaRPr lang="en-US"/>
                        </a:p>
                      </a:txBody>
                      <a:tcPr marL="73025" marR="73025" marT="0" marB="0" anchor="ctr">
                        <a:blipFill>
                          <a:blip r:embed="rId4"/>
                          <a:stretch>
                            <a:fillRect l="-295" t="-962" r="-400885" b="-562500"/>
                          </a:stretch>
                        </a:blipFill>
                      </a:tcPr>
                    </a:tc>
                    <a:tc>
                      <a:txBody>
                        <a:bodyPr/>
                        <a:lstStyle/>
                        <a:p>
                          <a:endParaRPr lang="en-US"/>
                        </a:p>
                      </a:txBody>
                      <a:tcPr marL="73025" marR="73025" marT="0" marB="0" anchor="ctr">
                        <a:blipFill>
                          <a:blip r:embed="rId4"/>
                          <a:stretch>
                            <a:fillRect l="-100592" t="-962" r="-302071" b="-562500"/>
                          </a:stretch>
                        </a:blipFill>
                      </a:tcPr>
                    </a:tc>
                    <a:tc>
                      <a:txBody>
                        <a:bodyPr/>
                        <a:lstStyle/>
                        <a:p>
                          <a:endParaRPr lang="en-US"/>
                        </a:p>
                      </a:txBody>
                      <a:tcPr marL="73025" marR="73025" marT="0" marB="0" anchor="ctr">
                        <a:lnR w="19050" cap="flat" cmpd="sng" algn="ctr">
                          <a:solidFill>
                            <a:srgbClr val="FF0000"/>
                          </a:solidFill>
                          <a:prstDash val="solid"/>
                          <a:round/>
                          <a:headEnd type="none" w="med" len="med"/>
                          <a:tailEnd type="none" w="med" len="med"/>
                        </a:lnR>
                        <a:blipFill>
                          <a:blip r:embed="rId4"/>
                          <a:stretch>
                            <a:fillRect l="-200000" t="-962" r="-201180" b="-562500"/>
                          </a:stretch>
                        </a:blipFill>
                      </a:tcPr>
                    </a:tc>
                    <a:tc>
                      <a:txBody>
                        <a:bodyPr/>
                        <a:lstStyle/>
                        <a:p>
                          <a:endParaRPr lang="en-US"/>
                        </a:p>
                      </a:txBody>
                      <a:tcPr marL="73025" marR="73025" marT="0" marB="0" anchor="ctr">
                        <a:lnL w="19050" cap="flat" cmpd="sng" algn="ctr">
                          <a:solidFill>
                            <a:srgbClr val="FF0000"/>
                          </a:solidFill>
                          <a:prstDash val="solid"/>
                          <a:round/>
                          <a:headEnd type="none" w="med" len="med"/>
                          <a:tailEnd type="none" w="med" len="med"/>
                        </a:lnL>
                        <a:blipFill>
                          <a:blip r:embed="rId4"/>
                          <a:stretch>
                            <a:fillRect l="-300888" t="-962" r="-101775" b="-562500"/>
                          </a:stretch>
                        </a:blipFill>
                      </a:tcPr>
                    </a:tc>
                    <a:tc>
                      <a:txBody>
                        <a:bodyPr/>
                        <a:lstStyle/>
                        <a:p>
                          <a:endParaRPr lang="en-US"/>
                        </a:p>
                      </a:txBody>
                      <a:tcPr marL="73025" marR="73025" marT="0" marB="0" anchor="ctr">
                        <a:blipFill>
                          <a:blip r:embed="rId4"/>
                          <a:stretch>
                            <a:fillRect l="-399705" t="-962" r="-1475" b="-562500"/>
                          </a:stretch>
                        </a:blipFill>
                      </a:tcPr>
                    </a:tc>
                    <a:extLst>
                      <a:ext uri="{0D108BD9-81ED-4DB2-BD59-A6C34878D82A}">
                        <a16:rowId xmlns:a16="http://schemas.microsoft.com/office/drawing/2014/main" val="2126202065"/>
                      </a:ext>
                    </a:extLst>
                  </a:tr>
                  <a:tr h="311673">
                    <a:tc>
                      <a:txBody>
                        <a:bodyPr/>
                        <a:lstStyle/>
                        <a:p>
                          <a:pPr marL="0" marR="0" algn="ctr">
                            <a:lnSpc>
                              <a:spcPct val="115000"/>
                            </a:lnSpc>
                            <a:spcBef>
                              <a:spcPts val="600"/>
                            </a:spcBef>
                            <a:spcAft>
                              <a:spcPts val="600"/>
                            </a:spcAft>
                          </a:pPr>
                          <a:r>
                            <a:rPr lang="en-US" sz="1800" b="0">
                              <a:solidFill>
                                <a:schemeClr val="tx1">
                                  <a:lumMod val="95000"/>
                                  <a:lumOff val="5000"/>
                                </a:schemeClr>
                              </a:solidFill>
                              <a:effectLst/>
                              <a:latin typeface="Times New Roman" panose="02020603050405020304" pitchFamily="18" charset="0"/>
                              <a:cs typeface="Times New Roman" panose="02020603050405020304" pitchFamily="18" charset="0"/>
                            </a:rPr>
                            <a:t>0.0°</a:t>
                          </a:r>
                          <a:endParaRPr lang="en-US" sz="1800" b="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0.0°</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29.17073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R w="19050" cap="flat" cmpd="sng" algn="ctr">
                          <a:solidFill>
                            <a:srgbClr val="FF0000"/>
                          </a:solidFill>
                          <a:prstDash val="solid"/>
                          <a:round/>
                          <a:headEnd type="none" w="med" len="med"/>
                          <a:tailEnd type="none" w="med" len="med"/>
                        </a:ln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-2.2e-15°</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L w="19050" cap="flat" cmpd="sng" algn="ctr">
                          <a:solidFill>
                            <a:srgbClr val="FF0000"/>
                          </a:solidFill>
                          <a:prstDash val="solid"/>
                          <a:round/>
                          <a:headEnd type="none" w="med" len="med"/>
                          <a:tailEnd type="none" w="med" len="med"/>
                        </a:lnL>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29.17073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extLst>
                      <a:ext uri="{0D108BD9-81ED-4DB2-BD59-A6C34878D82A}">
                        <a16:rowId xmlns:a16="http://schemas.microsoft.com/office/drawing/2014/main" val="3743472123"/>
                      </a:ext>
                    </a:extLst>
                  </a:tr>
                  <a:tr h="311673">
                    <a:tc>
                      <a:txBody>
                        <a:bodyPr/>
                        <a:lstStyle/>
                        <a:p>
                          <a:pPr marL="0" marR="0" algn="ctr">
                            <a:lnSpc>
                              <a:spcPct val="115000"/>
                            </a:lnSpc>
                            <a:spcBef>
                              <a:spcPts val="600"/>
                            </a:spcBef>
                            <a:spcAft>
                              <a:spcPts val="600"/>
                            </a:spcAft>
                          </a:pPr>
                          <a:r>
                            <a:rPr lang="en-US" sz="1800" b="0">
                              <a:solidFill>
                                <a:schemeClr val="tx1">
                                  <a:lumMod val="95000"/>
                                  <a:lumOff val="5000"/>
                                </a:schemeClr>
                              </a:solidFill>
                              <a:effectLst/>
                              <a:latin typeface="Times New Roman" panose="02020603050405020304" pitchFamily="18" charset="0"/>
                              <a:cs typeface="Times New Roman" panose="02020603050405020304" pitchFamily="18" charset="0"/>
                            </a:rPr>
                            <a:t>-10.0°</a:t>
                          </a:r>
                          <a:endParaRPr lang="en-US" sz="1800" b="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-0.46989°</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29.17145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R w="19050" cap="flat" cmpd="sng" algn="ctr">
                          <a:solidFill>
                            <a:srgbClr val="FF0000"/>
                          </a:solidFill>
                          <a:prstDash val="solid"/>
                          <a:round/>
                          <a:headEnd type="none" w="med" len="med"/>
                          <a:tailEnd type="none" w="med" len="med"/>
                        </a:ln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-10.0°</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L w="19050" cap="flat" cmpd="sng" algn="ctr">
                          <a:solidFill>
                            <a:srgbClr val="FF0000"/>
                          </a:solidFill>
                          <a:prstDash val="solid"/>
                          <a:round/>
                          <a:headEnd type="none" w="med" len="med"/>
                          <a:tailEnd type="none" w="med" len="med"/>
                        </a:lnL>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29.17145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extLst>
                      <a:ext uri="{0D108BD9-81ED-4DB2-BD59-A6C34878D82A}">
                        <a16:rowId xmlns:a16="http://schemas.microsoft.com/office/drawing/2014/main" val="3008221756"/>
                      </a:ext>
                    </a:extLst>
                  </a:tr>
                  <a:tr h="311673">
                    <a:tc>
                      <a:txBody>
                        <a:bodyPr/>
                        <a:lstStyle/>
                        <a:p>
                          <a:pPr marL="0" marR="0" algn="ctr">
                            <a:lnSpc>
                              <a:spcPct val="115000"/>
                            </a:lnSpc>
                            <a:spcBef>
                              <a:spcPts val="600"/>
                            </a:spcBef>
                            <a:spcAft>
                              <a:spcPts val="600"/>
                            </a:spcAft>
                          </a:pPr>
                          <a:r>
                            <a:rPr lang="en-US" sz="1800" b="0">
                              <a:solidFill>
                                <a:schemeClr val="tx1">
                                  <a:lumMod val="95000"/>
                                  <a:lumOff val="5000"/>
                                </a:schemeClr>
                              </a:solidFill>
                              <a:effectLst/>
                              <a:latin typeface="Times New Roman" panose="02020603050405020304" pitchFamily="18" charset="0"/>
                              <a:cs typeface="Times New Roman" panose="02020603050405020304" pitchFamily="18" charset="0"/>
                            </a:rPr>
                            <a:t>25.0°</a:t>
                          </a:r>
                          <a:endParaRPr lang="en-US" sz="1800" b="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1.24249°</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29.17572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R w="19050" cap="flat" cmpd="sng" algn="ctr">
                          <a:solidFill>
                            <a:srgbClr val="FF0000"/>
                          </a:solidFill>
                          <a:prstDash val="solid"/>
                          <a:round/>
                          <a:headEnd type="none" w="med" len="med"/>
                          <a:tailEnd type="none" w="med" len="med"/>
                        </a:ln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25.0°</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L w="19050" cap="flat" cmpd="sng" algn="ctr">
                          <a:solidFill>
                            <a:srgbClr val="FF0000"/>
                          </a:solidFill>
                          <a:prstDash val="solid"/>
                          <a:round/>
                          <a:headEnd type="none" w="med" len="med"/>
                          <a:tailEnd type="none" w="med" len="med"/>
                        </a:lnL>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29.17572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extLst>
                      <a:ext uri="{0D108BD9-81ED-4DB2-BD59-A6C34878D82A}">
                        <a16:rowId xmlns:a16="http://schemas.microsoft.com/office/drawing/2014/main" val="3425700720"/>
                      </a:ext>
                    </a:extLst>
                  </a:tr>
                  <a:tr h="311673">
                    <a:tc>
                      <a:txBody>
                        <a:bodyPr/>
                        <a:lstStyle/>
                        <a:p>
                          <a:pPr marL="0" marR="0" algn="ctr">
                            <a:lnSpc>
                              <a:spcPct val="115000"/>
                            </a:lnSpc>
                            <a:spcBef>
                              <a:spcPts val="600"/>
                            </a:spcBef>
                            <a:spcAft>
                              <a:spcPts val="600"/>
                            </a:spcAft>
                          </a:pPr>
                          <a:r>
                            <a:rPr lang="en-US" sz="1800" b="0">
                              <a:solidFill>
                                <a:schemeClr val="tx1">
                                  <a:lumMod val="95000"/>
                                  <a:lumOff val="5000"/>
                                </a:schemeClr>
                              </a:solidFill>
                              <a:effectLst/>
                              <a:latin typeface="Times New Roman" panose="02020603050405020304" pitchFamily="18" charset="0"/>
                              <a:cs typeface="Times New Roman" panose="02020603050405020304" pitchFamily="18" charset="0"/>
                            </a:rPr>
                            <a:t>-40.0°</a:t>
                          </a:r>
                          <a:endParaRPr lang="en-US" sz="1800" b="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-2.23504°</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29.18687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R w="19050" cap="flat" cmpd="sng" algn="ctr">
                          <a:solidFill>
                            <a:srgbClr val="FF0000"/>
                          </a:solidFill>
                          <a:prstDash val="solid"/>
                          <a:round/>
                          <a:headEnd type="none" w="med" len="med"/>
                          <a:tailEnd type="none" w="med" len="med"/>
                        </a:ln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-40.0°</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L w="19050" cap="flat" cmpd="sng" algn="ctr">
                          <a:solidFill>
                            <a:srgbClr val="FF0000"/>
                          </a:solidFill>
                          <a:prstDash val="solid"/>
                          <a:round/>
                          <a:headEnd type="none" w="med" len="med"/>
                          <a:tailEnd type="none" w="med" len="med"/>
                        </a:lnL>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29.18687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extLst>
                      <a:ext uri="{0D108BD9-81ED-4DB2-BD59-A6C34878D82A}">
                        <a16:rowId xmlns:a16="http://schemas.microsoft.com/office/drawing/2014/main" val="3434314314"/>
                      </a:ext>
                    </a:extLst>
                  </a:tr>
                  <a:tr h="311673">
                    <a:tc>
                      <a:txBody>
                        <a:bodyPr/>
                        <a:lstStyle/>
                        <a:p>
                          <a:pPr marL="0" marR="0" algn="ctr">
                            <a:lnSpc>
                              <a:spcPct val="115000"/>
                            </a:lnSpc>
                            <a:spcBef>
                              <a:spcPts val="600"/>
                            </a:spcBef>
                            <a:spcAft>
                              <a:spcPts val="600"/>
                            </a:spcAft>
                          </a:pPr>
                          <a:r>
                            <a:rPr lang="en-US" sz="1800" b="0">
                              <a:solidFill>
                                <a:schemeClr val="tx1">
                                  <a:lumMod val="95000"/>
                                  <a:lumOff val="5000"/>
                                </a:schemeClr>
                              </a:solidFill>
                              <a:effectLst/>
                              <a:latin typeface="Times New Roman" panose="02020603050405020304" pitchFamily="18" charset="0"/>
                              <a:cs typeface="Times New Roman" panose="02020603050405020304" pitchFamily="18" charset="0"/>
                            </a:rPr>
                            <a:t>65.0°</a:t>
                          </a:r>
                          <a:endParaRPr lang="en-US" sz="1800" b="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5.69682°</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29.27607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R w="19050" cap="flat" cmpd="sng" algn="ctr">
                          <a:solidFill>
                            <a:srgbClr val="FF0000"/>
                          </a:solidFill>
                          <a:prstDash val="solid"/>
                          <a:round/>
                          <a:headEnd type="none" w="med" len="med"/>
                          <a:tailEnd type="none" w="med" len="med"/>
                        </a:ln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65.0°</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L w="19050" cap="flat" cmpd="sng" algn="ctr">
                          <a:solidFill>
                            <a:srgbClr val="FF0000"/>
                          </a:solidFill>
                          <a:prstDash val="solid"/>
                          <a:round/>
                          <a:headEnd type="none" w="med" len="med"/>
                          <a:tailEnd type="none" w="med" len="med"/>
                        </a:lnL>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29.27607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extLst>
                      <a:ext uri="{0D108BD9-81ED-4DB2-BD59-A6C34878D82A}">
                        <a16:rowId xmlns:a16="http://schemas.microsoft.com/office/drawing/2014/main" val="828981783"/>
                      </a:ext>
                    </a:extLst>
                  </a:tr>
                  <a:tr h="311673">
                    <a:tc>
                      <a:txBody>
                        <a:bodyPr/>
                        <a:lstStyle/>
                        <a:p>
                          <a:pPr marL="0" marR="0" algn="ctr">
                            <a:lnSpc>
                              <a:spcPct val="115000"/>
                            </a:lnSpc>
                            <a:spcBef>
                              <a:spcPts val="600"/>
                            </a:spcBef>
                            <a:spcAft>
                              <a:spcPts val="600"/>
                            </a:spcAft>
                          </a:pPr>
                          <a:r>
                            <a:rPr lang="en-US" sz="1800" b="0">
                              <a:solidFill>
                                <a:schemeClr val="tx1">
                                  <a:lumMod val="95000"/>
                                  <a:lumOff val="5000"/>
                                </a:schemeClr>
                              </a:solidFill>
                              <a:effectLst/>
                              <a:latin typeface="Times New Roman" panose="02020603050405020304" pitchFamily="18" charset="0"/>
                              <a:cs typeface="Times New Roman" panose="02020603050405020304" pitchFamily="18" charset="0"/>
                            </a:rPr>
                            <a:t>-80.0°</a:t>
                          </a:r>
                          <a:endParaRPr lang="en-US" sz="1800" b="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-14.79587°</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29.90304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R w="19050" cap="flat" cmpd="sng" algn="ctr">
                          <a:solidFill>
                            <a:srgbClr val="FF0000"/>
                          </a:solidFill>
                          <a:prstDash val="solid"/>
                          <a:round/>
                          <a:headEnd type="none" w="med" len="med"/>
                          <a:tailEnd type="none" w="med" len="med"/>
                        </a:ln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-80.0°</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L w="19050" cap="flat" cmpd="sng" algn="ctr">
                          <a:solidFill>
                            <a:srgbClr val="FF0000"/>
                          </a:solidFill>
                          <a:prstDash val="solid"/>
                          <a:round/>
                          <a:headEnd type="none" w="med" len="med"/>
                          <a:tailEnd type="none" w="med" len="med"/>
                        </a:lnL>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29.90304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extLst>
                      <a:ext uri="{0D108BD9-81ED-4DB2-BD59-A6C34878D82A}">
                        <a16:rowId xmlns:a16="http://schemas.microsoft.com/office/drawing/2014/main" val="2813056395"/>
                      </a:ext>
                    </a:extLst>
                  </a:tr>
                  <a:tr h="1593682">
                    <a:tc gridSpan="5">
                      <a:txBody>
                        <a:bodyPr/>
                        <a:lstStyle/>
                        <a:p>
                          <a:endParaRPr lang="en-US"/>
                        </a:p>
                      </a:txBody>
                      <a:tcPr marL="73025" marR="73025" marT="0" marB="0" anchor="ctr">
                        <a:blipFill>
                          <a:blip r:embed="rId4"/>
                          <a:stretch>
                            <a:fillRect l="-59" t="-157634" r="-295" b="-5725"/>
                          </a:stretch>
                        </a:blip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58232369"/>
                      </a:ext>
                    </a:extLst>
                  </a:tr>
                </a:tbl>
              </a:graphicData>
            </a:graphic>
          </p:graphicFrame>
        </mc:Fallback>
      </mc:AlternateContent>
      <p:grpSp>
        <p:nvGrpSpPr>
          <p:cNvPr id="14" name="Group 13"/>
          <p:cNvGrpSpPr/>
          <p:nvPr/>
        </p:nvGrpSpPr>
        <p:grpSpPr>
          <a:xfrm>
            <a:off x="911733" y="1873250"/>
            <a:ext cx="10298019" cy="64008"/>
            <a:chOff x="911733" y="1873250"/>
            <a:chExt cx="10298019" cy="64008"/>
          </a:xfrm>
        </p:grpSpPr>
        <p:sp>
          <p:nvSpPr>
            <p:cNvPr id="5" name="Rectangle 4"/>
            <p:cNvSpPr/>
            <p:nvPr/>
          </p:nvSpPr>
          <p:spPr>
            <a:xfrm>
              <a:off x="911733" y="1873250"/>
              <a:ext cx="2048256" cy="64008"/>
            </a:xfrm>
            <a:prstGeom prst="rect">
              <a:avLst/>
            </a:prstGeom>
            <a:solidFill>
              <a:srgbClr val="419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7100385" y="1873250"/>
              <a:ext cx="2048256" cy="64008"/>
            </a:xfrm>
            <a:prstGeom prst="rect">
              <a:avLst/>
            </a:prstGeom>
            <a:solidFill>
              <a:srgbClr val="419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9161496" y="1873250"/>
              <a:ext cx="2048256" cy="64008"/>
            </a:xfrm>
            <a:prstGeom prst="rect">
              <a:avLst/>
            </a:prstGeom>
            <a:solidFill>
              <a:srgbClr val="00D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5037840" y="1873250"/>
              <a:ext cx="2048256" cy="64008"/>
            </a:xfrm>
            <a:prstGeom prst="rect">
              <a:avLst/>
            </a:prstGeom>
            <a:solidFill>
              <a:srgbClr val="00D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p:cNvGrpSpPr/>
          <p:nvPr/>
        </p:nvGrpSpPr>
        <p:grpSpPr>
          <a:xfrm>
            <a:off x="2330820" y="1314187"/>
            <a:ext cx="8176205" cy="423041"/>
            <a:chOff x="2330820" y="1314187"/>
            <a:chExt cx="8176205" cy="423041"/>
          </a:xfrm>
        </p:grpSpPr>
        <p:sp>
          <p:nvSpPr>
            <p:cNvPr id="7" name="TextBox 6"/>
            <p:cNvSpPr txBox="1"/>
            <p:nvPr/>
          </p:nvSpPr>
          <p:spPr>
            <a:xfrm>
              <a:off x="2330820" y="1314187"/>
              <a:ext cx="2958374" cy="400110"/>
            </a:xfrm>
            <a:prstGeom prst="rect">
              <a:avLst/>
            </a:prstGeom>
            <a:noFill/>
          </p:spPr>
          <p:txBody>
            <a:bodyPr wrap="none" rtlCol="0">
              <a:spAutoFit/>
            </a:bodyPr>
            <a:lstStyle/>
            <a:p>
              <a:r>
                <a:rPr lang="en-US" sz="2000" b="1">
                  <a:solidFill>
                    <a:schemeClr val="tx1">
                      <a:lumMod val="65000"/>
                      <a:lumOff val="35000"/>
                    </a:schemeClr>
                  </a:solidFill>
                </a:rPr>
                <a:t>Ray traced values (Zemax)</a:t>
              </a:r>
            </a:p>
          </p:txBody>
        </p:sp>
        <p:sp>
          <p:nvSpPr>
            <p:cNvPr id="8" name="TextBox 7"/>
            <p:cNvSpPr txBox="1"/>
            <p:nvPr/>
          </p:nvSpPr>
          <p:spPr>
            <a:xfrm>
              <a:off x="7906120" y="1314187"/>
              <a:ext cx="2600905" cy="400110"/>
            </a:xfrm>
            <a:prstGeom prst="rect">
              <a:avLst/>
            </a:prstGeom>
            <a:noFill/>
          </p:spPr>
          <p:txBody>
            <a:bodyPr wrap="none" rtlCol="0">
              <a:spAutoFit/>
            </a:bodyPr>
            <a:lstStyle>
              <a:defPPr>
                <a:defRPr lang="en-US"/>
              </a:defPPr>
              <a:lvl1pPr>
                <a:defRPr sz="2000" b="1">
                  <a:solidFill>
                    <a:schemeClr val="tx1">
                      <a:lumMod val="65000"/>
                      <a:lumOff val="35000"/>
                    </a:schemeClr>
                  </a:solidFill>
                </a:defRPr>
              </a:lvl1pPr>
            </a:lstStyle>
            <a:p>
              <a:r>
                <a:rPr lang="en-US"/>
                <a:t>Numerically computed</a:t>
              </a:r>
            </a:p>
          </p:txBody>
        </p:sp>
        <p:cxnSp>
          <p:nvCxnSpPr>
            <p:cNvPr id="13" name="Straight Connector 12"/>
            <p:cNvCxnSpPr/>
            <p:nvPr/>
          </p:nvCxnSpPr>
          <p:spPr>
            <a:xfrm>
              <a:off x="7092765" y="1371468"/>
              <a:ext cx="0" cy="36576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3456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14520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flipH="1" flipV="1">
            <a:off x="11054358" y="4713413"/>
            <a:ext cx="0" cy="1445097"/>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p:cNvSpPr/>
              <p:nvPr/>
            </p:nvSpPr>
            <p:spPr>
              <a:xfrm>
                <a:off x="10971486" y="4391672"/>
                <a:ext cx="1218603" cy="18620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11500" b="1">
                          <a:solidFill>
                            <a:srgbClr val="3A9AFF"/>
                          </a:solidFill>
                          <a:latin typeface="Cambria Math" panose="02040503050406030204" pitchFamily="18" charset="0"/>
                        </a:rPr>
                        <m:t>x</m:t>
                      </m:r>
                    </m:oMath>
                  </m:oMathPara>
                </a14:m>
                <a:endParaRPr lang="en-US" sz="11500" dirty="0"/>
              </a:p>
            </p:txBody>
          </p:sp>
        </mc:Choice>
        <mc:Fallback xmlns="">
          <p:sp>
            <p:nvSpPr>
              <p:cNvPr id="3" name="Rectangle 2"/>
              <p:cNvSpPr>
                <a:spLocks noRot="1" noChangeAspect="1" noMove="1" noResize="1" noEditPoints="1" noAdjustHandles="1" noChangeArrowheads="1" noChangeShapeType="1" noTextEdit="1"/>
              </p:cNvSpPr>
              <p:nvPr/>
            </p:nvSpPr>
            <p:spPr>
              <a:xfrm>
                <a:off x="10971486" y="4391672"/>
                <a:ext cx="1218603" cy="186204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9836040" y="4713413"/>
                <a:ext cx="1003800" cy="14465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8800" i="1" smtClean="0">
                              <a:solidFill>
                                <a:srgbClr val="00B050"/>
                              </a:solidFill>
                              <a:latin typeface="Cambria Math" panose="02040503050406030204" pitchFamily="18" charset="0"/>
                            </a:rPr>
                          </m:ctrlPr>
                        </m:accPr>
                        <m:e>
                          <m:r>
                            <m:rPr>
                              <m:nor/>
                            </m:rPr>
                            <a:rPr lang="en-US" sz="8800" b="1">
                              <a:solidFill>
                                <a:srgbClr val="00B050"/>
                              </a:solidFill>
                              <a:latin typeface="Times New Roman" panose="02020603050405020304" pitchFamily="18" charset="0"/>
                              <a:cs typeface="Times New Roman" panose="02020603050405020304" pitchFamily="18" charset="0"/>
                            </a:rPr>
                            <m:t>x</m:t>
                          </m:r>
                        </m:e>
                      </m:acc>
                    </m:oMath>
                  </m:oMathPara>
                </a14:m>
                <a:endParaRPr lang="en-US" sz="8800" dirty="0">
                  <a:solidFill>
                    <a:srgbClr val="00B050"/>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9836040" y="4713413"/>
                <a:ext cx="1003800" cy="1446550"/>
              </a:xfrm>
              <a:prstGeom prst="rect">
                <a:avLst/>
              </a:prstGeom>
              <a:blipFill>
                <a:blip r:embed="rId3"/>
                <a:stretch>
                  <a:fillRect/>
                </a:stretch>
              </a:blipFill>
            </p:spPr>
            <p:txBody>
              <a:bodyPr/>
              <a:lstStyle/>
              <a:p>
                <a:r>
                  <a:rPr lang="en-US">
                    <a:noFill/>
                  </a:rPr>
                  <a:t> </a:t>
                </a:r>
              </a:p>
            </p:txBody>
          </p:sp>
        </mc:Fallback>
      </mc:AlternateContent>
      <p:sp>
        <p:nvSpPr>
          <p:cNvPr id="5" name="Oval 4"/>
          <p:cNvSpPr/>
          <p:nvPr/>
        </p:nvSpPr>
        <p:spPr>
          <a:xfrm>
            <a:off x="9426247" y="5435961"/>
            <a:ext cx="278147" cy="27814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41405" y="5082115"/>
            <a:ext cx="1285875" cy="985838"/>
          </a:xfrm>
          <a:prstGeom prst="rect">
            <a:avLst/>
          </a:prstGeom>
        </p:spPr>
      </p:pic>
    </p:spTree>
    <p:extLst>
      <p:ext uri="{BB962C8B-B14F-4D97-AF65-F5344CB8AC3E}">
        <p14:creationId xmlns:p14="http://schemas.microsoft.com/office/powerpoint/2010/main" val="4128176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SinarExperiments\AdobeProcessed\taretSetu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617200"/>
            <a:ext cx="6078228" cy="455296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43012" y="4418938"/>
            <a:ext cx="611713" cy="221045"/>
          </a:xfrm>
          <a:prstGeom prst="rect">
            <a:avLst/>
          </a:prstGeom>
          <a:noFill/>
        </p:spPr>
        <p:txBody>
          <a:bodyPr wrap="none" rtlCol="0">
            <a:spAutoFit/>
          </a:bodyPr>
          <a:lstStyle/>
          <a:p>
            <a:r>
              <a:rPr lang="en-US" sz="1200" b="1" dirty="0">
                <a:solidFill>
                  <a:srgbClr val="0000FF"/>
                </a:solidFill>
                <a:latin typeface="Arial" pitchFamily="34" charset="0"/>
                <a:cs typeface="Arial" pitchFamily="34" charset="0"/>
              </a:rPr>
              <a:t>1 lp/mm</a:t>
            </a:r>
          </a:p>
        </p:txBody>
      </p:sp>
      <p:sp>
        <p:nvSpPr>
          <p:cNvPr id="5" name="TextBox 4"/>
          <p:cNvSpPr txBox="1"/>
          <p:nvPr/>
        </p:nvSpPr>
        <p:spPr>
          <a:xfrm>
            <a:off x="2168857" y="3103407"/>
            <a:ext cx="714048" cy="221045"/>
          </a:xfrm>
          <a:prstGeom prst="rect">
            <a:avLst/>
          </a:prstGeom>
          <a:noFill/>
        </p:spPr>
        <p:txBody>
          <a:bodyPr wrap="none" rtlCol="0">
            <a:spAutoFit/>
          </a:bodyPr>
          <a:lstStyle>
            <a:defPPr>
              <a:defRPr lang="en-US"/>
            </a:defPPr>
            <a:lvl1pPr>
              <a:defRPr sz="1200" b="1">
                <a:solidFill>
                  <a:srgbClr val="0000FF"/>
                </a:solidFill>
                <a:latin typeface="Arial" pitchFamily="34" charset="0"/>
                <a:cs typeface="Arial" pitchFamily="34" charset="0"/>
              </a:defRPr>
            </a:lvl1pPr>
          </a:lstStyle>
          <a:p>
            <a:r>
              <a:rPr lang="en-US" dirty="0"/>
              <a:t>0.5 lp/mm</a:t>
            </a:r>
          </a:p>
        </p:txBody>
      </p:sp>
      <p:sp>
        <p:nvSpPr>
          <p:cNvPr id="6" name="Rectangle 5"/>
          <p:cNvSpPr/>
          <p:nvPr/>
        </p:nvSpPr>
        <p:spPr>
          <a:xfrm>
            <a:off x="3118068" y="1742616"/>
            <a:ext cx="154084" cy="6080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0148996" y="3707081"/>
            <a:ext cx="1174814" cy="589454"/>
          </a:xfrm>
          <a:prstGeom prst="rect">
            <a:avLst/>
          </a:prstGeom>
          <a:solidFill>
            <a:schemeClr val="bg1">
              <a:alpha val="13000"/>
            </a:schemeClr>
          </a:solidFill>
          <a:effectLst>
            <a:softEdge rad="38100"/>
          </a:effectLst>
        </p:spPr>
        <p:txBody>
          <a:bodyPr wrap="none" rtlCol="0">
            <a:spAutoFit/>
          </a:bodyPr>
          <a:lstStyle/>
          <a:p>
            <a:pPr marL="115888" indent="-115888">
              <a:buFont typeface="Arial" pitchFamily="34" charset="0"/>
              <a:buChar char="•"/>
            </a:pPr>
            <a:r>
              <a:rPr lang="en-US" sz="1400" b="1" i="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40 pixels across</a:t>
            </a:r>
          </a:p>
          <a:p>
            <a:pPr marL="115888" indent="-115888">
              <a:buFont typeface="Arial" pitchFamily="34" charset="0"/>
              <a:buChar char="•"/>
            </a:pPr>
            <a:r>
              <a:rPr lang="en-US" sz="1400" b="1" i="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13 line pairs</a:t>
            </a:r>
          </a:p>
          <a:p>
            <a:r>
              <a:rPr lang="en-US" sz="1400" b="1" i="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=&gt; 45.14 lp/mm</a:t>
            </a:r>
            <a:endParaRPr lang="en-US" sz="1600" b="1" i="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grpSp>
        <p:nvGrpSpPr>
          <p:cNvPr id="8" name="Group 7"/>
          <p:cNvGrpSpPr/>
          <p:nvPr/>
        </p:nvGrpSpPr>
        <p:grpSpPr>
          <a:xfrm>
            <a:off x="10148996" y="1926255"/>
            <a:ext cx="503584" cy="3561162"/>
            <a:chOff x="6607942" y="1068324"/>
            <a:chExt cx="631058" cy="4462610"/>
          </a:xfrm>
          <a:effectLst>
            <a:outerShdw blurRad="38100" dist="12700" dir="2700000" algn="tl" rotWithShape="0">
              <a:schemeClr val="tx1">
                <a:lumMod val="75000"/>
                <a:lumOff val="25000"/>
                <a:alpha val="86000"/>
              </a:schemeClr>
            </a:outerShdw>
          </a:effectLst>
        </p:grpSpPr>
        <p:cxnSp>
          <p:nvCxnSpPr>
            <p:cNvPr id="55" name="Straight Connector 54"/>
            <p:cNvCxnSpPr/>
            <p:nvPr/>
          </p:nvCxnSpPr>
          <p:spPr>
            <a:xfrm>
              <a:off x="7239000" y="1068324"/>
              <a:ext cx="0" cy="2194560"/>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6607942" y="1068324"/>
              <a:ext cx="631058" cy="0"/>
            </a:xfrm>
            <a:prstGeom prst="straightConnector1">
              <a:avLst/>
            </a:prstGeom>
            <a:ln w="28575" cap="rnd">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a:off x="6607942" y="2020824"/>
              <a:ext cx="631058" cy="0"/>
            </a:xfrm>
            <a:prstGeom prst="straightConnector1">
              <a:avLst/>
            </a:prstGeom>
            <a:ln w="28575" cap="rnd">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a:off x="6607942" y="2895600"/>
              <a:ext cx="631058" cy="0"/>
            </a:xfrm>
            <a:prstGeom prst="straightConnector1">
              <a:avLst/>
            </a:prstGeom>
            <a:ln w="28575" cap="rnd">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239000" y="4067894"/>
              <a:ext cx="0" cy="1463040"/>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6607942" y="5530934"/>
              <a:ext cx="631058" cy="0"/>
            </a:xfrm>
            <a:prstGeom prst="straightConnector1">
              <a:avLst/>
            </a:prstGeom>
            <a:ln w="28575" cap="rnd">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9" name="Rectangle 8"/>
          <p:cNvSpPr/>
          <p:nvPr/>
        </p:nvSpPr>
        <p:spPr>
          <a:xfrm>
            <a:off x="2903953" y="3096391"/>
            <a:ext cx="154084" cy="6080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903953" y="3583944"/>
            <a:ext cx="154084" cy="6080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490937" y="4418938"/>
            <a:ext cx="154084" cy="6080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483921" y="5464029"/>
            <a:ext cx="154084" cy="6080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2828386" y="1738816"/>
            <a:ext cx="289682" cy="1115437"/>
            <a:chOff x="2720502" y="833438"/>
            <a:chExt cx="363010" cy="1397791"/>
          </a:xfrm>
        </p:grpSpPr>
        <p:grpSp>
          <p:nvGrpSpPr>
            <p:cNvPr id="50" name="Group 49"/>
            <p:cNvGrpSpPr/>
            <p:nvPr/>
          </p:nvGrpSpPr>
          <p:grpSpPr>
            <a:xfrm>
              <a:off x="2907747" y="833438"/>
              <a:ext cx="175765" cy="1397791"/>
              <a:chOff x="2907747" y="833438"/>
              <a:chExt cx="175765" cy="1397791"/>
            </a:xfrm>
          </p:grpSpPr>
          <p:cxnSp>
            <p:nvCxnSpPr>
              <p:cNvPr id="52" name="Straight Arrow Connector 51"/>
              <p:cNvCxnSpPr/>
              <p:nvPr/>
            </p:nvCxnSpPr>
            <p:spPr>
              <a:xfrm>
                <a:off x="2993632" y="835819"/>
                <a:ext cx="0" cy="1389888"/>
              </a:xfrm>
              <a:prstGeom prst="straightConnector1">
                <a:avLst/>
              </a:prstGeom>
              <a:ln w="15875">
                <a:gradFill>
                  <a:gsLst>
                    <a:gs pos="0">
                      <a:srgbClr val="00FFFF"/>
                    </a:gs>
                    <a:gs pos="100000">
                      <a:srgbClr val="0070C0"/>
                    </a:gs>
                  </a:gsLst>
                  <a:lin ang="5400000" scaled="0"/>
                </a:gra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2911742" y="833438"/>
                <a:ext cx="171770" cy="0"/>
              </a:xfrm>
              <a:prstGeom prst="line">
                <a:avLst/>
              </a:prstGeom>
              <a:ln w="12700" cap="rnd">
                <a:solidFill>
                  <a:srgbClr val="00FFFF"/>
                </a:solidFill>
                <a:miter lim="800000"/>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2907747" y="2231229"/>
                <a:ext cx="171770" cy="0"/>
              </a:xfrm>
              <a:prstGeom prst="line">
                <a:avLst/>
              </a:prstGeom>
              <a:ln w="12700" cap="rnd">
                <a:solidFill>
                  <a:srgbClr val="00FFFF"/>
                </a:solidFill>
                <a:miter lim="800000"/>
              </a:ln>
            </p:spPr>
            <p:style>
              <a:lnRef idx="1">
                <a:schemeClr val="accent1"/>
              </a:lnRef>
              <a:fillRef idx="0">
                <a:schemeClr val="accent1"/>
              </a:fillRef>
              <a:effectRef idx="0">
                <a:schemeClr val="accent1"/>
              </a:effectRef>
              <a:fontRef idx="minor">
                <a:schemeClr val="tx1"/>
              </a:fontRef>
            </p:style>
          </p:cxnSp>
        </p:grpSp>
        <p:sp>
          <p:nvSpPr>
            <p:cNvPr id="51" name="TextBox 50"/>
            <p:cNvSpPr txBox="1"/>
            <p:nvPr/>
          </p:nvSpPr>
          <p:spPr>
            <a:xfrm rot="16200000">
              <a:off x="2552668" y="1470369"/>
              <a:ext cx="612668" cy="276999"/>
            </a:xfrm>
            <a:prstGeom prst="rect">
              <a:avLst/>
            </a:prstGeom>
            <a:noFill/>
          </p:spPr>
          <p:txBody>
            <a:bodyPr wrap="none" rtlCol="0">
              <a:spAutoFit/>
            </a:bodyPr>
            <a:lstStyle/>
            <a:p>
              <a:r>
                <a:rPr lang="en-US" sz="1200" i="1" dirty="0">
                  <a:solidFill>
                    <a:srgbClr val="00FFFF"/>
                  </a:solidFill>
                  <a:latin typeface="Times New Roman" pitchFamily="18" charset="0"/>
                  <a:cs typeface="Times New Roman" pitchFamily="18" charset="0"/>
                </a:rPr>
                <a:t>1.58 m</a:t>
              </a:r>
              <a:endParaRPr lang="en-US" sz="1600" i="1" dirty="0">
                <a:solidFill>
                  <a:srgbClr val="00FFFF"/>
                </a:solidFill>
                <a:latin typeface="Times New Roman" pitchFamily="18" charset="0"/>
                <a:cs typeface="Times New Roman" pitchFamily="18" charset="0"/>
              </a:endParaRPr>
            </a:p>
          </p:txBody>
        </p:sp>
      </p:grpSp>
      <p:sp>
        <p:nvSpPr>
          <p:cNvPr id="14" name="TextBox 13"/>
          <p:cNvSpPr txBox="1"/>
          <p:nvPr/>
        </p:nvSpPr>
        <p:spPr>
          <a:xfrm>
            <a:off x="2423319" y="1791728"/>
            <a:ext cx="781845" cy="221045"/>
          </a:xfrm>
          <a:prstGeom prst="rect">
            <a:avLst/>
          </a:prstGeom>
          <a:noFill/>
        </p:spPr>
        <p:txBody>
          <a:bodyPr wrap="none" rtlCol="0">
            <a:spAutoFit/>
          </a:bodyPr>
          <a:lstStyle/>
          <a:p>
            <a:r>
              <a:rPr lang="en-US" sz="1200" b="1" dirty="0">
                <a:solidFill>
                  <a:srgbClr val="0000FF"/>
                </a:solidFill>
                <a:latin typeface="Arial" pitchFamily="34" charset="0"/>
                <a:cs typeface="Arial" pitchFamily="34" charset="0"/>
              </a:rPr>
              <a:t>0.25 lp/mm</a:t>
            </a:r>
            <a:endParaRPr lang="en-US" sz="1600" b="1" dirty="0">
              <a:solidFill>
                <a:srgbClr val="0000FF"/>
              </a:solidFill>
              <a:latin typeface="Arial" pitchFamily="34" charset="0"/>
              <a:cs typeface="Arial" pitchFamily="34" charset="0"/>
            </a:endParaRPr>
          </a:p>
        </p:txBody>
      </p:sp>
      <p:grpSp>
        <p:nvGrpSpPr>
          <p:cNvPr id="15" name="Group 14"/>
          <p:cNvGrpSpPr/>
          <p:nvPr/>
        </p:nvGrpSpPr>
        <p:grpSpPr>
          <a:xfrm>
            <a:off x="3282467" y="5549170"/>
            <a:ext cx="140261" cy="620998"/>
            <a:chOff x="2907747" y="833438"/>
            <a:chExt cx="175765" cy="1397791"/>
          </a:xfrm>
        </p:grpSpPr>
        <p:cxnSp>
          <p:nvCxnSpPr>
            <p:cNvPr id="47" name="Straight Arrow Connector 46"/>
            <p:cNvCxnSpPr/>
            <p:nvPr/>
          </p:nvCxnSpPr>
          <p:spPr>
            <a:xfrm>
              <a:off x="2993632" y="835819"/>
              <a:ext cx="0" cy="1389888"/>
            </a:xfrm>
            <a:prstGeom prst="straightConnector1">
              <a:avLst/>
            </a:prstGeom>
            <a:ln w="15875">
              <a:solidFill>
                <a:schemeClr val="tx1">
                  <a:lumMod val="95000"/>
                  <a:lumOff val="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911742" y="833438"/>
              <a:ext cx="171770" cy="0"/>
            </a:xfrm>
            <a:prstGeom prst="line">
              <a:avLst/>
            </a:prstGeom>
            <a:ln w="12700" cap="rnd">
              <a:solidFill>
                <a:schemeClr val="tx1">
                  <a:lumMod val="95000"/>
                  <a:lumOff val="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2907747" y="2231229"/>
              <a:ext cx="171770" cy="0"/>
            </a:xfrm>
            <a:prstGeom prst="line">
              <a:avLst/>
            </a:prstGeom>
            <a:ln w="12700" cap="rnd">
              <a:solidFill>
                <a:schemeClr val="tx1">
                  <a:lumMod val="95000"/>
                  <a:lumOff val="5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16" name="TextBox 15"/>
          <p:cNvSpPr txBox="1"/>
          <p:nvPr/>
        </p:nvSpPr>
        <p:spPr>
          <a:xfrm>
            <a:off x="3315073" y="5660029"/>
            <a:ext cx="427508" cy="221045"/>
          </a:xfrm>
          <a:prstGeom prst="rect">
            <a:avLst/>
          </a:prstGeom>
          <a:noFill/>
          <a:ln>
            <a:noFill/>
          </a:ln>
        </p:spPr>
        <p:txBody>
          <a:bodyPr wrap="none" rtlCol="0">
            <a:spAutoFit/>
          </a:bodyPr>
          <a:lstStyle/>
          <a:p>
            <a:r>
              <a:rPr lang="en-US" sz="1200" b="1" i="1" dirty="0">
                <a:solidFill>
                  <a:srgbClr val="00FFFF"/>
                </a:solidFill>
                <a:latin typeface="Times New Roman" pitchFamily="18" charset="0"/>
                <a:cs typeface="Times New Roman" pitchFamily="18" charset="0"/>
              </a:rPr>
              <a:t>4.1 m</a:t>
            </a:r>
            <a:endParaRPr lang="en-US" sz="1600" b="1" i="1" dirty="0">
              <a:solidFill>
                <a:srgbClr val="00FFFF"/>
              </a:solidFill>
              <a:latin typeface="Times New Roman" pitchFamily="18" charset="0"/>
              <a:cs typeface="Times New Roman" pitchFamily="18" charset="0"/>
            </a:endParaRPr>
          </a:p>
        </p:txBody>
      </p:sp>
      <p:grpSp>
        <p:nvGrpSpPr>
          <p:cNvPr id="17" name="Group 16"/>
          <p:cNvGrpSpPr/>
          <p:nvPr/>
        </p:nvGrpSpPr>
        <p:grpSpPr>
          <a:xfrm>
            <a:off x="3283888" y="3774993"/>
            <a:ext cx="140261" cy="1775235"/>
            <a:chOff x="2907747" y="833438"/>
            <a:chExt cx="175765" cy="1397791"/>
          </a:xfrm>
        </p:grpSpPr>
        <p:cxnSp>
          <p:nvCxnSpPr>
            <p:cNvPr id="44" name="Straight Arrow Connector 43"/>
            <p:cNvCxnSpPr/>
            <p:nvPr/>
          </p:nvCxnSpPr>
          <p:spPr>
            <a:xfrm>
              <a:off x="2993632" y="835819"/>
              <a:ext cx="0" cy="1389888"/>
            </a:xfrm>
            <a:prstGeom prst="straightConnector1">
              <a:avLst/>
            </a:prstGeom>
            <a:ln w="15875">
              <a:solidFill>
                <a:schemeClr val="tx1">
                  <a:lumMod val="95000"/>
                  <a:lumOff val="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2911742" y="833438"/>
              <a:ext cx="171770" cy="0"/>
            </a:xfrm>
            <a:prstGeom prst="line">
              <a:avLst/>
            </a:prstGeom>
            <a:ln w="12700" cap="rnd">
              <a:solidFill>
                <a:schemeClr val="tx1">
                  <a:lumMod val="95000"/>
                  <a:lumOff val="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2907747" y="2231229"/>
              <a:ext cx="171770" cy="0"/>
            </a:xfrm>
            <a:prstGeom prst="line">
              <a:avLst/>
            </a:prstGeom>
            <a:ln w="12700" cap="rnd">
              <a:solidFill>
                <a:schemeClr val="tx1">
                  <a:lumMod val="95000"/>
                  <a:lumOff val="5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3286184" y="2855864"/>
            <a:ext cx="140261" cy="919130"/>
            <a:chOff x="2907747" y="833438"/>
            <a:chExt cx="175765" cy="1397791"/>
          </a:xfrm>
        </p:grpSpPr>
        <p:cxnSp>
          <p:nvCxnSpPr>
            <p:cNvPr id="41" name="Straight Arrow Connector 40"/>
            <p:cNvCxnSpPr/>
            <p:nvPr/>
          </p:nvCxnSpPr>
          <p:spPr>
            <a:xfrm>
              <a:off x="2993632" y="835819"/>
              <a:ext cx="0" cy="1389888"/>
            </a:xfrm>
            <a:prstGeom prst="straightConnector1">
              <a:avLst/>
            </a:prstGeom>
            <a:ln w="15875">
              <a:solidFill>
                <a:schemeClr val="tx1">
                  <a:lumMod val="95000"/>
                  <a:lumOff val="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2911742" y="833438"/>
              <a:ext cx="171770" cy="0"/>
            </a:xfrm>
            <a:prstGeom prst="line">
              <a:avLst/>
            </a:prstGeom>
            <a:ln w="12700" cap="rnd">
              <a:solidFill>
                <a:schemeClr val="tx1">
                  <a:lumMod val="95000"/>
                  <a:lumOff val="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2907747" y="2231229"/>
              <a:ext cx="171770" cy="0"/>
            </a:xfrm>
            <a:prstGeom prst="line">
              <a:avLst/>
            </a:prstGeom>
            <a:ln w="12700" cap="rnd">
              <a:solidFill>
                <a:schemeClr val="tx1">
                  <a:lumMod val="95000"/>
                  <a:lumOff val="5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3349318" y="4105017"/>
            <a:ext cx="427508" cy="221045"/>
          </a:xfrm>
          <a:prstGeom prst="rect">
            <a:avLst/>
          </a:prstGeom>
          <a:noFill/>
          <a:ln>
            <a:noFill/>
          </a:ln>
        </p:spPr>
        <p:txBody>
          <a:bodyPr wrap="none" rtlCol="0">
            <a:spAutoFit/>
          </a:bodyPr>
          <a:lstStyle>
            <a:defPPr>
              <a:defRPr lang="en-US"/>
            </a:defPPr>
            <a:lvl1pPr>
              <a:defRPr sz="1200" b="1" i="1">
                <a:solidFill>
                  <a:srgbClr val="00FFFF"/>
                </a:solidFill>
                <a:latin typeface="Times New Roman" pitchFamily="18" charset="0"/>
                <a:cs typeface="Times New Roman" pitchFamily="18" charset="0"/>
              </a:defRPr>
            </a:lvl1pPr>
          </a:lstStyle>
          <a:p>
            <a:r>
              <a:rPr lang="en-US" dirty="0"/>
              <a:t>4.1 m</a:t>
            </a:r>
          </a:p>
        </p:txBody>
      </p:sp>
      <p:sp>
        <p:nvSpPr>
          <p:cNvPr id="20" name="TextBox 19"/>
          <p:cNvSpPr txBox="1"/>
          <p:nvPr/>
        </p:nvSpPr>
        <p:spPr>
          <a:xfrm>
            <a:off x="3348599" y="2936390"/>
            <a:ext cx="427508" cy="221045"/>
          </a:xfrm>
          <a:prstGeom prst="rect">
            <a:avLst/>
          </a:prstGeom>
          <a:noFill/>
          <a:ln>
            <a:noFill/>
          </a:ln>
        </p:spPr>
        <p:txBody>
          <a:bodyPr wrap="none" rtlCol="0">
            <a:spAutoFit/>
          </a:bodyPr>
          <a:lstStyle>
            <a:defPPr>
              <a:defRPr lang="en-US"/>
            </a:defPPr>
            <a:lvl1pPr>
              <a:defRPr sz="1200" b="1" i="1">
                <a:solidFill>
                  <a:srgbClr val="00FFFF"/>
                </a:solidFill>
                <a:latin typeface="Times New Roman" pitchFamily="18" charset="0"/>
                <a:cs typeface="Times New Roman" pitchFamily="18" charset="0"/>
              </a:defRPr>
            </a:lvl1pPr>
          </a:lstStyle>
          <a:p>
            <a:r>
              <a:rPr lang="en-US" dirty="0"/>
              <a:t>8.1 m</a:t>
            </a:r>
          </a:p>
        </p:txBody>
      </p:sp>
      <p:sp>
        <p:nvSpPr>
          <p:cNvPr id="21" name="Left Arrow 85"/>
          <p:cNvSpPr/>
          <p:nvPr/>
        </p:nvSpPr>
        <p:spPr>
          <a:xfrm rot="4143443">
            <a:off x="3399449" y="3905252"/>
            <a:ext cx="3051883" cy="698152"/>
          </a:xfrm>
          <a:prstGeom prst="leftArrow">
            <a:avLst>
              <a:gd name="adj1" fmla="val 60671"/>
              <a:gd name="adj2" fmla="val 51828"/>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Plane of Focus</a:t>
            </a:r>
          </a:p>
        </p:txBody>
      </p:sp>
      <p:pic>
        <p:nvPicPr>
          <p:cNvPr id="22" name="Picture 2" descr="G:\SinarExperiments\AdobeProcessed\T3_TopZone_EnlargedTo400percent_F16.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62" r="3061"/>
          <a:stretch/>
        </p:blipFill>
        <p:spPr bwMode="auto">
          <a:xfrm>
            <a:off x="7651753" y="1681808"/>
            <a:ext cx="2441937" cy="488893"/>
          </a:xfrm>
          <a:prstGeom prst="rect">
            <a:avLst/>
          </a:prstGeom>
          <a:noFill/>
          <a:ln w="38100">
            <a:solidFill>
              <a:schemeClr val="bg1"/>
            </a:solidFill>
            <a:bevel/>
          </a:ln>
          <a:extLst>
            <a:ext uri="{909E8E84-426E-40DD-AFC4-6F175D3DCCD1}">
              <a14:hiddenFill xmlns:a14="http://schemas.microsoft.com/office/drawing/2010/main">
                <a:solidFill>
                  <a:srgbClr val="FFFFFF"/>
                </a:solidFill>
              </a14:hiddenFill>
            </a:ext>
          </a:extLst>
        </p:spPr>
      </p:pic>
      <p:pic>
        <p:nvPicPr>
          <p:cNvPr id="23" name="Picture 3" descr="G:\SinarExperiments\AdobeProcessed\T2_TopZoneEnlargedBy400Percent_F16.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08" r="52083"/>
          <a:stretch/>
        </p:blipFill>
        <p:spPr bwMode="auto">
          <a:xfrm>
            <a:off x="7651753" y="2472307"/>
            <a:ext cx="2441937" cy="486461"/>
          </a:xfrm>
          <a:prstGeom prst="rect">
            <a:avLst/>
          </a:prstGeom>
          <a:noFill/>
          <a:ln w="38100">
            <a:solidFill>
              <a:schemeClr val="bg1"/>
            </a:solidFill>
            <a:bevel/>
          </a:ln>
          <a:extLst>
            <a:ext uri="{909E8E84-426E-40DD-AFC4-6F175D3DCCD1}">
              <a14:hiddenFill xmlns:a14="http://schemas.microsoft.com/office/drawing/2010/main">
                <a:solidFill>
                  <a:srgbClr val="FFFFFF"/>
                </a:solidFill>
              </a14:hiddenFill>
            </a:ext>
          </a:extLst>
        </p:spPr>
      </p:pic>
      <p:pic>
        <p:nvPicPr>
          <p:cNvPr id="24" name="Picture 4" descr="G:\SinarExperiments\AdobeProcessed\T2_BottomZoneEnlargedBy400Percent_F16.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03" r="51771"/>
          <a:stretch/>
        </p:blipFill>
        <p:spPr bwMode="auto">
          <a:xfrm>
            <a:off x="7651753" y="3201998"/>
            <a:ext cx="2441937" cy="488893"/>
          </a:xfrm>
          <a:prstGeom prst="rect">
            <a:avLst/>
          </a:prstGeom>
          <a:noFill/>
          <a:ln w="38100">
            <a:solidFill>
              <a:schemeClr val="bg1"/>
            </a:solidFill>
            <a:bevel/>
          </a:ln>
          <a:extLst>
            <a:ext uri="{909E8E84-426E-40DD-AFC4-6F175D3DCCD1}">
              <a14:hiddenFill xmlns:a14="http://schemas.microsoft.com/office/drawing/2010/main">
                <a:solidFill>
                  <a:srgbClr val="FFFFFF"/>
                </a:solidFill>
              </a14:hiddenFill>
            </a:ext>
          </a:extLst>
        </p:spPr>
      </p:pic>
      <p:pic>
        <p:nvPicPr>
          <p:cNvPr id="25" name="Picture 5" descr="G:\SinarExperiments\AdobeProcessed\T1_TopZoneEnlargedBy400Percent_F16.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958" r="75529"/>
          <a:stretch/>
        </p:blipFill>
        <p:spPr bwMode="auto">
          <a:xfrm>
            <a:off x="7651753" y="4357342"/>
            <a:ext cx="2441937" cy="486461"/>
          </a:xfrm>
          <a:prstGeom prst="rect">
            <a:avLst/>
          </a:prstGeom>
          <a:noFill/>
          <a:ln w="38100">
            <a:solidFill>
              <a:schemeClr val="bg1"/>
            </a:solidFill>
            <a:bevel/>
          </a:ln>
          <a:extLst>
            <a:ext uri="{909E8E84-426E-40DD-AFC4-6F175D3DCCD1}">
              <a14:hiddenFill xmlns:a14="http://schemas.microsoft.com/office/drawing/2010/main">
                <a:solidFill>
                  <a:srgbClr val="FFFFFF"/>
                </a:solidFill>
              </a14:hiddenFill>
            </a:ext>
          </a:extLst>
        </p:spPr>
      </p:pic>
      <p:pic>
        <p:nvPicPr>
          <p:cNvPr id="26" name="Picture 6" descr="G:\SinarExperiments\AdobeProcessed\T1_BottomZoneEnlargedBy400Percent_F16.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961" r="75472"/>
          <a:stretch/>
        </p:blipFill>
        <p:spPr bwMode="auto">
          <a:xfrm>
            <a:off x="7651753" y="5147841"/>
            <a:ext cx="2441937" cy="486461"/>
          </a:xfrm>
          <a:prstGeom prst="rect">
            <a:avLst/>
          </a:prstGeom>
          <a:noFill/>
          <a:ln w="38100">
            <a:solidFill>
              <a:schemeClr val="bg1"/>
            </a:solidFill>
            <a:bevel/>
          </a:ln>
          <a:extLst>
            <a:ext uri="{909E8E84-426E-40DD-AFC4-6F175D3DCCD1}">
              <a14:hiddenFill xmlns:a14="http://schemas.microsoft.com/office/drawing/2010/main">
                <a:solidFill>
                  <a:srgbClr val="FFFFFF"/>
                </a:solidFill>
              </a14:hiddenFill>
            </a:ext>
          </a:extLst>
        </p:spPr>
      </p:pic>
      <p:grpSp>
        <p:nvGrpSpPr>
          <p:cNvPr id="27" name="Group 26"/>
          <p:cNvGrpSpPr/>
          <p:nvPr/>
        </p:nvGrpSpPr>
        <p:grpSpPr>
          <a:xfrm>
            <a:off x="2372756" y="1543051"/>
            <a:ext cx="824864" cy="3969635"/>
            <a:chOff x="2149538" y="588119"/>
            <a:chExt cx="1033664" cy="4974481"/>
          </a:xfrm>
        </p:grpSpPr>
        <p:grpSp>
          <p:nvGrpSpPr>
            <p:cNvPr id="35" name="Group 34"/>
            <p:cNvGrpSpPr/>
            <p:nvPr/>
          </p:nvGrpSpPr>
          <p:grpSpPr>
            <a:xfrm>
              <a:off x="2155397" y="588119"/>
              <a:ext cx="1027805" cy="3679062"/>
              <a:chOff x="2155397" y="588119"/>
              <a:chExt cx="1027805" cy="3679062"/>
            </a:xfrm>
          </p:grpSpPr>
          <p:sp>
            <p:nvSpPr>
              <p:cNvPr id="38" name="TextBox 37"/>
              <p:cNvSpPr txBox="1"/>
              <p:nvPr/>
            </p:nvSpPr>
            <p:spPr>
              <a:xfrm>
                <a:off x="2894340" y="588119"/>
                <a:ext cx="288862" cy="338554"/>
              </a:xfrm>
              <a:prstGeom prst="rect">
                <a:avLst/>
              </a:prstGeom>
              <a:noFill/>
            </p:spPr>
            <p:txBody>
              <a:bodyPr wrap="none" rtlCol="0">
                <a:spAutoFit/>
              </a:bodyPr>
              <a:lstStyle/>
              <a:p>
                <a:r>
                  <a:rPr lang="en-US" sz="1600" b="1" dirty="0">
                    <a:solidFill>
                      <a:srgbClr val="00FF00"/>
                    </a:solidFill>
                  </a:rPr>
                  <a:t>1</a:t>
                </a:r>
              </a:p>
            </p:txBody>
          </p:sp>
          <p:sp>
            <p:nvSpPr>
              <p:cNvPr id="39" name="TextBox 38"/>
              <p:cNvSpPr txBox="1"/>
              <p:nvPr/>
            </p:nvSpPr>
            <p:spPr>
              <a:xfrm>
                <a:off x="2644876" y="2278403"/>
                <a:ext cx="288862" cy="338554"/>
              </a:xfrm>
              <a:prstGeom prst="rect">
                <a:avLst/>
              </a:prstGeom>
              <a:noFill/>
            </p:spPr>
            <p:txBody>
              <a:bodyPr wrap="none" rtlCol="0">
                <a:spAutoFit/>
              </a:bodyPr>
              <a:lstStyle/>
              <a:p>
                <a:r>
                  <a:rPr lang="en-US" sz="1600" b="1" dirty="0">
                    <a:solidFill>
                      <a:srgbClr val="00FF00"/>
                    </a:solidFill>
                  </a:rPr>
                  <a:t>2</a:t>
                </a:r>
              </a:p>
            </p:txBody>
          </p:sp>
          <p:sp>
            <p:nvSpPr>
              <p:cNvPr id="40" name="TextBox 39"/>
              <p:cNvSpPr txBox="1"/>
              <p:nvPr/>
            </p:nvSpPr>
            <p:spPr>
              <a:xfrm>
                <a:off x="2155397" y="3928627"/>
                <a:ext cx="288862" cy="338554"/>
              </a:xfrm>
              <a:prstGeom prst="rect">
                <a:avLst/>
              </a:prstGeom>
              <a:noFill/>
            </p:spPr>
            <p:txBody>
              <a:bodyPr wrap="none" rtlCol="0">
                <a:spAutoFit/>
              </a:bodyPr>
              <a:lstStyle/>
              <a:p>
                <a:r>
                  <a:rPr lang="en-US" sz="1600" b="1" dirty="0">
                    <a:solidFill>
                      <a:srgbClr val="00FF00"/>
                    </a:solidFill>
                  </a:rPr>
                  <a:t>4</a:t>
                </a:r>
              </a:p>
            </p:txBody>
          </p:sp>
        </p:grpSp>
        <p:sp>
          <p:nvSpPr>
            <p:cNvPr id="36" name="TextBox 35"/>
            <p:cNvSpPr txBox="1"/>
            <p:nvPr/>
          </p:nvSpPr>
          <p:spPr>
            <a:xfrm>
              <a:off x="2645187" y="2873456"/>
              <a:ext cx="288862" cy="338554"/>
            </a:xfrm>
            <a:prstGeom prst="rect">
              <a:avLst/>
            </a:prstGeom>
            <a:noFill/>
          </p:spPr>
          <p:txBody>
            <a:bodyPr wrap="none" rtlCol="0">
              <a:spAutoFit/>
            </a:bodyPr>
            <a:lstStyle/>
            <a:p>
              <a:r>
                <a:rPr lang="en-US" sz="1600" b="1" dirty="0">
                  <a:solidFill>
                    <a:srgbClr val="00FF00"/>
                  </a:solidFill>
                </a:rPr>
                <a:t>3</a:t>
              </a:r>
            </a:p>
          </p:txBody>
        </p:sp>
        <p:sp>
          <p:nvSpPr>
            <p:cNvPr id="37" name="TextBox 36"/>
            <p:cNvSpPr txBox="1"/>
            <p:nvPr/>
          </p:nvSpPr>
          <p:spPr>
            <a:xfrm>
              <a:off x="2149538" y="5224046"/>
              <a:ext cx="288862" cy="338554"/>
            </a:xfrm>
            <a:prstGeom prst="rect">
              <a:avLst/>
            </a:prstGeom>
            <a:noFill/>
          </p:spPr>
          <p:txBody>
            <a:bodyPr wrap="none" rtlCol="0">
              <a:spAutoFit/>
            </a:bodyPr>
            <a:lstStyle/>
            <a:p>
              <a:r>
                <a:rPr lang="en-US" sz="1600" b="1" dirty="0">
                  <a:solidFill>
                    <a:srgbClr val="00FF00"/>
                  </a:solidFill>
                </a:rPr>
                <a:t>5</a:t>
              </a:r>
            </a:p>
          </p:txBody>
        </p:sp>
      </p:grpSp>
      <p:grpSp>
        <p:nvGrpSpPr>
          <p:cNvPr id="28" name="Group 27"/>
          <p:cNvGrpSpPr/>
          <p:nvPr/>
        </p:nvGrpSpPr>
        <p:grpSpPr>
          <a:xfrm>
            <a:off x="7604446" y="1637936"/>
            <a:ext cx="264901" cy="3727017"/>
            <a:chOff x="2243808" y="609342"/>
            <a:chExt cx="331956" cy="4670448"/>
          </a:xfrm>
        </p:grpSpPr>
        <p:grpSp>
          <p:nvGrpSpPr>
            <p:cNvPr id="29" name="Group 28"/>
            <p:cNvGrpSpPr/>
            <p:nvPr/>
          </p:nvGrpSpPr>
          <p:grpSpPr>
            <a:xfrm>
              <a:off x="2261792" y="609342"/>
              <a:ext cx="313677" cy="3692734"/>
              <a:chOff x="2261792" y="609342"/>
              <a:chExt cx="313677" cy="3692734"/>
            </a:xfrm>
          </p:grpSpPr>
          <p:sp>
            <p:nvSpPr>
              <p:cNvPr id="32" name="TextBox 31"/>
              <p:cNvSpPr txBox="1"/>
              <p:nvPr/>
            </p:nvSpPr>
            <p:spPr>
              <a:xfrm>
                <a:off x="2286607" y="609342"/>
                <a:ext cx="288862" cy="338554"/>
              </a:xfrm>
              <a:prstGeom prst="rect">
                <a:avLst/>
              </a:prstGeom>
              <a:noFill/>
            </p:spPr>
            <p:txBody>
              <a:bodyPr wrap="none" rtlCol="0">
                <a:spAutoFit/>
              </a:bodyPr>
              <a:lstStyle/>
              <a:p>
                <a:r>
                  <a:rPr lang="en-US" sz="1600" b="1" dirty="0">
                    <a:solidFill>
                      <a:srgbClr val="00FF00"/>
                    </a:solidFill>
                  </a:rPr>
                  <a:t>1</a:t>
                </a:r>
              </a:p>
            </p:txBody>
          </p:sp>
          <p:sp>
            <p:nvSpPr>
              <p:cNvPr id="33" name="TextBox 32"/>
              <p:cNvSpPr txBox="1"/>
              <p:nvPr/>
            </p:nvSpPr>
            <p:spPr>
              <a:xfrm>
                <a:off x="2261792" y="1598076"/>
                <a:ext cx="288862" cy="338554"/>
              </a:xfrm>
              <a:prstGeom prst="rect">
                <a:avLst/>
              </a:prstGeom>
              <a:noFill/>
            </p:spPr>
            <p:txBody>
              <a:bodyPr wrap="none" rtlCol="0">
                <a:spAutoFit/>
              </a:bodyPr>
              <a:lstStyle/>
              <a:p>
                <a:r>
                  <a:rPr lang="en-US" sz="1600" b="1" dirty="0">
                    <a:solidFill>
                      <a:srgbClr val="00FF00"/>
                    </a:solidFill>
                  </a:rPr>
                  <a:t>2</a:t>
                </a:r>
              </a:p>
            </p:txBody>
          </p:sp>
          <p:sp>
            <p:nvSpPr>
              <p:cNvPr id="34" name="TextBox 33"/>
              <p:cNvSpPr txBox="1"/>
              <p:nvPr/>
            </p:nvSpPr>
            <p:spPr>
              <a:xfrm>
                <a:off x="2268048" y="3963522"/>
                <a:ext cx="288862" cy="338554"/>
              </a:xfrm>
              <a:prstGeom prst="rect">
                <a:avLst/>
              </a:prstGeom>
              <a:noFill/>
            </p:spPr>
            <p:txBody>
              <a:bodyPr wrap="none" rtlCol="0">
                <a:spAutoFit/>
              </a:bodyPr>
              <a:lstStyle/>
              <a:p>
                <a:r>
                  <a:rPr lang="en-US" sz="1600" b="1" dirty="0">
                    <a:solidFill>
                      <a:srgbClr val="00FF00"/>
                    </a:solidFill>
                  </a:rPr>
                  <a:t>4</a:t>
                </a:r>
              </a:p>
            </p:txBody>
          </p:sp>
        </p:grpSp>
        <p:sp>
          <p:nvSpPr>
            <p:cNvPr id="30" name="TextBox 29"/>
            <p:cNvSpPr txBox="1"/>
            <p:nvPr/>
          </p:nvSpPr>
          <p:spPr>
            <a:xfrm>
              <a:off x="2286902" y="2512757"/>
              <a:ext cx="288862" cy="338554"/>
            </a:xfrm>
            <a:prstGeom prst="rect">
              <a:avLst/>
            </a:prstGeom>
            <a:noFill/>
          </p:spPr>
          <p:txBody>
            <a:bodyPr wrap="none" rtlCol="0">
              <a:spAutoFit/>
            </a:bodyPr>
            <a:lstStyle/>
            <a:p>
              <a:r>
                <a:rPr lang="en-US" sz="1600" b="1" dirty="0">
                  <a:solidFill>
                    <a:srgbClr val="00FF00"/>
                  </a:solidFill>
                </a:rPr>
                <a:t>3</a:t>
              </a:r>
            </a:p>
          </p:txBody>
        </p:sp>
        <p:sp>
          <p:nvSpPr>
            <p:cNvPr id="31" name="TextBox 30"/>
            <p:cNvSpPr txBox="1"/>
            <p:nvPr/>
          </p:nvSpPr>
          <p:spPr>
            <a:xfrm>
              <a:off x="2243808" y="4941236"/>
              <a:ext cx="288862" cy="338554"/>
            </a:xfrm>
            <a:prstGeom prst="rect">
              <a:avLst/>
            </a:prstGeom>
            <a:noFill/>
          </p:spPr>
          <p:txBody>
            <a:bodyPr wrap="none" rtlCol="0">
              <a:spAutoFit/>
            </a:bodyPr>
            <a:lstStyle/>
            <a:p>
              <a:r>
                <a:rPr lang="en-US" sz="1600" b="1" dirty="0">
                  <a:solidFill>
                    <a:srgbClr val="00FF00"/>
                  </a:solidFill>
                </a:rPr>
                <a:t>5</a:t>
              </a:r>
            </a:p>
          </p:txBody>
        </p:sp>
      </p:grpSp>
    </p:spTree>
    <p:extLst>
      <p:ext uri="{BB962C8B-B14F-4D97-AF65-F5344CB8AC3E}">
        <p14:creationId xmlns:p14="http://schemas.microsoft.com/office/powerpoint/2010/main" val="2376317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854656" y="1636776"/>
            <a:ext cx="10482689" cy="3584448"/>
            <a:chOff x="439753" y="1538860"/>
            <a:chExt cx="10482689" cy="3584448"/>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753" y="1538860"/>
              <a:ext cx="4214363" cy="3584448"/>
            </a:xfrm>
            <a:prstGeom prst="rect">
              <a:avLst/>
            </a:prstGeom>
            <a:effectLst>
              <a:outerShdw blurRad="50800" dist="38100" dir="2700000" algn="tl" rotWithShape="0">
                <a:prstClr val="black">
                  <a:alpha val="40000"/>
                </a:prstClr>
              </a:outerShdw>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2701" y="1540167"/>
              <a:ext cx="2571574" cy="3581835"/>
            </a:xfrm>
            <a:prstGeom prst="rect">
              <a:avLst/>
            </a:prstGeom>
            <a:effectLst>
              <a:outerShdw blurRad="50800" dist="38100" dir="2700000" algn="tl" rotWithShape="0">
                <a:prstClr val="black">
                  <a:alpha val="40000"/>
                </a:prstClr>
              </a:outerShdw>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2860" y="1540167"/>
              <a:ext cx="2879582" cy="3581835"/>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683851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740766" y="1652524"/>
            <a:ext cx="3307912" cy="3959148"/>
            <a:chOff x="1240232" y="1761428"/>
            <a:chExt cx="3307912" cy="3959148"/>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7031" r="18887"/>
            <a:stretch/>
          </p:blipFill>
          <p:spPr>
            <a:xfrm>
              <a:off x="1240232" y="1761428"/>
              <a:ext cx="3211727" cy="3959148"/>
            </a:xfrm>
            <a:prstGeom prst="rect">
              <a:avLst/>
            </a:prstGeom>
            <a:effectLst>
              <a:outerShdw blurRad="50800" dist="38100" dir="2700000" algn="tl" rotWithShape="0">
                <a:prstClr val="black">
                  <a:alpha val="40000"/>
                </a:prstClr>
              </a:outerShdw>
            </a:effectLst>
          </p:spPr>
        </p:pic>
        <p:sp>
          <p:nvSpPr>
            <p:cNvPr id="5" name="TextBox 4"/>
            <p:cNvSpPr txBox="1"/>
            <p:nvPr/>
          </p:nvSpPr>
          <p:spPr>
            <a:xfrm>
              <a:off x="3499459" y="2971871"/>
              <a:ext cx="1048685" cy="307777"/>
            </a:xfrm>
            <a:prstGeom prst="rect">
              <a:avLst/>
            </a:prstGeom>
            <a:noFill/>
          </p:spPr>
          <p:txBody>
            <a:bodyPr wrap="none" rtlCol="0">
              <a:spAutoFit/>
            </a:bodyPr>
            <a:lstStyle/>
            <a:p>
              <a:r>
                <a:rPr lang="en-US" sz="1400">
                  <a:solidFill>
                    <a:schemeClr val="bg1"/>
                  </a:solidFill>
                  <a:latin typeface="Times New Roman" panose="02020603050405020304" pitchFamily="18" charset="0"/>
                  <a:cs typeface="Times New Roman" panose="02020603050405020304" pitchFamily="18" charset="0"/>
                </a:rPr>
                <a:t>Optical axis</a:t>
              </a:r>
            </a:p>
          </p:txBody>
        </p:sp>
        <p:cxnSp>
          <p:nvCxnSpPr>
            <p:cNvPr id="13" name="Straight Connector 12"/>
            <p:cNvCxnSpPr/>
            <p:nvPr/>
          </p:nvCxnSpPr>
          <p:spPr>
            <a:xfrm rot="5400000">
              <a:off x="3323734" y="3436353"/>
              <a:ext cx="365760" cy="0"/>
            </a:xfrm>
            <a:prstGeom prst="line">
              <a:avLst/>
            </a:prstGeom>
            <a:ln w="12700">
              <a:solidFill>
                <a:srgbClr val="00F290">
                  <a:alpha val="50000"/>
                </a:srgbClr>
              </a:solidFill>
              <a:prstDash val="sysDash"/>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391609" y="3465055"/>
              <a:ext cx="91440" cy="91440"/>
            </a:xfrm>
            <a:prstGeom prst="ellipse">
              <a:avLst/>
            </a:prstGeom>
            <a:solidFill>
              <a:srgbClr val="FF0000"/>
            </a:solidFill>
            <a:ln>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1462112" y="3239574"/>
              <a:ext cx="688009" cy="307777"/>
            </a:xfrm>
            <a:prstGeom prst="rect">
              <a:avLst/>
            </a:prstGeom>
            <a:solidFill>
              <a:schemeClr val="tx1">
                <a:alpha val="59000"/>
              </a:schemeClr>
            </a:solidFill>
            <a:ln>
              <a:noFill/>
            </a:ln>
          </p:spPr>
          <p:txBody>
            <a:bodyPr wrap="none" rtlCol="0">
              <a:spAutoFit/>
            </a:bodyPr>
            <a:lstStyle/>
            <a:p>
              <a:r>
                <a:rPr lang="en-US" sz="1400">
                  <a:solidFill>
                    <a:schemeClr val="bg1"/>
                  </a:solidFill>
                  <a:latin typeface="Times New Roman" panose="02020603050405020304" pitchFamily="18" charset="0"/>
                  <a:cs typeface="Times New Roman" panose="02020603050405020304" pitchFamily="18" charset="0"/>
                </a:rPr>
                <a:t>10 </a:t>
              </a:r>
              <a:r>
                <a:rPr lang="en-US" sz="1400" i="1">
                  <a:solidFill>
                    <a:schemeClr val="bg1"/>
                  </a:solidFill>
                  <a:latin typeface="Times New Roman" panose="02020603050405020304" pitchFamily="18" charset="0"/>
                  <a:cs typeface="Times New Roman" panose="02020603050405020304" pitchFamily="18" charset="0"/>
                </a:rPr>
                <a:t>mm</a:t>
              </a:r>
            </a:p>
          </p:txBody>
        </p:sp>
        <p:cxnSp>
          <p:nvCxnSpPr>
            <p:cNvPr id="3" name="Straight Connector 2"/>
            <p:cNvCxnSpPr/>
            <p:nvPr/>
          </p:nvCxnSpPr>
          <p:spPr>
            <a:xfrm flipV="1">
              <a:off x="1686418" y="3257550"/>
              <a:ext cx="2743200" cy="0"/>
            </a:xfrm>
            <a:prstGeom prst="line">
              <a:avLst/>
            </a:prstGeom>
            <a:ln w="19050">
              <a:solidFill>
                <a:srgbClr val="00B0F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3458409" y="3210052"/>
              <a:ext cx="91440" cy="91440"/>
            </a:xfrm>
            <a:prstGeom prst="ellipse">
              <a:avLst/>
            </a:prstGeom>
            <a:solidFill>
              <a:srgbClr val="FFFF00"/>
            </a:solidFill>
            <a:ln>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2425700" y="3676650"/>
              <a:ext cx="1078992" cy="0"/>
            </a:xfrm>
            <a:prstGeom prst="straightConnector1">
              <a:avLst/>
            </a:prstGeom>
            <a:ln w="12700">
              <a:solidFill>
                <a:srgbClr val="00F290"/>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505200" y="3575050"/>
              <a:ext cx="0" cy="203200"/>
            </a:xfrm>
            <a:prstGeom prst="line">
              <a:avLst/>
            </a:prstGeom>
            <a:ln w="12700">
              <a:solidFill>
                <a:srgbClr val="00F29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432050" y="3575050"/>
              <a:ext cx="0" cy="203200"/>
            </a:xfrm>
            <a:prstGeom prst="line">
              <a:avLst/>
            </a:prstGeom>
            <a:ln w="12700">
              <a:solidFill>
                <a:srgbClr val="00F29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2171700" y="3253473"/>
              <a:ext cx="203200" cy="259080"/>
              <a:chOff x="2159000" y="3247123"/>
              <a:chExt cx="203200" cy="259080"/>
            </a:xfrm>
          </p:grpSpPr>
          <p:cxnSp>
            <p:nvCxnSpPr>
              <p:cNvPr id="19" name="Straight Arrow Connector 18"/>
              <p:cNvCxnSpPr/>
              <p:nvPr/>
            </p:nvCxnSpPr>
            <p:spPr>
              <a:xfrm>
                <a:off x="2260600" y="3247123"/>
                <a:ext cx="0" cy="251727"/>
              </a:xfrm>
              <a:prstGeom prst="straightConnector1">
                <a:avLst/>
              </a:prstGeom>
              <a:ln w="12700">
                <a:solidFill>
                  <a:srgbClr val="00F290"/>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5400000">
                <a:off x="2260600" y="3404603"/>
                <a:ext cx="0" cy="203200"/>
              </a:xfrm>
              <a:prstGeom prst="line">
                <a:avLst/>
              </a:prstGeom>
              <a:ln w="12700">
                <a:solidFill>
                  <a:srgbClr val="00F29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23" name="Rectangle 22"/>
            <p:cNvSpPr/>
            <p:nvPr/>
          </p:nvSpPr>
          <p:spPr>
            <a:xfrm>
              <a:off x="1292225" y="2523443"/>
              <a:ext cx="2096337" cy="307777"/>
            </a:xfrm>
            <a:prstGeom prst="rect">
              <a:avLst/>
            </a:prstGeom>
            <a:solidFill>
              <a:schemeClr val="tx1">
                <a:alpha val="60000"/>
              </a:schemeClr>
            </a:solidFill>
          </p:spPr>
          <p:txBody>
            <a:bodyPr wrap="square">
              <a:spAutoFit/>
            </a:bodyPr>
            <a:lstStyle/>
            <a:p>
              <a:pPr algn="ctr"/>
              <a:r>
                <a:rPr lang="en-US" sz="1400">
                  <a:solidFill>
                    <a:srgbClr val="00F290"/>
                  </a:solidFill>
                  <a:latin typeface="Euclid" panose="02020503060505020303" pitchFamily="18" charset="0"/>
                  <a:ea typeface="Segoe UI Symbol" pitchFamily="34" charset="0"/>
                </a:rPr>
                <a:t>Center of entrance </a:t>
              </a:r>
              <a:r>
                <a:rPr lang="en-US" sz="1400" dirty="0">
                  <a:solidFill>
                    <a:srgbClr val="00F290"/>
                  </a:solidFill>
                  <a:latin typeface="Euclid" panose="02020503060505020303" pitchFamily="18" charset="0"/>
                  <a:ea typeface="Segoe UI Symbol" pitchFamily="34" charset="0"/>
                </a:rPr>
                <a:t>pupil</a:t>
              </a:r>
            </a:p>
          </p:txBody>
        </p:sp>
        <p:sp>
          <p:nvSpPr>
            <p:cNvPr id="24" name="Arc 23"/>
            <p:cNvSpPr/>
            <p:nvPr/>
          </p:nvSpPr>
          <p:spPr>
            <a:xfrm flipH="1">
              <a:off x="2039427" y="2437418"/>
              <a:ext cx="1463040" cy="1463040"/>
            </a:xfrm>
            <a:prstGeom prst="arc">
              <a:avLst>
                <a:gd name="adj1" fmla="val 10724335"/>
                <a:gd name="adj2" fmla="val 13236445"/>
              </a:avLst>
            </a:prstGeom>
            <a:ln w="12700">
              <a:solidFill>
                <a:srgbClr val="FFFF00"/>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TextBox 25"/>
            <p:cNvSpPr txBox="1"/>
            <p:nvPr/>
          </p:nvSpPr>
          <p:spPr>
            <a:xfrm>
              <a:off x="2631866" y="3726270"/>
              <a:ext cx="688009" cy="307777"/>
            </a:xfrm>
            <a:prstGeom prst="rect">
              <a:avLst/>
            </a:prstGeom>
            <a:solidFill>
              <a:schemeClr val="tx1">
                <a:alpha val="59000"/>
              </a:schemeClr>
            </a:solidFill>
            <a:ln>
              <a:noFill/>
            </a:ln>
          </p:spPr>
          <p:txBody>
            <a:bodyPr wrap="none" rtlCol="0">
              <a:spAutoFit/>
            </a:bodyPr>
            <a:lstStyle/>
            <a:p>
              <a:r>
                <a:rPr lang="en-US" sz="1400">
                  <a:solidFill>
                    <a:schemeClr val="bg1"/>
                  </a:solidFill>
                  <a:latin typeface="Times New Roman" panose="02020603050405020304" pitchFamily="18" charset="0"/>
                  <a:cs typeface="Times New Roman" panose="02020603050405020304" pitchFamily="18" charset="0"/>
                </a:rPr>
                <a:t>32 </a:t>
              </a:r>
              <a:r>
                <a:rPr lang="en-US" sz="1400" i="1">
                  <a:solidFill>
                    <a:schemeClr val="bg1"/>
                  </a:solidFill>
                  <a:latin typeface="Times New Roman" panose="02020603050405020304" pitchFamily="18" charset="0"/>
                  <a:cs typeface="Times New Roman" panose="02020603050405020304" pitchFamily="18" charset="0"/>
                </a:rPr>
                <a:t>mm</a:t>
              </a:r>
            </a:p>
          </p:txBody>
        </p:sp>
        <p:sp>
          <p:nvSpPr>
            <p:cNvPr id="28" name="Rectangle 27"/>
            <p:cNvSpPr/>
            <p:nvPr/>
          </p:nvSpPr>
          <p:spPr>
            <a:xfrm>
              <a:off x="1294941" y="4213594"/>
              <a:ext cx="1022350" cy="307777"/>
            </a:xfrm>
            <a:prstGeom prst="rect">
              <a:avLst/>
            </a:prstGeom>
            <a:solidFill>
              <a:schemeClr val="tx1">
                <a:alpha val="60000"/>
              </a:schemeClr>
            </a:solidFill>
          </p:spPr>
          <p:txBody>
            <a:bodyPr wrap="square">
              <a:spAutoFit/>
            </a:bodyPr>
            <a:lstStyle/>
            <a:p>
              <a:pPr algn="ctr"/>
              <a:r>
                <a:rPr lang="en-US" sz="1400">
                  <a:solidFill>
                    <a:srgbClr val="00F290"/>
                  </a:solidFill>
                  <a:latin typeface="Euclid" panose="02020503060505020303" pitchFamily="18" charset="0"/>
                  <a:ea typeface="Segoe UI Symbol" pitchFamily="34" charset="0"/>
                </a:rPr>
                <a:t>Lens pivot</a:t>
              </a:r>
              <a:endParaRPr lang="en-US" sz="1400" dirty="0">
                <a:solidFill>
                  <a:srgbClr val="00F290"/>
                </a:solidFill>
                <a:latin typeface="Euclid" panose="02020503060505020303" pitchFamily="18" charset="0"/>
                <a:ea typeface="Segoe UI Symbol" pitchFamily="34" charset="0"/>
              </a:endParaRPr>
            </a:p>
          </p:txBody>
        </p:sp>
        <p:sp>
          <p:nvSpPr>
            <p:cNvPr id="29" name="Arc 28"/>
            <p:cNvSpPr/>
            <p:nvPr/>
          </p:nvSpPr>
          <p:spPr>
            <a:xfrm rot="12993325" flipH="1">
              <a:off x="1971519" y="3473392"/>
              <a:ext cx="1463040" cy="1463040"/>
            </a:xfrm>
            <a:prstGeom prst="arc">
              <a:avLst>
                <a:gd name="adj1" fmla="val 9171142"/>
                <a:gd name="adj2" fmla="val 13236445"/>
              </a:avLst>
            </a:prstGeom>
            <a:ln w="12700">
              <a:solidFill>
                <a:srgbClr val="FF0000"/>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025" name="Group 1024"/>
          <p:cNvGrpSpPr/>
          <p:nvPr/>
        </p:nvGrpSpPr>
        <p:grpSpPr>
          <a:xfrm>
            <a:off x="4633190" y="1652525"/>
            <a:ext cx="6818044" cy="3959352"/>
            <a:chOff x="4633190" y="1652525"/>
            <a:chExt cx="6818044" cy="3959352"/>
          </a:xfrm>
        </p:grpSpPr>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3190" y="1652525"/>
              <a:ext cx="2639432" cy="3959148"/>
            </a:xfrm>
            <a:prstGeom prst="rect">
              <a:avLst/>
            </a:prstGeom>
            <a:effectLst>
              <a:outerShdw blurRad="50800" dist="38100" dir="2700000" algn="tl" rotWithShape="0">
                <a:prstClr val="black">
                  <a:alpha val="40000"/>
                </a:prstClr>
              </a:outerShdw>
            </a:effectLst>
          </p:spPr>
        </p:pic>
        <p:pic>
          <p:nvPicPr>
            <p:cNvPr id="31" name="Picture 30"/>
            <p:cNvPicPr>
              <a:picLocks noChangeAspect="1"/>
            </p:cNvPicPr>
            <p:nvPr/>
          </p:nvPicPr>
          <p:blipFill rotWithShape="1">
            <a:blip r:embed="rId5">
              <a:extLst>
                <a:ext uri="{28A0092B-C50C-407E-A947-70E740481C1C}">
                  <a14:useLocalDpi xmlns:a14="http://schemas.microsoft.com/office/drawing/2010/main" val="0"/>
                </a:ext>
              </a:extLst>
            </a:blip>
            <a:srcRect l="7913" r="31570"/>
            <a:stretch/>
          </p:blipFill>
          <p:spPr>
            <a:xfrm>
              <a:off x="7857134" y="1652525"/>
              <a:ext cx="3594100" cy="3959352"/>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496497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4592" y="167635"/>
            <a:ext cx="11684508" cy="492443"/>
          </a:xfrm>
          <a:prstGeom prst="rect">
            <a:avLst/>
          </a:prstGeom>
          <a:noFill/>
        </p:spPr>
        <p:txBody>
          <a:bodyPr wrap="square" rtlCol="0">
            <a:spAutoFit/>
          </a:bodyPr>
          <a:lstStyle/>
          <a:p>
            <a:r>
              <a:rPr lang="en-US" sz="2600" b="1" dirty="0">
                <a:solidFill>
                  <a:srgbClr val="FF3F7A"/>
                </a:solidFill>
                <a:latin typeface="Euclid" panose="02020503060505020303" pitchFamily="18" charset="0"/>
              </a:rPr>
              <a:t>Chief rays from the object space to the image space defines the image shape</a:t>
            </a:r>
          </a:p>
        </p:txBody>
      </p:sp>
      <p:cxnSp>
        <p:nvCxnSpPr>
          <p:cNvPr id="6" name="Straight Connector 5"/>
          <p:cNvCxnSpPr/>
          <p:nvPr/>
        </p:nvCxnSpPr>
        <p:spPr>
          <a:xfrm flipV="1">
            <a:off x="1684520" y="3078259"/>
            <a:ext cx="7656351" cy="0"/>
          </a:xfrm>
          <a:prstGeom prst="line">
            <a:avLst/>
          </a:prstGeom>
          <a:ln w="15875">
            <a:solidFill>
              <a:srgbClr val="00B0F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7693292" y="2380048"/>
            <a:ext cx="183041" cy="1396424"/>
            <a:chOff x="4940300" y="2271971"/>
            <a:chExt cx="133350" cy="1017329"/>
          </a:xfrm>
        </p:grpSpPr>
        <p:grpSp>
          <p:nvGrpSpPr>
            <p:cNvPr id="14" name="Group 13"/>
            <p:cNvGrpSpPr/>
            <p:nvPr/>
          </p:nvGrpSpPr>
          <p:grpSpPr>
            <a:xfrm>
              <a:off x="4940300" y="2271971"/>
              <a:ext cx="133350" cy="439479"/>
              <a:chOff x="4946650" y="1840171"/>
              <a:chExt cx="133350" cy="439479"/>
            </a:xfrm>
          </p:grpSpPr>
          <p:cxnSp>
            <p:nvCxnSpPr>
              <p:cNvPr id="11" name="Straight Connector 10"/>
              <p:cNvCxnSpPr/>
              <p:nvPr/>
            </p:nvCxnSpPr>
            <p:spPr>
              <a:xfrm flipH="1">
                <a:off x="5013325" y="1840171"/>
                <a:ext cx="0" cy="439479"/>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4946650" y="2279650"/>
                <a:ext cx="133350"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flipV="1">
              <a:off x="4940300" y="2849821"/>
              <a:ext cx="133350" cy="439479"/>
              <a:chOff x="4946650" y="1840171"/>
              <a:chExt cx="133350" cy="439479"/>
            </a:xfrm>
          </p:grpSpPr>
          <p:cxnSp>
            <p:nvCxnSpPr>
              <p:cNvPr id="16" name="Straight Connector 15"/>
              <p:cNvCxnSpPr/>
              <p:nvPr/>
            </p:nvCxnSpPr>
            <p:spPr>
              <a:xfrm flipH="1">
                <a:off x="5013325" y="1840171"/>
                <a:ext cx="0" cy="439479"/>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4946650" y="2279650"/>
                <a:ext cx="133350"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cxnSp>
        <p:nvCxnSpPr>
          <p:cNvPr id="50" name="Straight Connector 49"/>
          <p:cNvCxnSpPr/>
          <p:nvPr/>
        </p:nvCxnSpPr>
        <p:spPr>
          <a:xfrm flipH="1" flipV="1">
            <a:off x="2121752" y="3069543"/>
            <a:ext cx="0" cy="64008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9341294" y="2380048"/>
            <a:ext cx="0" cy="1396424"/>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2121752" y="2285081"/>
            <a:ext cx="0" cy="784462"/>
          </a:xfrm>
          <a:prstGeom prst="straightConnector1">
            <a:avLst/>
          </a:prstGeom>
          <a:ln w="53975">
            <a:solidFill>
              <a:srgbClr val="FF0000"/>
            </a:solidFill>
            <a:headEnd type="oval" w="sm" len="sm"/>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9344046" y="3078259"/>
            <a:ext cx="0" cy="218819"/>
          </a:xfrm>
          <a:prstGeom prst="straightConnector1">
            <a:avLst/>
          </a:prstGeom>
          <a:ln w="31750">
            <a:solidFill>
              <a:srgbClr val="FF0000"/>
            </a:solidFill>
            <a:headEnd type="oval"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2113035" y="2293797"/>
            <a:ext cx="7231433" cy="1003281"/>
            <a:chOff x="2758947" y="2293797"/>
            <a:chExt cx="7231433" cy="1003281"/>
          </a:xfrm>
        </p:grpSpPr>
        <p:cxnSp>
          <p:nvCxnSpPr>
            <p:cNvPr id="23" name="Straight Connector 22"/>
            <p:cNvCxnSpPr/>
            <p:nvPr/>
          </p:nvCxnSpPr>
          <p:spPr>
            <a:xfrm>
              <a:off x="2758947" y="2293797"/>
              <a:ext cx="7231433" cy="1003281"/>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29" name="Isosceles Triangle 28"/>
            <p:cNvSpPr>
              <a:spLocks noChangeAspect="1"/>
            </p:cNvSpPr>
            <p:nvPr/>
          </p:nvSpPr>
          <p:spPr>
            <a:xfrm rot="5816682">
              <a:off x="4223150" y="2444705"/>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Isosceles Triangle 29"/>
            <p:cNvSpPr>
              <a:spLocks noChangeAspect="1"/>
            </p:cNvSpPr>
            <p:nvPr/>
          </p:nvSpPr>
          <p:spPr>
            <a:xfrm rot="5816682">
              <a:off x="9294882" y="3152285"/>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 name="Group 33"/>
          <p:cNvGrpSpPr/>
          <p:nvPr/>
        </p:nvGrpSpPr>
        <p:grpSpPr>
          <a:xfrm>
            <a:off x="7777725" y="1356267"/>
            <a:ext cx="2071674" cy="1763907"/>
            <a:chOff x="8423637" y="1356267"/>
            <a:chExt cx="2071674" cy="1763907"/>
          </a:xfrm>
        </p:grpSpPr>
        <p:sp>
          <p:nvSpPr>
            <p:cNvPr id="32" name="Rectangle 31"/>
            <p:cNvSpPr/>
            <p:nvPr/>
          </p:nvSpPr>
          <p:spPr>
            <a:xfrm>
              <a:off x="8725790" y="1356267"/>
              <a:ext cx="1769521" cy="369332"/>
            </a:xfrm>
            <a:prstGeom prst="rect">
              <a:avLst/>
            </a:prstGeom>
          </p:spPr>
          <p:txBody>
            <a:bodyPr wrap="square">
              <a:spAutoFit/>
            </a:bodyPr>
            <a:lstStyle/>
            <a:p>
              <a:r>
                <a:rPr lang="en-US" dirty="0">
                  <a:solidFill>
                    <a:srgbClr val="17B2B6"/>
                  </a:solidFill>
                  <a:latin typeface="Euclid" panose="02020503060505020303" pitchFamily="18" charset="0"/>
                  <a:ea typeface="Segoe UI Symbol" pitchFamily="34" charset="0"/>
                </a:rPr>
                <a:t>Aperture (stop)</a:t>
              </a:r>
            </a:p>
          </p:txBody>
        </p:sp>
        <p:sp>
          <p:nvSpPr>
            <p:cNvPr id="33" name="Arc 32"/>
            <p:cNvSpPr/>
            <p:nvPr/>
          </p:nvSpPr>
          <p:spPr>
            <a:xfrm>
              <a:off x="8423637" y="1497335"/>
              <a:ext cx="970813" cy="1622839"/>
            </a:xfrm>
            <a:prstGeom prst="arc">
              <a:avLst>
                <a:gd name="adj1" fmla="val 10591092"/>
                <a:gd name="adj2" fmla="val 15495102"/>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35" name="Group 34"/>
          <p:cNvGrpSpPr/>
          <p:nvPr/>
        </p:nvGrpSpPr>
        <p:grpSpPr>
          <a:xfrm>
            <a:off x="9333783" y="1664214"/>
            <a:ext cx="1669839" cy="1199242"/>
            <a:chOff x="8423637" y="1613117"/>
            <a:chExt cx="1669839" cy="1199242"/>
          </a:xfrm>
        </p:grpSpPr>
        <p:sp>
          <p:nvSpPr>
            <p:cNvPr id="36" name="Rectangle 35"/>
            <p:cNvSpPr/>
            <p:nvPr/>
          </p:nvSpPr>
          <p:spPr>
            <a:xfrm>
              <a:off x="8694969" y="1613117"/>
              <a:ext cx="1398507" cy="369332"/>
            </a:xfrm>
            <a:prstGeom prst="rect">
              <a:avLst/>
            </a:prstGeom>
          </p:spPr>
          <p:txBody>
            <a:bodyPr wrap="square">
              <a:spAutoFit/>
            </a:bodyPr>
            <a:lstStyle/>
            <a:p>
              <a:r>
                <a:rPr lang="en-US" dirty="0">
                  <a:solidFill>
                    <a:schemeClr val="tx1">
                      <a:lumMod val="85000"/>
                      <a:lumOff val="15000"/>
                    </a:schemeClr>
                  </a:solidFill>
                  <a:latin typeface="Euclid" panose="02020503060505020303" pitchFamily="18" charset="0"/>
                  <a:ea typeface="Segoe UI Symbol" pitchFamily="34" charset="0"/>
                </a:rPr>
                <a:t>Image plane</a:t>
              </a:r>
            </a:p>
          </p:txBody>
        </p:sp>
        <p:sp>
          <p:nvSpPr>
            <p:cNvPr id="37" name="Arc 36"/>
            <p:cNvSpPr/>
            <p:nvPr/>
          </p:nvSpPr>
          <p:spPr>
            <a:xfrm>
              <a:off x="8423637" y="1742978"/>
              <a:ext cx="970813" cy="1069381"/>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38" name="Rectangle 37"/>
              <p:cNvSpPr/>
              <p:nvPr/>
            </p:nvSpPr>
            <p:spPr>
              <a:xfrm>
                <a:off x="1948217" y="1937628"/>
                <a:ext cx="329633" cy="3576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1900" b="1">
                          <a:solidFill>
                            <a:srgbClr val="3A9AFF"/>
                          </a:solidFill>
                          <a:latin typeface="Cambria Math" panose="02040503050406030204" pitchFamily="18" charset="0"/>
                        </a:rPr>
                        <m:t>x</m:t>
                      </m:r>
                    </m:oMath>
                  </m:oMathPara>
                </a14:m>
                <a:endParaRPr lang="en-US" sz="1900" dirty="0"/>
              </a:p>
            </p:txBody>
          </p:sp>
        </mc:Choice>
        <mc:Fallback xmlns="">
          <p:sp>
            <p:nvSpPr>
              <p:cNvPr id="38" name="Rectangle 37"/>
              <p:cNvSpPr>
                <a:spLocks noRot="1" noChangeAspect="1" noMove="1" noResize="1" noEditPoints="1" noAdjustHandles="1" noChangeArrowheads="1" noChangeShapeType="1" noTextEdit="1"/>
              </p:cNvSpPr>
              <p:nvPr/>
            </p:nvSpPr>
            <p:spPr>
              <a:xfrm>
                <a:off x="1948217" y="1937628"/>
                <a:ext cx="329633" cy="357650"/>
              </a:xfrm>
              <a:prstGeom prst="rect">
                <a:avLst/>
              </a:prstGeom>
              <a:blipFill>
                <a:blip r:embed="rId3"/>
                <a:stretch>
                  <a:fillRect/>
                </a:stretch>
              </a:blipFill>
            </p:spPr>
            <p:txBody>
              <a:bodyPr/>
              <a:lstStyle/>
              <a:p>
                <a:r>
                  <a:rPr lang="en-US">
                    <a:noFill/>
                  </a:rPr>
                  <a:t> </a:t>
                </a:r>
              </a:p>
            </p:txBody>
          </p:sp>
        </mc:Fallback>
      </mc:AlternateContent>
      <p:sp>
        <p:nvSpPr>
          <p:cNvPr id="39" name="TextBox 38"/>
          <p:cNvSpPr txBox="1"/>
          <p:nvPr/>
        </p:nvSpPr>
        <p:spPr>
          <a:xfrm>
            <a:off x="3705779" y="2795437"/>
            <a:ext cx="1293944"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Optical axis</a:t>
            </a:r>
          </a:p>
        </p:txBody>
      </p:sp>
      <p:sp>
        <p:nvSpPr>
          <p:cNvPr id="40" name="TextBox 39"/>
          <p:cNvSpPr txBox="1"/>
          <p:nvPr/>
        </p:nvSpPr>
        <p:spPr>
          <a:xfrm>
            <a:off x="1255485" y="1935043"/>
            <a:ext cx="800219"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Object</a:t>
            </a:r>
          </a:p>
        </p:txBody>
      </p:sp>
      <p:sp>
        <p:nvSpPr>
          <p:cNvPr id="41" name="TextBox 40"/>
          <p:cNvSpPr txBox="1"/>
          <p:nvPr/>
        </p:nvSpPr>
        <p:spPr>
          <a:xfrm>
            <a:off x="9376219" y="3272450"/>
            <a:ext cx="761747"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Image</a:t>
            </a:r>
          </a:p>
        </p:txBody>
      </p:sp>
      <mc:AlternateContent xmlns:mc="http://schemas.openxmlformats.org/markup-compatibility/2006">
        <mc:Choice xmlns:a14="http://schemas.microsoft.com/office/drawing/2010/main" Requires="a14">
          <p:sp>
            <p:nvSpPr>
              <p:cNvPr id="42" name="Rectangle 41"/>
              <p:cNvSpPr/>
              <p:nvPr/>
            </p:nvSpPr>
            <p:spPr>
              <a:xfrm>
                <a:off x="10000349" y="3256835"/>
                <a:ext cx="335594" cy="3576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900" i="1" smtClean="0">
                              <a:solidFill>
                                <a:srgbClr val="00B050"/>
                              </a:solidFill>
                              <a:latin typeface="Cambria Math" panose="02040503050406030204" pitchFamily="18" charset="0"/>
                            </a:rPr>
                          </m:ctrlPr>
                        </m:accPr>
                        <m:e>
                          <m:r>
                            <m:rPr>
                              <m:nor/>
                            </m:rPr>
                            <a:rPr lang="en-US" sz="1900" b="1">
                              <a:solidFill>
                                <a:srgbClr val="00B050"/>
                              </a:solidFill>
                              <a:latin typeface="Times New Roman" panose="02020603050405020304" pitchFamily="18" charset="0"/>
                              <a:cs typeface="Times New Roman" panose="02020603050405020304" pitchFamily="18" charset="0"/>
                            </a:rPr>
                            <m:t>x</m:t>
                          </m:r>
                        </m:e>
                      </m:acc>
                    </m:oMath>
                  </m:oMathPara>
                </a14:m>
                <a:endParaRPr lang="en-US" sz="1900" dirty="0">
                  <a:solidFill>
                    <a:srgbClr val="00B050"/>
                  </a:solidFill>
                </a:endParaRPr>
              </a:p>
            </p:txBody>
          </p:sp>
        </mc:Choice>
        <mc:Fallback>
          <p:sp>
            <p:nvSpPr>
              <p:cNvPr id="42" name="Rectangle 41"/>
              <p:cNvSpPr>
                <a:spLocks noRot="1" noChangeAspect="1" noMove="1" noResize="1" noEditPoints="1" noAdjustHandles="1" noChangeArrowheads="1" noChangeShapeType="1" noTextEdit="1"/>
              </p:cNvSpPr>
              <p:nvPr/>
            </p:nvSpPr>
            <p:spPr>
              <a:xfrm>
                <a:off x="10000349" y="3256835"/>
                <a:ext cx="335594" cy="357650"/>
              </a:xfrm>
              <a:prstGeom prst="rect">
                <a:avLst/>
              </a:prstGeom>
              <a:blipFill>
                <a:blip r:embed="rId4"/>
                <a:stretch>
                  <a:fillRect t="-1695" r="-30357"/>
                </a:stretch>
              </a:blipFill>
            </p:spPr>
            <p:txBody>
              <a:bodyPr/>
              <a:lstStyle/>
              <a:p>
                <a:r>
                  <a:rPr lang="en-US">
                    <a:noFill/>
                  </a:rPr>
                  <a:t> </a:t>
                </a:r>
              </a:p>
            </p:txBody>
          </p:sp>
        </mc:Fallback>
      </mc:AlternateContent>
      <p:grpSp>
        <p:nvGrpSpPr>
          <p:cNvPr id="43" name="Group 42"/>
          <p:cNvGrpSpPr/>
          <p:nvPr/>
        </p:nvGrpSpPr>
        <p:grpSpPr>
          <a:xfrm>
            <a:off x="4400649" y="1887837"/>
            <a:ext cx="1400099" cy="1219790"/>
            <a:chOff x="8423637" y="1592569"/>
            <a:chExt cx="1400099" cy="1219790"/>
          </a:xfrm>
        </p:grpSpPr>
        <p:sp>
          <p:nvSpPr>
            <p:cNvPr id="44" name="Rectangle 43"/>
            <p:cNvSpPr/>
            <p:nvPr/>
          </p:nvSpPr>
          <p:spPr>
            <a:xfrm>
              <a:off x="8684695" y="1592569"/>
              <a:ext cx="1139041" cy="369332"/>
            </a:xfrm>
            <a:prstGeom prst="rect">
              <a:avLst/>
            </a:prstGeom>
          </p:spPr>
          <p:txBody>
            <a:bodyPr wrap="square">
              <a:spAutoFit/>
            </a:bodyPr>
            <a:lstStyle/>
            <a:p>
              <a:r>
                <a:rPr lang="en-US" dirty="0">
                  <a:solidFill>
                    <a:srgbClr val="17B2B6"/>
                  </a:solidFill>
                  <a:latin typeface="Euclid" panose="02020503060505020303" pitchFamily="18" charset="0"/>
                  <a:ea typeface="Segoe UI Symbol" pitchFamily="34" charset="0"/>
                </a:rPr>
                <a:t>Chief ray</a:t>
              </a:r>
            </a:p>
          </p:txBody>
        </p:sp>
        <p:sp>
          <p:nvSpPr>
            <p:cNvPr id="45" name="Arc 44"/>
            <p:cNvSpPr/>
            <p:nvPr/>
          </p:nvSpPr>
          <p:spPr>
            <a:xfrm>
              <a:off x="8423637" y="1742978"/>
              <a:ext cx="970813" cy="1069381"/>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2" name="Group 1"/>
          <p:cNvGrpSpPr/>
          <p:nvPr/>
        </p:nvGrpSpPr>
        <p:grpSpPr>
          <a:xfrm flipH="1">
            <a:off x="7800618" y="2985230"/>
            <a:ext cx="2017960" cy="2520295"/>
            <a:chOff x="5731346" y="2728661"/>
            <a:chExt cx="2017960" cy="2520295"/>
          </a:xfrm>
        </p:grpSpPr>
        <p:pic>
          <p:nvPicPr>
            <p:cNvPr id="47" name="Picture 46"/>
            <p:cNvPicPr>
              <a:picLocks noChangeAspect="1"/>
            </p:cNvPicPr>
            <p:nvPr/>
          </p:nvPicPr>
          <p:blipFill rotWithShape="1">
            <a:blip r:embed="rId5" cstate="hqprint">
              <a:extLst>
                <a:ext uri="{28A0092B-C50C-407E-A947-70E740481C1C}">
                  <a14:useLocalDpi xmlns:a14="http://schemas.microsoft.com/office/drawing/2010/main" val="0"/>
                </a:ext>
              </a:extLst>
            </a:blip>
            <a:srcRect l="448" t="1017" r="66393" b="50007"/>
            <a:stretch/>
          </p:blipFill>
          <p:spPr>
            <a:xfrm>
              <a:off x="5731346" y="3846025"/>
              <a:ext cx="1371600" cy="1402931"/>
            </a:xfrm>
            <a:prstGeom prst="rect">
              <a:avLst/>
            </a:prstGeom>
          </p:spPr>
        </p:pic>
        <p:sp>
          <p:nvSpPr>
            <p:cNvPr id="46" name="Arc 45"/>
            <p:cNvSpPr/>
            <p:nvPr/>
          </p:nvSpPr>
          <p:spPr>
            <a:xfrm flipH="1" flipV="1">
              <a:off x="6142551" y="2728661"/>
              <a:ext cx="1606755" cy="1769892"/>
            </a:xfrm>
            <a:prstGeom prst="arc">
              <a:avLst>
                <a:gd name="adj1" fmla="val 10778362"/>
                <a:gd name="adj2" fmla="val 15497684"/>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48" name="TextBox 47"/>
              <p:cNvSpPr txBox="1"/>
              <p:nvPr/>
            </p:nvSpPr>
            <p:spPr>
              <a:xfrm>
                <a:off x="4618117" y="3286032"/>
                <a:ext cx="54957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m:t>
                      </m:r>
                      <m:r>
                        <a:rPr lang="en-US"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𝑢</m:t>
                      </m:r>
                    </m:oMath>
                  </m:oMathPara>
                </a14:m>
                <a:endParaRPr lang="en-US" dirty="0">
                  <a:solidFill>
                    <a:srgbClr val="3A9AFF"/>
                  </a:solidFill>
                  <a:ea typeface="Segoe UI Symbol" panose="020B0502040204020203" pitchFamily="34" charset="0"/>
                  <a:cs typeface="Times New Roman" panose="02020603050405020304" pitchFamily="18" charset="0"/>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4618117" y="3286032"/>
                <a:ext cx="549574"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8405741" y="3286032"/>
                <a:ext cx="3693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00B050"/>
                          </a:solidFill>
                          <a:latin typeface="Cambria Math" panose="02040503050406030204" pitchFamily="18" charset="0"/>
                          <a:ea typeface="Segoe UI Symbol" panose="020B0502040204020203" pitchFamily="34" charset="0"/>
                          <a:cs typeface="Times New Roman" panose="02020603050405020304" pitchFamily="18" charset="0"/>
                        </a:rPr>
                        <m:t>𝑣</m:t>
                      </m:r>
                    </m:oMath>
                  </m:oMathPara>
                </a14:m>
                <a:endParaRPr lang="en-US" dirty="0">
                  <a:solidFill>
                    <a:srgbClr val="00B050"/>
                  </a:solidFill>
                  <a:ea typeface="Segoe UI Symbol" panose="020B0502040204020203" pitchFamily="34" charset="0"/>
                  <a:cs typeface="Times New Roman" panose="02020603050405020304" pitchFamily="18" charset="0"/>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8405741" y="3286032"/>
                <a:ext cx="369332" cy="369332"/>
              </a:xfrm>
              <a:prstGeom prst="rect">
                <a:avLst/>
              </a:prstGeom>
              <a:blipFill>
                <a:blip r:embed="rId7"/>
                <a:stretch>
                  <a:fillRect/>
                </a:stretch>
              </a:blipFill>
            </p:spPr>
            <p:txBody>
              <a:bodyPr/>
              <a:lstStyle/>
              <a:p>
                <a:r>
                  <a:rPr lang="en-US">
                    <a:noFill/>
                  </a:rPr>
                  <a:t> </a:t>
                </a:r>
              </a:p>
            </p:txBody>
          </p:sp>
        </mc:Fallback>
      </mc:AlternateContent>
      <p:grpSp>
        <p:nvGrpSpPr>
          <p:cNvPr id="9" name="Group 8"/>
          <p:cNvGrpSpPr/>
          <p:nvPr/>
        </p:nvGrpSpPr>
        <p:grpSpPr>
          <a:xfrm>
            <a:off x="1473183" y="2299656"/>
            <a:ext cx="182880" cy="786439"/>
            <a:chOff x="1744765" y="2289023"/>
            <a:chExt cx="182880" cy="786439"/>
          </a:xfrm>
        </p:grpSpPr>
        <p:cxnSp>
          <p:nvCxnSpPr>
            <p:cNvPr id="52" name="Straight Arrow Connector 51"/>
            <p:cNvCxnSpPr/>
            <p:nvPr/>
          </p:nvCxnSpPr>
          <p:spPr>
            <a:xfrm rot="5400000" flipV="1">
              <a:off x="1443013" y="2682215"/>
              <a:ext cx="786384" cy="0"/>
            </a:xfrm>
            <a:prstGeom prst="straightConnector1">
              <a:avLst/>
            </a:prstGeom>
            <a:ln w="12700">
              <a:solidFill>
                <a:schemeClr val="tx1">
                  <a:lumMod val="65000"/>
                  <a:lumOff val="35000"/>
                </a:schemeClr>
              </a:solidFill>
              <a:headEnd type="arrow" w="sm" len="sm"/>
              <a:tailEnd type="arrow" w="sm" len="sm"/>
            </a:ln>
          </p:spPr>
          <p:style>
            <a:lnRef idx="1">
              <a:schemeClr val="dk1"/>
            </a:lnRef>
            <a:fillRef idx="0">
              <a:schemeClr val="dk1"/>
            </a:fillRef>
            <a:effectRef idx="0">
              <a:schemeClr val="dk1"/>
            </a:effectRef>
            <a:fontRef idx="minor">
              <a:schemeClr val="tx1"/>
            </a:fontRef>
          </p:style>
        </p:cxnSp>
        <p:cxnSp>
          <p:nvCxnSpPr>
            <p:cNvPr id="53" name="Straight Connector 52"/>
            <p:cNvCxnSpPr/>
            <p:nvPr/>
          </p:nvCxnSpPr>
          <p:spPr>
            <a:xfrm>
              <a:off x="1744765" y="2293797"/>
              <a:ext cx="182880" cy="0"/>
            </a:xfrm>
            <a:prstGeom prst="line">
              <a:avLst/>
            </a:prstGeom>
            <a:ln w="1270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744765" y="3075462"/>
              <a:ext cx="182880" cy="0"/>
            </a:xfrm>
            <a:prstGeom prst="line">
              <a:avLst/>
            </a:prstGeom>
            <a:ln w="1270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7" name="TextBox 56"/>
              <p:cNvSpPr txBox="1"/>
              <p:nvPr/>
            </p:nvSpPr>
            <p:spPr>
              <a:xfrm>
                <a:off x="1198453" y="2440223"/>
                <a:ext cx="459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ctrlPr>
                        </m:sSubPr>
                        <m:e>
                          <m:r>
                            <a:rPr lang="en-US" b="0"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𝑦</m:t>
                          </m:r>
                        </m:e>
                        <m:sub>
                          <m:r>
                            <a:rPr lang="en-US" b="0"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𝑜</m:t>
                          </m:r>
                        </m:sub>
                      </m:sSub>
                    </m:oMath>
                  </m:oMathPara>
                </a14:m>
                <a:endParaRPr lang="en-US" dirty="0">
                  <a:solidFill>
                    <a:srgbClr val="3A9AFF"/>
                  </a:solidFill>
                  <a:ea typeface="Segoe UI Symbol" panose="020B0502040204020203" pitchFamily="34" charset="0"/>
                  <a:cs typeface="Times New Roman" panose="02020603050405020304" pitchFamily="18" charset="0"/>
                </a:endParaRPr>
              </a:p>
            </p:txBody>
          </p:sp>
        </mc:Choice>
        <mc:Fallback xmlns="">
          <p:sp>
            <p:nvSpPr>
              <p:cNvPr id="57" name="TextBox 56"/>
              <p:cNvSpPr txBox="1">
                <a:spLocks noRot="1" noChangeAspect="1" noMove="1" noResize="1" noEditPoints="1" noAdjustHandles="1" noChangeArrowheads="1" noChangeShapeType="1" noTextEdit="1"/>
              </p:cNvSpPr>
              <p:nvPr/>
            </p:nvSpPr>
            <p:spPr>
              <a:xfrm>
                <a:off x="1198453" y="2440223"/>
                <a:ext cx="459806" cy="369332"/>
              </a:xfrm>
              <a:prstGeom prst="rect">
                <a:avLst/>
              </a:prstGeom>
              <a:blipFill>
                <a:blip r:embed="rId8"/>
                <a:stretch>
                  <a:fillRect b="-65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TextBox 57"/>
              <p:cNvSpPr txBox="1"/>
              <p:nvPr/>
            </p:nvSpPr>
            <p:spPr>
              <a:xfrm>
                <a:off x="10409077" y="2954618"/>
                <a:ext cx="4404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B050"/>
                              </a:solidFill>
                              <a:latin typeface="Cambria Math" panose="02040503050406030204" pitchFamily="18" charset="0"/>
                              <a:ea typeface="Segoe UI Symbol" panose="020B0502040204020203" pitchFamily="34" charset="0"/>
                              <a:cs typeface="Times New Roman" panose="02020603050405020304" pitchFamily="18" charset="0"/>
                            </a:rPr>
                          </m:ctrlPr>
                        </m:sSubPr>
                        <m:e>
                          <m:r>
                            <a:rPr lang="en-US" b="0" i="1" smtClean="0">
                              <a:solidFill>
                                <a:srgbClr val="00B050"/>
                              </a:solidFill>
                              <a:latin typeface="Cambria Math" panose="02040503050406030204" pitchFamily="18" charset="0"/>
                              <a:ea typeface="Segoe UI Symbol" panose="020B0502040204020203" pitchFamily="34" charset="0"/>
                              <a:cs typeface="Times New Roman" panose="02020603050405020304" pitchFamily="18" charset="0"/>
                            </a:rPr>
                            <m:t>𝑦</m:t>
                          </m:r>
                        </m:e>
                        <m:sub>
                          <m:r>
                            <a:rPr lang="en-US" b="0" i="1" smtClean="0">
                              <a:solidFill>
                                <a:srgbClr val="00B050"/>
                              </a:solidFill>
                              <a:latin typeface="Cambria Math" panose="02040503050406030204" pitchFamily="18" charset="0"/>
                              <a:ea typeface="Segoe UI Symbol" panose="020B0502040204020203" pitchFamily="34" charset="0"/>
                              <a:cs typeface="Times New Roman" panose="02020603050405020304" pitchFamily="18" charset="0"/>
                            </a:rPr>
                            <m:t>𝑖</m:t>
                          </m:r>
                        </m:sub>
                      </m:sSub>
                    </m:oMath>
                  </m:oMathPara>
                </a14:m>
                <a:endParaRPr lang="en-US" dirty="0">
                  <a:solidFill>
                    <a:srgbClr val="00B050"/>
                  </a:solidFill>
                  <a:ea typeface="Segoe UI Symbol" panose="020B0502040204020203" pitchFamily="34" charset="0"/>
                  <a:cs typeface="Times New Roman" panose="02020603050405020304" pitchFamily="18" charset="0"/>
                </a:endParaRPr>
              </a:p>
            </p:txBody>
          </p:sp>
        </mc:Choice>
        <mc:Fallback>
          <p:sp>
            <p:nvSpPr>
              <p:cNvPr id="58" name="TextBox 57"/>
              <p:cNvSpPr txBox="1">
                <a:spLocks noRot="1" noChangeAspect="1" noMove="1" noResize="1" noEditPoints="1" noAdjustHandles="1" noChangeArrowheads="1" noChangeShapeType="1" noTextEdit="1"/>
              </p:cNvSpPr>
              <p:nvPr/>
            </p:nvSpPr>
            <p:spPr>
              <a:xfrm>
                <a:off x="10409077" y="2954618"/>
                <a:ext cx="440441" cy="369332"/>
              </a:xfrm>
              <a:prstGeom prst="rect">
                <a:avLst/>
              </a:prstGeom>
              <a:blipFill>
                <a:blip r:embed="rId9"/>
                <a:stretch>
                  <a:fillRect b="-6667"/>
                </a:stretch>
              </a:blipFill>
            </p:spPr>
            <p:txBody>
              <a:bodyPr/>
              <a:lstStyle/>
              <a:p>
                <a:r>
                  <a:rPr lang="en-US">
                    <a:noFill/>
                  </a:rPr>
                  <a:t> </a:t>
                </a:r>
              </a:p>
            </p:txBody>
          </p:sp>
        </mc:Fallback>
      </mc:AlternateContent>
      <p:grpSp>
        <p:nvGrpSpPr>
          <p:cNvPr id="59" name="Group 58"/>
          <p:cNvGrpSpPr/>
          <p:nvPr/>
        </p:nvGrpSpPr>
        <p:grpSpPr>
          <a:xfrm>
            <a:off x="10325430" y="3077194"/>
            <a:ext cx="182880" cy="219456"/>
            <a:chOff x="1744765" y="2289023"/>
            <a:chExt cx="182880" cy="786439"/>
          </a:xfrm>
        </p:grpSpPr>
        <p:cxnSp>
          <p:nvCxnSpPr>
            <p:cNvPr id="60" name="Straight Arrow Connector 59"/>
            <p:cNvCxnSpPr/>
            <p:nvPr/>
          </p:nvCxnSpPr>
          <p:spPr>
            <a:xfrm rot="5400000" flipV="1">
              <a:off x="1443013" y="2682215"/>
              <a:ext cx="786384" cy="0"/>
            </a:xfrm>
            <a:prstGeom prst="straightConnector1">
              <a:avLst/>
            </a:prstGeom>
            <a:ln w="12700">
              <a:solidFill>
                <a:schemeClr val="tx1">
                  <a:lumMod val="65000"/>
                  <a:lumOff val="35000"/>
                </a:schemeClr>
              </a:solidFill>
              <a:headEnd type="arrow" w="sm" len="sm"/>
              <a:tailEnd type="arrow" w="sm" len="sm"/>
            </a:ln>
          </p:spPr>
          <p:style>
            <a:lnRef idx="1">
              <a:schemeClr val="dk1"/>
            </a:lnRef>
            <a:fillRef idx="0">
              <a:schemeClr val="dk1"/>
            </a:fillRef>
            <a:effectRef idx="0">
              <a:schemeClr val="dk1"/>
            </a:effectRef>
            <a:fontRef idx="minor">
              <a:schemeClr val="tx1"/>
            </a:fontRef>
          </p:style>
        </p:cxnSp>
        <p:cxnSp>
          <p:nvCxnSpPr>
            <p:cNvPr id="61" name="Straight Connector 60"/>
            <p:cNvCxnSpPr/>
            <p:nvPr/>
          </p:nvCxnSpPr>
          <p:spPr>
            <a:xfrm>
              <a:off x="1744765" y="2293797"/>
              <a:ext cx="182880" cy="0"/>
            </a:xfrm>
            <a:prstGeom prst="line">
              <a:avLst/>
            </a:prstGeom>
            <a:ln w="1270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744765" y="3075462"/>
              <a:ext cx="182880" cy="0"/>
            </a:xfrm>
            <a:prstGeom prst="line">
              <a:avLst/>
            </a:prstGeom>
            <a:ln w="1270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rot="5400000">
            <a:off x="4861991" y="756991"/>
            <a:ext cx="182880" cy="5660136"/>
            <a:chOff x="1744765" y="2289023"/>
            <a:chExt cx="182880" cy="786439"/>
          </a:xfrm>
        </p:grpSpPr>
        <p:cxnSp>
          <p:nvCxnSpPr>
            <p:cNvPr id="64" name="Straight Arrow Connector 63"/>
            <p:cNvCxnSpPr/>
            <p:nvPr/>
          </p:nvCxnSpPr>
          <p:spPr>
            <a:xfrm rot="5400000" flipV="1">
              <a:off x="1443013" y="2682215"/>
              <a:ext cx="786384" cy="0"/>
            </a:xfrm>
            <a:prstGeom prst="straightConnector1">
              <a:avLst/>
            </a:prstGeom>
            <a:ln w="12700">
              <a:solidFill>
                <a:schemeClr val="bg1">
                  <a:lumMod val="50000"/>
                </a:schemeClr>
              </a:solidFill>
              <a:headEnd type="arrow" w="sm" len="sm"/>
              <a:tailEnd type="arrow" w="sm" len="sm"/>
            </a:ln>
          </p:spPr>
          <p:style>
            <a:lnRef idx="1">
              <a:schemeClr val="dk1"/>
            </a:lnRef>
            <a:fillRef idx="0">
              <a:schemeClr val="dk1"/>
            </a:fillRef>
            <a:effectRef idx="0">
              <a:schemeClr val="dk1"/>
            </a:effectRef>
            <a:fontRef idx="minor">
              <a:schemeClr val="tx1"/>
            </a:fontRef>
          </p:style>
        </p:cxnSp>
        <p:cxnSp>
          <p:nvCxnSpPr>
            <p:cNvPr id="66" name="Straight Connector 65"/>
            <p:cNvCxnSpPr/>
            <p:nvPr/>
          </p:nvCxnSpPr>
          <p:spPr>
            <a:xfrm>
              <a:off x="1744765" y="3075462"/>
              <a:ext cx="182880" cy="0"/>
            </a:xfrm>
            <a:prstGeom prst="line">
              <a:avLst/>
            </a:prstGeom>
            <a:ln w="1270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68" name="Straight Arrow Connector 67"/>
          <p:cNvCxnSpPr/>
          <p:nvPr/>
        </p:nvCxnSpPr>
        <p:spPr>
          <a:xfrm rot="10800000" flipV="1">
            <a:off x="7791836" y="3583935"/>
            <a:ext cx="1554371" cy="0"/>
          </a:xfrm>
          <a:prstGeom prst="straightConnector1">
            <a:avLst/>
          </a:prstGeom>
          <a:ln w="12700">
            <a:solidFill>
              <a:schemeClr val="bg1">
                <a:lumMod val="50000"/>
              </a:schemeClr>
            </a:solidFill>
            <a:headEnd type="arrow" w="sm" len="sm"/>
            <a:tailEnd type="arrow" w="sm" len="sm"/>
          </a:ln>
        </p:spPr>
        <p:style>
          <a:lnRef idx="1">
            <a:schemeClr val="dk1"/>
          </a:lnRef>
          <a:fillRef idx="0">
            <a:schemeClr val="dk1"/>
          </a:fillRef>
          <a:effectRef idx="0">
            <a:schemeClr val="dk1"/>
          </a:effectRef>
          <a:fontRef idx="minor">
            <a:schemeClr val="tx1"/>
          </a:fontRef>
        </p:style>
      </p:cxnSp>
      <p:grpSp>
        <p:nvGrpSpPr>
          <p:cNvPr id="18" name="Group 17"/>
          <p:cNvGrpSpPr/>
          <p:nvPr/>
        </p:nvGrpSpPr>
        <p:grpSpPr>
          <a:xfrm>
            <a:off x="2182600" y="5558577"/>
            <a:ext cx="7229203" cy="672556"/>
            <a:chOff x="2121752" y="5828140"/>
            <a:chExt cx="7229203" cy="672556"/>
          </a:xfrm>
        </p:grpSpPr>
        <mc:AlternateContent xmlns:mc="http://schemas.openxmlformats.org/markup-compatibility/2006" xmlns:a14="http://schemas.microsoft.com/office/drawing/2010/main">
          <mc:Choice Requires="a14">
            <p:sp>
              <p:nvSpPr>
                <p:cNvPr id="10" name="Rectangle 9"/>
                <p:cNvSpPr/>
                <p:nvPr/>
              </p:nvSpPr>
              <p:spPr>
                <a:xfrm>
                  <a:off x="4542074" y="5828140"/>
                  <a:ext cx="4808881" cy="6725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ctrlPr>
                          </m:sSubPr>
                          <m:e>
                            <m:r>
                              <a:rPr lang="en-US" sz="2000" b="0" i="1"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t>𝑚</m:t>
                            </m:r>
                          </m:e>
                          <m:sub>
                            <m:r>
                              <a:rPr lang="en-US" sz="2000" b="0" i="1"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t>𝑡</m:t>
                            </m:r>
                          </m:sub>
                        </m:sSub>
                        <m:r>
                          <m:rPr>
                            <m:nor/>
                          </m:rPr>
                          <a:rPr lang="en-US" sz="2000" b="0" i="0"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t>(</m:t>
                        </m:r>
                        <m:r>
                          <m:rPr>
                            <m:nor/>
                          </m:rPr>
                          <a:rPr lang="en-US" sz="2000" b="0" i="0"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t>transverse</m:t>
                        </m:r>
                        <m:r>
                          <m:rPr>
                            <m:nor/>
                          </m:rPr>
                          <a:rPr lang="en-US" sz="2000" b="0" i="0"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t> </m:t>
                        </m:r>
                        <m:r>
                          <m:rPr>
                            <m:nor/>
                          </m:rPr>
                          <a:rPr lang="en-US" sz="2000" b="0" i="0"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t>magnification</m:t>
                        </m:r>
                        <m:r>
                          <m:rPr>
                            <m:nor/>
                          </m:rPr>
                          <a:rPr lang="en-US" sz="2000" b="0" i="0"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t>)</m:t>
                        </m:r>
                        <m:r>
                          <a:rPr lang="en-US" sz="2000" b="0" i="1"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t>=</m:t>
                        </m:r>
                        <m:f>
                          <m:fPr>
                            <m:ctrlPr>
                              <a:rPr lang="en-US" sz="2000" b="0" i="1"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ctrlPr>
                          </m:fPr>
                          <m:num>
                            <m:sSub>
                              <m:sSubPr>
                                <m:ctrlPr>
                                  <a:rPr lang="en-US" sz="2000" i="1" smtClean="0">
                                    <a:solidFill>
                                      <a:srgbClr val="00B050"/>
                                    </a:solidFill>
                                    <a:latin typeface="Cambria Math" panose="02040503050406030204" pitchFamily="18" charset="0"/>
                                    <a:ea typeface="Segoe UI Symbol" panose="020B0502040204020203" pitchFamily="34" charset="0"/>
                                    <a:cs typeface="Times New Roman" panose="02020603050405020304" pitchFamily="18" charset="0"/>
                                  </a:rPr>
                                </m:ctrlPr>
                              </m:sSubPr>
                              <m:e>
                                <m:r>
                                  <a:rPr lang="en-US" sz="2000" b="0" i="1" smtClean="0">
                                    <a:solidFill>
                                      <a:srgbClr val="00B050"/>
                                    </a:solidFill>
                                    <a:latin typeface="Cambria Math" panose="02040503050406030204" pitchFamily="18" charset="0"/>
                                    <a:ea typeface="Segoe UI Symbol" panose="020B0502040204020203" pitchFamily="34" charset="0"/>
                                    <a:cs typeface="Times New Roman" panose="02020603050405020304" pitchFamily="18" charset="0"/>
                                  </a:rPr>
                                  <m:t>𝑦</m:t>
                                </m:r>
                              </m:e>
                              <m:sub>
                                <m:r>
                                  <a:rPr lang="en-US" sz="2000" i="1">
                                    <a:solidFill>
                                      <a:srgbClr val="00B050"/>
                                    </a:solidFill>
                                    <a:latin typeface="Cambria Math" panose="02040503050406030204" pitchFamily="18" charset="0"/>
                                    <a:ea typeface="Segoe UI Symbol" panose="020B0502040204020203" pitchFamily="34" charset="0"/>
                                    <a:cs typeface="Times New Roman" panose="02020603050405020304" pitchFamily="18" charset="0"/>
                                  </a:rPr>
                                  <m:t>𝑖</m:t>
                                </m:r>
                              </m:sub>
                            </m:sSub>
                          </m:num>
                          <m:den>
                            <m:sSub>
                              <m:sSubPr>
                                <m:ctrlPr>
                                  <a:rPr lang="en-US" sz="2000" b="0"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ctrlPr>
                              </m:sSubPr>
                              <m:e>
                                <m:r>
                                  <a:rPr lang="en-US" sz="2000" b="0"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𝑦</m:t>
                                </m:r>
                              </m:e>
                              <m:sub>
                                <m:r>
                                  <a:rPr lang="en-US" sz="2000" b="0"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𝑜</m:t>
                                </m:r>
                              </m:sub>
                            </m:sSub>
                          </m:den>
                        </m:f>
                        <m:r>
                          <a:rPr lang="en-US" sz="2000" b="0" i="1"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t>=</m:t>
                        </m:r>
                        <m:f>
                          <m:fPr>
                            <m:ctrlPr>
                              <a:rPr lang="en-US" sz="2000" b="0" i="1"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ctrlPr>
                          </m:fPr>
                          <m:num>
                            <m:r>
                              <a:rPr lang="en-US" sz="2000" b="0" i="1" smtClean="0">
                                <a:solidFill>
                                  <a:srgbClr val="00B050"/>
                                </a:solidFill>
                                <a:latin typeface="Cambria Math" panose="02040503050406030204" pitchFamily="18" charset="0"/>
                                <a:ea typeface="Segoe UI Symbol" panose="020B0502040204020203" pitchFamily="34" charset="0"/>
                                <a:cs typeface="Times New Roman" panose="02020603050405020304" pitchFamily="18" charset="0"/>
                              </a:rPr>
                              <m:t>𝑣</m:t>
                            </m:r>
                          </m:num>
                          <m:den>
                            <m:r>
                              <a:rPr lang="en-US" sz="2000" b="0"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m:t>
                            </m:r>
                            <m:r>
                              <a:rPr lang="en-US" sz="2000" b="0"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𝑢</m:t>
                            </m:r>
                            <m:r>
                              <a:rPr lang="en-US" sz="2000" b="0"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 </m:t>
                            </m:r>
                          </m:den>
                        </m:f>
                      </m:oMath>
                    </m:oMathPara>
                  </a14:m>
                  <a:endParaRPr lang="en-US" sz="2000" dirty="0"/>
                </a:p>
              </p:txBody>
            </p:sp>
          </mc:Choice>
          <mc:Fallback xmlns="">
            <p:sp>
              <p:nvSpPr>
                <p:cNvPr id="10" name="Rectangle 9"/>
                <p:cNvSpPr>
                  <a:spLocks noRot="1" noChangeAspect="1" noMove="1" noResize="1" noEditPoints="1" noAdjustHandles="1" noChangeArrowheads="1" noChangeShapeType="1" noTextEdit="1"/>
                </p:cNvSpPr>
                <p:nvPr/>
              </p:nvSpPr>
              <p:spPr>
                <a:xfrm>
                  <a:off x="4542074" y="5828140"/>
                  <a:ext cx="4808881" cy="672556"/>
                </a:xfrm>
                <a:prstGeom prst="rect">
                  <a:avLst/>
                </a:prstGeom>
                <a:blipFill>
                  <a:blip r:embed="rId10"/>
                  <a:stretch>
                    <a:fillRect/>
                  </a:stretch>
                </a:blipFill>
              </p:spPr>
              <p:txBody>
                <a:bodyPr/>
                <a:lstStyle/>
                <a:p>
                  <a:r>
                    <a:rPr lang="en-US">
                      <a:noFill/>
                    </a:rPr>
                    <a:t> </a:t>
                  </a:r>
                </a:p>
              </p:txBody>
            </p:sp>
          </mc:Fallback>
        </mc:AlternateContent>
        <p:sp>
          <p:nvSpPr>
            <p:cNvPr id="12" name="TextBox 11"/>
            <p:cNvSpPr txBox="1"/>
            <p:nvPr/>
          </p:nvSpPr>
          <p:spPr>
            <a:xfrm>
              <a:off x="2121752" y="5943223"/>
              <a:ext cx="2634054" cy="400110"/>
            </a:xfrm>
            <a:prstGeom prst="rect">
              <a:avLst/>
            </a:prstGeom>
            <a:noFill/>
          </p:spPr>
          <p:txBody>
            <a:bodyPr wrap="none" rtlCol="0">
              <a:spAutoFit/>
            </a:bodyPr>
            <a:lstStyle/>
            <a:p>
              <a:r>
                <a:rPr lang="en-US" sz="2000" dirty="0">
                  <a:solidFill>
                    <a:schemeClr val="tx1">
                      <a:lumMod val="85000"/>
                      <a:lumOff val="15000"/>
                    </a:schemeClr>
                  </a:solidFill>
                </a:rPr>
                <a:t>Use of similar triangles:</a:t>
              </a:r>
            </a:p>
          </p:txBody>
        </p:sp>
      </p:grpSp>
      <p:grpSp>
        <p:nvGrpSpPr>
          <p:cNvPr id="4" name="Group 3"/>
          <p:cNvGrpSpPr/>
          <p:nvPr/>
        </p:nvGrpSpPr>
        <p:grpSpPr>
          <a:xfrm>
            <a:off x="9955047" y="5704438"/>
            <a:ext cx="292559" cy="338554"/>
            <a:chOff x="1821495" y="4635241"/>
            <a:chExt cx="292559" cy="338554"/>
          </a:xfrm>
        </p:grpSpPr>
        <p:sp>
          <p:nvSpPr>
            <p:cNvPr id="56" name="Oval 55"/>
            <p:cNvSpPr/>
            <p:nvPr/>
          </p:nvSpPr>
          <p:spPr>
            <a:xfrm>
              <a:off x="1839734" y="4656080"/>
              <a:ext cx="274320" cy="274320"/>
            </a:xfrm>
            <a:prstGeom prst="ellipse">
              <a:avLst/>
            </a:prstGeom>
            <a:noFill/>
            <a:ln w="19050">
              <a:solidFill>
                <a:srgbClr val="FF5C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1821495" y="4635241"/>
              <a:ext cx="287258" cy="338554"/>
            </a:xfrm>
            <a:prstGeom prst="rect">
              <a:avLst/>
            </a:prstGeom>
            <a:noFill/>
          </p:spPr>
          <p:txBody>
            <a:bodyPr wrap="none" rtlCol="0">
              <a:spAutoFit/>
            </a:bodyPr>
            <a:lstStyle/>
            <a:p>
              <a:pPr algn="ctr"/>
              <a:r>
                <a:rPr lang="en-US" sz="1600">
                  <a:solidFill>
                    <a:srgbClr val="3A9AFF"/>
                  </a:solidFill>
                  <a:latin typeface="Euclid" panose="02020503060505020303" pitchFamily="18" charset="0"/>
                </a:rPr>
                <a:t>1</a:t>
              </a:r>
              <a:endParaRPr lang="en-US" sz="1600" dirty="0">
                <a:solidFill>
                  <a:srgbClr val="3A9AFF"/>
                </a:solidFill>
                <a:latin typeface="Euclid" panose="02020503060505020303" pitchFamily="18" charset="0"/>
              </a:endParaRPr>
            </a:p>
          </p:txBody>
        </p:sp>
      </p:grpSp>
    </p:spTree>
    <p:extLst>
      <p:ext uri="{BB962C8B-B14F-4D97-AF65-F5344CB8AC3E}">
        <p14:creationId xmlns:p14="http://schemas.microsoft.com/office/powerpoint/2010/main" val="1025578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4592" y="167635"/>
            <a:ext cx="10351008" cy="892552"/>
          </a:xfrm>
          <a:prstGeom prst="rect">
            <a:avLst/>
          </a:prstGeom>
          <a:noFill/>
        </p:spPr>
        <p:txBody>
          <a:bodyPr wrap="square" rtlCol="0">
            <a:spAutoFit/>
          </a:bodyPr>
          <a:lstStyle/>
          <a:p>
            <a:r>
              <a:rPr lang="en-US" sz="2600" b="1" dirty="0">
                <a:solidFill>
                  <a:srgbClr val="FF3F7A"/>
                </a:solidFill>
                <a:latin typeface="Euclid" panose="02020503060505020303" pitchFamily="18" charset="0"/>
              </a:rPr>
              <a:t>Center of perspective: the chief rays from the object space converge at the center of the aperture </a:t>
            </a:r>
          </a:p>
        </p:txBody>
      </p:sp>
      <p:grpSp>
        <p:nvGrpSpPr>
          <p:cNvPr id="50" name="Aperture shifted down"/>
          <p:cNvGrpSpPr/>
          <p:nvPr/>
        </p:nvGrpSpPr>
        <p:grpSpPr>
          <a:xfrm>
            <a:off x="856800" y="1156285"/>
            <a:ext cx="9658800" cy="5428246"/>
            <a:chOff x="856800" y="1156285"/>
            <a:chExt cx="9658800" cy="5428246"/>
          </a:xfrm>
        </p:grpSpPr>
        <p:cxnSp>
          <p:nvCxnSpPr>
            <p:cNvPr id="23" name="Straight Connector 22"/>
            <p:cNvCxnSpPr>
              <a:cxnSpLocks noChangeAspect="1"/>
            </p:cNvCxnSpPr>
            <p:nvPr/>
          </p:nvCxnSpPr>
          <p:spPr>
            <a:xfrm>
              <a:off x="1659354" y="1801627"/>
              <a:ext cx="2422109" cy="336041"/>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7324044" y="3825477"/>
              <a:ext cx="1827390" cy="1250612"/>
              <a:chOff x="8423637" y="1561747"/>
              <a:chExt cx="1827390" cy="1250612"/>
            </a:xfrm>
          </p:grpSpPr>
          <p:sp>
            <p:nvSpPr>
              <p:cNvPr id="32" name="Rectangle 31"/>
              <p:cNvSpPr/>
              <p:nvPr/>
            </p:nvSpPr>
            <p:spPr>
              <a:xfrm>
                <a:off x="8694969" y="1561747"/>
                <a:ext cx="1556058" cy="369332"/>
              </a:xfrm>
              <a:prstGeom prst="rect">
                <a:avLst/>
              </a:prstGeom>
            </p:spPr>
            <p:txBody>
              <a:bodyPr wrap="square">
                <a:spAutoFit/>
              </a:bodyPr>
              <a:lstStyle/>
              <a:p>
                <a:r>
                  <a:rPr lang="en-US">
                    <a:solidFill>
                      <a:schemeClr val="tx1">
                        <a:lumMod val="85000"/>
                        <a:lumOff val="15000"/>
                      </a:schemeClr>
                    </a:solidFill>
                    <a:latin typeface="Times New Roman" panose="02020603050405020304" pitchFamily="18" charset="0"/>
                    <a:ea typeface="Segoe UI Symbol" pitchFamily="34" charset="0"/>
                    <a:cs typeface="Times New Roman" panose="02020603050405020304" pitchFamily="18" charset="0"/>
                  </a:rPr>
                  <a:t>Aperture</a:t>
                </a:r>
                <a:endParaRPr lang="en-US" dirty="0">
                  <a:solidFill>
                    <a:schemeClr val="tx1">
                      <a:lumMod val="85000"/>
                      <a:lumOff val="15000"/>
                    </a:schemeClr>
                  </a:solidFill>
                  <a:latin typeface="Times New Roman" panose="02020603050405020304" pitchFamily="18" charset="0"/>
                  <a:ea typeface="Segoe UI Symbol" pitchFamily="34" charset="0"/>
                  <a:cs typeface="Times New Roman" panose="02020603050405020304" pitchFamily="18" charset="0"/>
                </a:endParaRPr>
              </a:p>
            </p:txBody>
          </p:sp>
          <p:sp>
            <p:nvSpPr>
              <p:cNvPr id="33" name="Arc 32"/>
              <p:cNvSpPr/>
              <p:nvPr/>
            </p:nvSpPr>
            <p:spPr>
              <a:xfrm>
                <a:off x="8423637" y="1742978"/>
                <a:ext cx="970813" cy="1069381"/>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35" name="Group 34"/>
            <p:cNvGrpSpPr/>
            <p:nvPr/>
          </p:nvGrpSpPr>
          <p:grpSpPr>
            <a:xfrm>
              <a:off x="8880102" y="4486744"/>
              <a:ext cx="1635498" cy="1199242"/>
              <a:chOff x="8423637" y="1613117"/>
              <a:chExt cx="1635498" cy="1199242"/>
            </a:xfrm>
          </p:grpSpPr>
          <p:sp>
            <p:nvSpPr>
              <p:cNvPr id="36" name="Rectangle 35"/>
              <p:cNvSpPr/>
              <p:nvPr/>
            </p:nvSpPr>
            <p:spPr>
              <a:xfrm>
                <a:off x="8694969" y="1613117"/>
                <a:ext cx="1364166" cy="369332"/>
              </a:xfrm>
              <a:prstGeom prst="rect">
                <a:avLst/>
              </a:prstGeom>
            </p:spPr>
            <p:txBody>
              <a:bodyPr wrap="square">
                <a:spAutoFit/>
              </a:bodyPr>
              <a:lstStyle/>
              <a:p>
                <a:r>
                  <a:rPr lang="en-US" dirty="0">
                    <a:solidFill>
                      <a:schemeClr val="tx1">
                        <a:lumMod val="85000"/>
                        <a:lumOff val="15000"/>
                      </a:schemeClr>
                    </a:solidFill>
                    <a:latin typeface="Times New Roman" panose="02020603050405020304" pitchFamily="18" charset="0"/>
                    <a:ea typeface="Segoe UI Symbol" pitchFamily="34" charset="0"/>
                    <a:cs typeface="Times New Roman" panose="02020603050405020304" pitchFamily="18" charset="0"/>
                  </a:rPr>
                  <a:t>Image plane</a:t>
                </a:r>
              </a:p>
            </p:txBody>
          </p:sp>
          <p:sp>
            <p:nvSpPr>
              <p:cNvPr id="37" name="Arc 36"/>
              <p:cNvSpPr/>
              <p:nvPr/>
            </p:nvSpPr>
            <p:spPr>
              <a:xfrm>
                <a:off x="8423637" y="1742978"/>
                <a:ext cx="970813" cy="1069381"/>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40" name="TextBox 39"/>
            <p:cNvSpPr txBox="1"/>
            <p:nvPr/>
          </p:nvSpPr>
          <p:spPr>
            <a:xfrm>
              <a:off x="856800" y="2413210"/>
              <a:ext cx="800219"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Object</a:t>
              </a:r>
            </a:p>
          </p:txBody>
        </p:sp>
        <p:sp>
          <p:nvSpPr>
            <p:cNvPr id="41" name="TextBox 40"/>
            <p:cNvSpPr txBox="1"/>
            <p:nvPr/>
          </p:nvSpPr>
          <p:spPr>
            <a:xfrm>
              <a:off x="8902613" y="5811388"/>
              <a:ext cx="761747"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Image</a:t>
              </a:r>
            </a:p>
          </p:txBody>
        </p:sp>
        <p:grpSp>
          <p:nvGrpSpPr>
            <p:cNvPr id="43" name="Group 42"/>
            <p:cNvGrpSpPr/>
            <p:nvPr/>
          </p:nvGrpSpPr>
          <p:grpSpPr>
            <a:xfrm>
              <a:off x="4816518" y="2977820"/>
              <a:ext cx="1584173" cy="1240338"/>
              <a:chOff x="8423637" y="1572021"/>
              <a:chExt cx="1584173" cy="1240338"/>
            </a:xfrm>
          </p:grpSpPr>
          <p:sp>
            <p:nvSpPr>
              <p:cNvPr id="44" name="Rectangle 43"/>
              <p:cNvSpPr/>
              <p:nvPr/>
            </p:nvSpPr>
            <p:spPr>
              <a:xfrm>
                <a:off x="8694969" y="1572021"/>
                <a:ext cx="1312841" cy="369332"/>
              </a:xfrm>
              <a:prstGeom prst="rect">
                <a:avLst/>
              </a:prstGeom>
            </p:spPr>
            <p:txBody>
              <a:bodyPr wrap="square">
                <a:spAutoFit/>
              </a:bodyPr>
              <a:lstStyle/>
              <a:p>
                <a:r>
                  <a:rPr lang="en-US" dirty="0">
                    <a:solidFill>
                      <a:schemeClr val="tx1">
                        <a:lumMod val="85000"/>
                        <a:lumOff val="15000"/>
                      </a:schemeClr>
                    </a:solidFill>
                    <a:latin typeface="Times New Roman" panose="02020603050405020304" pitchFamily="18" charset="0"/>
                    <a:ea typeface="Segoe UI Symbol" pitchFamily="34" charset="0"/>
                    <a:cs typeface="Times New Roman" panose="02020603050405020304" pitchFamily="18" charset="0"/>
                  </a:rPr>
                  <a:t>Chief rays</a:t>
                </a:r>
              </a:p>
            </p:txBody>
          </p:sp>
          <p:sp>
            <p:nvSpPr>
              <p:cNvPr id="45" name="Arc 44"/>
              <p:cNvSpPr/>
              <p:nvPr/>
            </p:nvSpPr>
            <p:spPr>
              <a:xfrm>
                <a:off x="8423637" y="1742978"/>
                <a:ext cx="970813" cy="1069381"/>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cxnSp>
          <p:nvCxnSpPr>
            <p:cNvPr id="70" name="Straight Connector 69"/>
            <p:cNvCxnSpPr>
              <a:cxnSpLocks noChangeAspect="1"/>
            </p:cNvCxnSpPr>
            <p:nvPr/>
          </p:nvCxnSpPr>
          <p:spPr>
            <a:xfrm>
              <a:off x="1686269" y="2212930"/>
              <a:ext cx="2437436" cy="161206"/>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666058" y="2585023"/>
              <a:ext cx="2468880" cy="0"/>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cxnSpLocks noChangeAspect="1"/>
            </p:cNvCxnSpPr>
            <p:nvPr/>
          </p:nvCxnSpPr>
          <p:spPr>
            <a:xfrm flipV="1">
              <a:off x="1686269" y="2802731"/>
              <a:ext cx="2421516" cy="160155"/>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a:cxnSpLocks noChangeAspect="1"/>
            </p:cNvCxnSpPr>
            <p:nvPr/>
          </p:nvCxnSpPr>
          <p:spPr>
            <a:xfrm flipV="1">
              <a:off x="1660162" y="1926686"/>
              <a:ext cx="2382436" cy="1453378"/>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a:cxnSpLocks noChangeAspect="1"/>
            </p:cNvCxnSpPr>
            <p:nvPr/>
          </p:nvCxnSpPr>
          <p:spPr>
            <a:xfrm flipV="1">
              <a:off x="1670252" y="1555880"/>
              <a:ext cx="2193403" cy="1036655"/>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a:cxnSpLocks noChangeAspect="1"/>
            </p:cNvCxnSpPr>
            <p:nvPr/>
          </p:nvCxnSpPr>
          <p:spPr>
            <a:xfrm flipV="1">
              <a:off x="1670252" y="1355012"/>
              <a:ext cx="2105483" cy="856121"/>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a:cxnSpLocks noChangeAspect="1"/>
            </p:cNvCxnSpPr>
            <p:nvPr/>
          </p:nvCxnSpPr>
          <p:spPr>
            <a:xfrm flipV="1">
              <a:off x="1670252" y="1156285"/>
              <a:ext cx="1962803" cy="660295"/>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cxnSpLocks noChangeAspect="1"/>
            </p:cNvCxnSpPr>
            <p:nvPr/>
          </p:nvCxnSpPr>
          <p:spPr>
            <a:xfrm flipV="1">
              <a:off x="1655968" y="3042354"/>
              <a:ext cx="2425495" cy="336513"/>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7254374" y="4591290"/>
              <a:ext cx="183041" cy="1396424"/>
              <a:chOff x="4940300" y="2271971"/>
              <a:chExt cx="133350" cy="1017329"/>
            </a:xfrm>
          </p:grpSpPr>
          <p:grpSp>
            <p:nvGrpSpPr>
              <p:cNvPr id="87" name="Group 86"/>
              <p:cNvGrpSpPr/>
              <p:nvPr/>
            </p:nvGrpSpPr>
            <p:grpSpPr>
              <a:xfrm>
                <a:off x="4940300" y="2271971"/>
                <a:ext cx="133350" cy="439479"/>
                <a:chOff x="4946650" y="1840171"/>
                <a:chExt cx="133350" cy="439479"/>
              </a:xfrm>
            </p:grpSpPr>
            <p:cxnSp>
              <p:nvCxnSpPr>
                <p:cNvPr id="91" name="Straight Connector 90"/>
                <p:cNvCxnSpPr/>
                <p:nvPr/>
              </p:nvCxnSpPr>
              <p:spPr>
                <a:xfrm flipH="1">
                  <a:off x="5013325" y="1840171"/>
                  <a:ext cx="0" cy="439479"/>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4946650" y="2279650"/>
                  <a:ext cx="133350"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flipV="1">
                <a:off x="4940300" y="2849821"/>
                <a:ext cx="133350" cy="439479"/>
                <a:chOff x="4946650" y="1840171"/>
                <a:chExt cx="133350" cy="439479"/>
              </a:xfrm>
            </p:grpSpPr>
            <p:cxnSp>
              <p:nvCxnSpPr>
                <p:cNvPr id="89" name="Straight Connector 88"/>
                <p:cNvCxnSpPr/>
                <p:nvPr/>
              </p:nvCxnSpPr>
              <p:spPr>
                <a:xfrm flipH="1">
                  <a:off x="5013325" y="1840171"/>
                  <a:ext cx="0" cy="439479"/>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4946650" y="2279650"/>
                  <a:ext cx="133350"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cxnSp>
          <p:nvCxnSpPr>
            <p:cNvPr id="51" name="Straight Connector 50"/>
            <p:cNvCxnSpPr>
              <a:cxnSpLocks noChangeAspect="1"/>
            </p:cNvCxnSpPr>
            <p:nvPr/>
          </p:nvCxnSpPr>
          <p:spPr>
            <a:xfrm>
              <a:off x="1655968" y="1801627"/>
              <a:ext cx="7231222" cy="4411315"/>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87190" y="5188107"/>
              <a:ext cx="0" cy="1396424"/>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cxnSpLocks noChangeAspect="1"/>
            </p:cNvCxnSpPr>
            <p:nvPr/>
          </p:nvCxnSpPr>
          <p:spPr>
            <a:xfrm>
              <a:off x="1676789" y="2223913"/>
              <a:ext cx="7219073" cy="3891187"/>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cxnSpLocks noChangeAspect="1"/>
            </p:cNvCxnSpPr>
            <p:nvPr/>
          </p:nvCxnSpPr>
          <p:spPr>
            <a:xfrm>
              <a:off x="1666058" y="2589154"/>
              <a:ext cx="7229804" cy="3416975"/>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cxnSpLocks noChangeAspect="1"/>
            </p:cNvCxnSpPr>
            <p:nvPr/>
          </p:nvCxnSpPr>
          <p:spPr>
            <a:xfrm>
              <a:off x="1666058" y="2970558"/>
              <a:ext cx="7229804" cy="2939737"/>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cxnSpLocks noChangeAspect="1"/>
            </p:cNvCxnSpPr>
            <p:nvPr/>
          </p:nvCxnSpPr>
          <p:spPr>
            <a:xfrm>
              <a:off x="1666058" y="3365109"/>
              <a:ext cx="7214044" cy="2426830"/>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1655968" y="1801627"/>
              <a:ext cx="0" cy="1563482"/>
            </a:xfrm>
            <a:prstGeom prst="line">
              <a:avLst/>
            </a:prstGeom>
            <a:ln w="53975">
              <a:solidFill>
                <a:srgbClr val="FF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27" name="Oval 126"/>
            <p:cNvSpPr/>
            <p:nvPr/>
          </p:nvSpPr>
          <p:spPr>
            <a:xfrm>
              <a:off x="1611153" y="1753024"/>
              <a:ext cx="86251" cy="86251"/>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Oval 127"/>
            <p:cNvSpPr/>
            <p:nvPr/>
          </p:nvSpPr>
          <p:spPr>
            <a:xfrm>
              <a:off x="1611152" y="2162774"/>
              <a:ext cx="91440" cy="91440"/>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128"/>
            <p:cNvSpPr/>
            <p:nvPr/>
          </p:nvSpPr>
          <p:spPr>
            <a:xfrm>
              <a:off x="1611152" y="2543660"/>
              <a:ext cx="86251" cy="86251"/>
            </a:xfrm>
            <a:prstGeom prst="ellipse">
              <a:avLst/>
            </a:prstGeom>
            <a:solidFill>
              <a:srgbClr val="FFFF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Oval 129"/>
            <p:cNvSpPr/>
            <p:nvPr/>
          </p:nvSpPr>
          <p:spPr>
            <a:xfrm>
              <a:off x="1611152" y="2924736"/>
              <a:ext cx="86251" cy="86251"/>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Oval 130"/>
            <p:cNvSpPr/>
            <p:nvPr/>
          </p:nvSpPr>
          <p:spPr>
            <a:xfrm>
              <a:off x="1611152" y="3324049"/>
              <a:ext cx="86251" cy="86251"/>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1" name="Group 150"/>
            <p:cNvGrpSpPr/>
            <p:nvPr/>
          </p:nvGrpSpPr>
          <p:grpSpPr>
            <a:xfrm>
              <a:off x="8860376" y="5764666"/>
              <a:ext cx="54864" cy="459405"/>
              <a:chOff x="8871254" y="2344713"/>
              <a:chExt cx="54864" cy="459405"/>
            </a:xfrm>
          </p:grpSpPr>
          <p:cxnSp>
            <p:nvCxnSpPr>
              <p:cNvPr id="152" name="Straight Connector 151"/>
              <p:cNvCxnSpPr/>
              <p:nvPr/>
            </p:nvCxnSpPr>
            <p:spPr>
              <a:xfrm>
                <a:off x="8898686" y="2371286"/>
                <a:ext cx="0" cy="420624"/>
              </a:xfrm>
              <a:prstGeom prst="line">
                <a:avLst/>
              </a:prstGeom>
              <a:ln w="38100">
                <a:solidFill>
                  <a:srgbClr val="FF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53" name="Oval 152"/>
              <p:cNvSpPr/>
              <p:nvPr/>
            </p:nvSpPr>
            <p:spPr>
              <a:xfrm>
                <a:off x="8871254" y="2344713"/>
                <a:ext cx="54864" cy="54864"/>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Oval 153"/>
              <p:cNvSpPr/>
              <p:nvPr/>
            </p:nvSpPr>
            <p:spPr>
              <a:xfrm>
                <a:off x="8871254" y="2450856"/>
                <a:ext cx="54864" cy="54864"/>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Oval 154"/>
              <p:cNvSpPr/>
              <p:nvPr/>
            </p:nvSpPr>
            <p:spPr>
              <a:xfrm>
                <a:off x="8871254" y="2542418"/>
                <a:ext cx="54864" cy="54864"/>
              </a:xfrm>
              <a:prstGeom prst="ellipse">
                <a:avLst/>
              </a:prstGeom>
              <a:solidFill>
                <a:srgbClr val="FFFF00"/>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Oval 155"/>
              <p:cNvSpPr/>
              <p:nvPr/>
            </p:nvSpPr>
            <p:spPr>
              <a:xfrm>
                <a:off x="8871254" y="2652634"/>
                <a:ext cx="54864" cy="54864"/>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Oval 156"/>
              <p:cNvSpPr/>
              <p:nvPr/>
            </p:nvSpPr>
            <p:spPr>
              <a:xfrm>
                <a:off x="8871254" y="2749254"/>
                <a:ext cx="54864" cy="54864"/>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2" name="Isosceles Triangle 161"/>
            <p:cNvSpPr>
              <a:spLocks noChangeAspect="1"/>
            </p:cNvSpPr>
            <p:nvPr/>
          </p:nvSpPr>
          <p:spPr>
            <a:xfrm rot="18145597" flipV="1">
              <a:off x="4318304" y="3402270"/>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Isosceles Triangle 162"/>
            <p:cNvSpPr>
              <a:spLocks noChangeAspect="1"/>
            </p:cNvSpPr>
            <p:nvPr/>
          </p:nvSpPr>
          <p:spPr>
            <a:xfrm rot="17781706" flipV="1">
              <a:off x="4225760" y="3569168"/>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Isosceles Triangle 163"/>
            <p:cNvSpPr>
              <a:spLocks noChangeAspect="1"/>
            </p:cNvSpPr>
            <p:nvPr/>
          </p:nvSpPr>
          <p:spPr>
            <a:xfrm rot="17696235" flipV="1">
              <a:off x="4145151" y="3728025"/>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Isosceles Triangle 164"/>
            <p:cNvSpPr>
              <a:spLocks noChangeAspect="1"/>
            </p:cNvSpPr>
            <p:nvPr/>
          </p:nvSpPr>
          <p:spPr>
            <a:xfrm rot="17634946" flipV="1">
              <a:off x="4065198" y="3908978"/>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Isosceles Triangle 165"/>
            <p:cNvSpPr>
              <a:spLocks noChangeAspect="1"/>
            </p:cNvSpPr>
            <p:nvPr/>
          </p:nvSpPr>
          <p:spPr>
            <a:xfrm rot="17395898" flipV="1">
              <a:off x="3979361" y="4107317"/>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Isosceles Triangle 170"/>
            <p:cNvSpPr>
              <a:spLocks noChangeAspect="1"/>
            </p:cNvSpPr>
            <p:nvPr/>
          </p:nvSpPr>
          <p:spPr>
            <a:xfrm rot="18145597" flipV="1">
              <a:off x="8451820" y="5923444"/>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Isosceles Triangle 171"/>
            <p:cNvSpPr>
              <a:spLocks noChangeAspect="1"/>
            </p:cNvSpPr>
            <p:nvPr/>
          </p:nvSpPr>
          <p:spPr>
            <a:xfrm rot="17781706" flipV="1">
              <a:off x="8487290" y="5862026"/>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Isosceles Triangle 172"/>
            <p:cNvSpPr>
              <a:spLocks noChangeAspect="1"/>
            </p:cNvSpPr>
            <p:nvPr/>
          </p:nvSpPr>
          <p:spPr>
            <a:xfrm rot="17696235" flipV="1">
              <a:off x="8521891" y="5799863"/>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Isosceles Triangle 173"/>
            <p:cNvSpPr>
              <a:spLocks noChangeAspect="1"/>
            </p:cNvSpPr>
            <p:nvPr/>
          </p:nvSpPr>
          <p:spPr>
            <a:xfrm rot="17634946" flipV="1">
              <a:off x="8555381" y="5731036"/>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Isosceles Triangle 174"/>
            <p:cNvSpPr>
              <a:spLocks noChangeAspect="1"/>
            </p:cNvSpPr>
            <p:nvPr/>
          </p:nvSpPr>
          <p:spPr>
            <a:xfrm rot="17395898" flipV="1">
              <a:off x="8591433" y="5656360"/>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3" name="Original position of aperture"/>
          <p:cNvGrpSpPr/>
          <p:nvPr/>
        </p:nvGrpSpPr>
        <p:grpSpPr>
          <a:xfrm>
            <a:off x="856674" y="1069577"/>
            <a:ext cx="9756530" cy="2953783"/>
            <a:chOff x="856674" y="1069577"/>
            <a:chExt cx="9756530" cy="2953783"/>
          </a:xfrm>
        </p:grpSpPr>
        <p:grpSp>
          <p:nvGrpSpPr>
            <p:cNvPr id="114" name="Group 113"/>
            <p:cNvGrpSpPr/>
            <p:nvPr/>
          </p:nvGrpSpPr>
          <p:grpSpPr>
            <a:xfrm>
              <a:off x="7239611" y="1887878"/>
              <a:ext cx="183041" cy="1396424"/>
              <a:chOff x="4940300" y="2271971"/>
              <a:chExt cx="133350" cy="1017329"/>
            </a:xfrm>
          </p:grpSpPr>
          <p:grpSp>
            <p:nvGrpSpPr>
              <p:cNvPr id="203" name="Group 202"/>
              <p:cNvGrpSpPr/>
              <p:nvPr/>
            </p:nvGrpSpPr>
            <p:grpSpPr>
              <a:xfrm>
                <a:off x="4940300" y="2271971"/>
                <a:ext cx="133350" cy="439479"/>
                <a:chOff x="4946650" y="1840171"/>
                <a:chExt cx="133350" cy="439479"/>
              </a:xfrm>
            </p:grpSpPr>
            <p:cxnSp>
              <p:nvCxnSpPr>
                <p:cNvPr id="207" name="Straight Connector 206"/>
                <p:cNvCxnSpPr/>
                <p:nvPr/>
              </p:nvCxnSpPr>
              <p:spPr>
                <a:xfrm flipH="1">
                  <a:off x="5013325" y="1840171"/>
                  <a:ext cx="0" cy="439479"/>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flipV="1">
                  <a:off x="4946650" y="2279650"/>
                  <a:ext cx="133350"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204" name="Group 203"/>
              <p:cNvGrpSpPr/>
              <p:nvPr/>
            </p:nvGrpSpPr>
            <p:grpSpPr>
              <a:xfrm flipV="1">
                <a:off x="4940300" y="2849821"/>
                <a:ext cx="133350" cy="439479"/>
                <a:chOff x="4946650" y="1840171"/>
                <a:chExt cx="133350" cy="439479"/>
              </a:xfrm>
            </p:grpSpPr>
            <p:cxnSp>
              <p:nvCxnSpPr>
                <p:cNvPr id="205" name="Straight Connector 204"/>
                <p:cNvCxnSpPr/>
                <p:nvPr/>
              </p:nvCxnSpPr>
              <p:spPr>
                <a:xfrm flipH="1">
                  <a:off x="5013325" y="1840171"/>
                  <a:ext cx="0" cy="439479"/>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flipV="1">
                  <a:off x="4946650" y="2279650"/>
                  <a:ext cx="133350"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cxnSp>
          <p:nvCxnSpPr>
            <p:cNvPr id="115" name="Straight Connector 114"/>
            <p:cNvCxnSpPr>
              <a:cxnSpLocks noChangeAspect="1"/>
            </p:cNvCxnSpPr>
            <p:nvPr/>
          </p:nvCxnSpPr>
          <p:spPr>
            <a:xfrm>
              <a:off x="1655968" y="1801627"/>
              <a:ext cx="2386630" cy="1455933"/>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cxnSpLocks noChangeAspect="1"/>
            </p:cNvCxnSpPr>
            <p:nvPr/>
          </p:nvCxnSpPr>
          <p:spPr>
            <a:xfrm>
              <a:off x="1676789" y="2223913"/>
              <a:ext cx="2285611" cy="1231978"/>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cxnSpLocks noChangeAspect="1"/>
            </p:cNvCxnSpPr>
            <p:nvPr/>
          </p:nvCxnSpPr>
          <p:spPr>
            <a:xfrm>
              <a:off x="1666058" y="2589154"/>
              <a:ext cx="2197597" cy="1038636"/>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cxnSpLocks noChangeAspect="1"/>
            </p:cNvCxnSpPr>
            <p:nvPr/>
          </p:nvCxnSpPr>
          <p:spPr>
            <a:xfrm>
              <a:off x="1666058" y="2970558"/>
              <a:ext cx="2109677" cy="857823"/>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cxnSpLocks noChangeAspect="1"/>
            </p:cNvCxnSpPr>
            <p:nvPr/>
          </p:nvCxnSpPr>
          <p:spPr>
            <a:xfrm>
              <a:off x="1666058" y="3365109"/>
              <a:ext cx="1956730" cy="658251"/>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cxnSpLocks noChangeAspect="1"/>
            </p:cNvCxnSpPr>
            <p:nvPr/>
          </p:nvCxnSpPr>
          <p:spPr>
            <a:xfrm flipV="1">
              <a:off x="1660162" y="1926686"/>
              <a:ext cx="2382436" cy="1453378"/>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cxnSpLocks noChangeAspect="1"/>
            </p:cNvCxnSpPr>
            <p:nvPr/>
          </p:nvCxnSpPr>
          <p:spPr>
            <a:xfrm flipV="1">
              <a:off x="1670252" y="1555880"/>
              <a:ext cx="2193403" cy="1036655"/>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cxnSpLocks noChangeAspect="1"/>
            </p:cNvCxnSpPr>
            <p:nvPr/>
          </p:nvCxnSpPr>
          <p:spPr>
            <a:xfrm flipV="1">
              <a:off x="1670252" y="1355012"/>
              <a:ext cx="2105483" cy="856121"/>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cxnSpLocks noChangeAspect="1"/>
            </p:cNvCxnSpPr>
            <p:nvPr/>
          </p:nvCxnSpPr>
          <p:spPr>
            <a:xfrm flipV="1">
              <a:off x="1670252" y="1156285"/>
              <a:ext cx="1962803" cy="660295"/>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8887613" y="1887878"/>
              <a:ext cx="0" cy="1396424"/>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25" name="Group 124"/>
            <p:cNvGrpSpPr/>
            <p:nvPr/>
          </p:nvGrpSpPr>
          <p:grpSpPr>
            <a:xfrm>
              <a:off x="1659354" y="1801627"/>
              <a:ext cx="7231433" cy="1003281"/>
              <a:chOff x="2758947" y="2293797"/>
              <a:chExt cx="7231433" cy="1003281"/>
            </a:xfrm>
          </p:grpSpPr>
          <p:cxnSp>
            <p:nvCxnSpPr>
              <p:cNvPr id="200" name="Straight Connector 199"/>
              <p:cNvCxnSpPr/>
              <p:nvPr/>
            </p:nvCxnSpPr>
            <p:spPr>
              <a:xfrm>
                <a:off x="2758947" y="2293797"/>
                <a:ext cx="7231433" cy="1003281"/>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201" name="Isosceles Triangle 200"/>
              <p:cNvSpPr>
                <a:spLocks noChangeAspect="1"/>
              </p:cNvSpPr>
              <p:nvPr/>
            </p:nvSpPr>
            <p:spPr>
              <a:xfrm rot="5816682">
                <a:off x="4223150" y="2444705"/>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Isosceles Triangle 201"/>
              <p:cNvSpPr>
                <a:spLocks noChangeAspect="1"/>
              </p:cNvSpPr>
              <p:nvPr/>
            </p:nvSpPr>
            <p:spPr>
              <a:xfrm rot="5816682">
                <a:off x="9294882" y="3152285"/>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4" name="Group 133"/>
            <p:cNvGrpSpPr/>
            <p:nvPr/>
          </p:nvGrpSpPr>
          <p:grpSpPr>
            <a:xfrm>
              <a:off x="7324044" y="1069577"/>
              <a:ext cx="1827390" cy="1250612"/>
              <a:chOff x="8423637" y="1561747"/>
              <a:chExt cx="1827390" cy="1250612"/>
            </a:xfrm>
          </p:grpSpPr>
          <p:sp>
            <p:nvSpPr>
              <p:cNvPr id="198" name="Rectangle 197"/>
              <p:cNvSpPr/>
              <p:nvPr/>
            </p:nvSpPr>
            <p:spPr>
              <a:xfrm>
                <a:off x="8694969" y="1561747"/>
                <a:ext cx="1556058" cy="369332"/>
              </a:xfrm>
              <a:prstGeom prst="rect">
                <a:avLst/>
              </a:prstGeom>
            </p:spPr>
            <p:txBody>
              <a:bodyPr wrap="square">
                <a:spAutoFit/>
              </a:bodyPr>
              <a:lstStyle/>
              <a:p>
                <a:r>
                  <a:rPr lang="en-US">
                    <a:solidFill>
                      <a:schemeClr val="tx1">
                        <a:lumMod val="85000"/>
                        <a:lumOff val="15000"/>
                      </a:schemeClr>
                    </a:solidFill>
                    <a:latin typeface="Times New Roman" panose="02020603050405020304" pitchFamily="18" charset="0"/>
                    <a:ea typeface="Segoe UI Symbol" pitchFamily="34" charset="0"/>
                    <a:cs typeface="Times New Roman" panose="02020603050405020304" pitchFamily="18" charset="0"/>
                  </a:rPr>
                  <a:t>Aperture</a:t>
                </a:r>
                <a:endParaRPr lang="en-US" dirty="0">
                  <a:solidFill>
                    <a:schemeClr val="tx1">
                      <a:lumMod val="85000"/>
                      <a:lumOff val="15000"/>
                    </a:schemeClr>
                  </a:solidFill>
                  <a:latin typeface="Times New Roman" panose="02020603050405020304" pitchFamily="18" charset="0"/>
                  <a:ea typeface="Segoe UI Symbol" pitchFamily="34" charset="0"/>
                  <a:cs typeface="Times New Roman" panose="02020603050405020304" pitchFamily="18" charset="0"/>
                </a:endParaRPr>
              </a:p>
            </p:txBody>
          </p:sp>
          <p:sp>
            <p:nvSpPr>
              <p:cNvPr id="199" name="Arc 198"/>
              <p:cNvSpPr/>
              <p:nvPr/>
            </p:nvSpPr>
            <p:spPr>
              <a:xfrm>
                <a:off x="8423637" y="1742978"/>
                <a:ext cx="970813" cy="1069381"/>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35" name="Group 134"/>
            <p:cNvGrpSpPr/>
            <p:nvPr/>
          </p:nvGrpSpPr>
          <p:grpSpPr>
            <a:xfrm>
              <a:off x="8880102" y="1172044"/>
              <a:ext cx="1733102" cy="1199242"/>
              <a:chOff x="8423637" y="1613117"/>
              <a:chExt cx="1733102" cy="1199242"/>
            </a:xfrm>
          </p:grpSpPr>
          <p:sp>
            <p:nvSpPr>
              <p:cNvPr id="196" name="Rectangle 195"/>
              <p:cNvSpPr/>
              <p:nvPr/>
            </p:nvSpPr>
            <p:spPr>
              <a:xfrm>
                <a:off x="8694969" y="1613117"/>
                <a:ext cx="1461770" cy="369332"/>
              </a:xfrm>
              <a:prstGeom prst="rect">
                <a:avLst/>
              </a:prstGeom>
            </p:spPr>
            <p:txBody>
              <a:bodyPr wrap="square">
                <a:spAutoFit/>
              </a:bodyPr>
              <a:lstStyle/>
              <a:p>
                <a:r>
                  <a:rPr lang="en-US" dirty="0">
                    <a:solidFill>
                      <a:schemeClr val="tx1">
                        <a:lumMod val="85000"/>
                        <a:lumOff val="15000"/>
                      </a:schemeClr>
                    </a:solidFill>
                    <a:latin typeface="Times New Roman" panose="02020603050405020304" pitchFamily="18" charset="0"/>
                    <a:ea typeface="Segoe UI Symbol" pitchFamily="34" charset="0"/>
                    <a:cs typeface="Times New Roman" panose="02020603050405020304" pitchFamily="18" charset="0"/>
                  </a:rPr>
                  <a:t>Image plane</a:t>
                </a:r>
              </a:p>
            </p:txBody>
          </p:sp>
          <p:sp>
            <p:nvSpPr>
              <p:cNvPr id="197" name="Arc 196"/>
              <p:cNvSpPr/>
              <p:nvPr/>
            </p:nvSpPr>
            <p:spPr>
              <a:xfrm>
                <a:off x="8423637" y="1742978"/>
                <a:ext cx="970813" cy="1069381"/>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136" name="TextBox 135"/>
            <p:cNvSpPr txBox="1"/>
            <p:nvPr/>
          </p:nvSpPr>
          <p:spPr>
            <a:xfrm>
              <a:off x="856674" y="2412223"/>
              <a:ext cx="800219"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Object</a:t>
              </a:r>
            </a:p>
          </p:txBody>
        </p:sp>
        <p:sp>
          <p:nvSpPr>
            <p:cNvPr id="137" name="TextBox 136"/>
            <p:cNvSpPr txBox="1"/>
            <p:nvPr/>
          </p:nvSpPr>
          <p:spPr>
            <a:xfrm>
              <a:off x="8915313" y="2423484"/>
              <a:ext cx="761747"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Image</a:t>
              </a:r>
            </a:p>
          </p:txBody>
        </p:sp>
        <p:grpSp>
          <p:nvGrpSpPr>
            <p:cNvPr id="138" name="Group 137"/>
            <p:cNvGrpSpPr/>
            <p:nvPr/>
          </p:nvGrpSpPr>
          <p:grpSpPr>
            <a:xfrm>
              <a:off x="4816518" y="1514894"/>
              <a:ext cx="1650949" cy="1230064"/>
              <a:chOff x="8423637" y="1582295"/>
              <a:chExt cx="1650949" cy="1230064"/>
            </a:xfrm>
          </p:grpSpPr>
          <p:sp>
            <p:nvSpPr>
              <p:cNvPr id="194" name="Rectangle 193"/>
              <p:cNvSpPr/>
              <p:nvPr/>
            </p:nvSpPr>
            <p:spPr>
              <a:xfrm>
                <a:off x="8694969" y="1582295"/>
                <a:ext cx="1379617" cy="369332"/>
              </a:xfrm>
              <a:prstGeom prst="rect">
                <a:avLst/>
              </a:prstGeom>
            </p:spPr>
            <p:txBody>
              <a:bodyPr wrap="square">
                <a:spAutoFit/>
              </a:bodyPr>
              <a:lstStyle/>
              <a:p>
                <a:r>
                  <a:rPr lang="en-US" dirty="0">
                    <a:solidFill>
                      <a:schemeClr val="tx1">
                        <a:lumMod val="85000"/>
                        <a:lumOff val="15000"/>
                      </a:schemeClr>
                    </a:solidFill>
                    <a:latin typeface="Times New Roman" panose="02020603050405020304" pitchFamily="18" charset="0"/>
                    <a:ea typeface="Segoe UI Symbol" pitchFamily="34" charset="0"/>
                    <a:cs typeface="Times New Roman" panose="02020603050405020304" pitchFamily="18" charset="0"/>
                  </a:rPr>
                  <a:t>Chief rays</a:t>
                </a:r>
              </a:p>
            </p:txBody>
          </p:sp>
          <p:sp>
            <p:nvSpPr>
              <p:cNvPr id="195" name="Arc 194"/>
              <p:cNvSpPr/>
              <p:nvPr/>
            </p:nvSpPr>
            <p:spPr>
              <a:xfrm>
                <a:off x="8423637" y="1742978"/>
                <a:ext cx="970813" cy="1069381"/>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44" name="Group 143"/>
            <p:cNvGrpSpPr/>
            <p:nvPr/>
          </p:nvGrpSpPr>
          <p:grpSpPr>
            <a:xfrm>
              <a:off x="1686269" y="2212930"/>
              <a:ext cx="7200921" cy="496853"/>
              <a:chOff x="2139950" y="2705100"/>
              <a:chExt cx="7200921" cy="496853"/>
            </a:xfrm>
          </p:grpSpPr>
          <p:cxnSp>
            <p:nvCxnSpPr>
              <p:cNvPr id="191" name="Straight Connector 190"/>
              <p:cNvCxnSpPr/>
              <p:nvPr/>
            </p:nvCxnSpPr>
            <p:spPr>
              <a:xfrm>
                <a:off x="2139950" y="2705100"/>
                <a:ext cx="7200921" cy="476251"/>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192" name="Isosceles Triangle 191"/>
              <p:cNvSpPr>
                <a:spLocks noChangeAspect="1"/>
              </p:cNvSpPr>
              <p:nvPr/>
            </p:nvSpPr>
            <p:spPr>
              <a:xfrm rot="5664740">
                <a:off x="3561479" y="2741883"/>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Isosceles Triangle 192"/>
              <p:cNvSpPr>
                <a:spLocks noChangeAspect="1"/>
              </p:cNvSpPr>
              <p:nvPr/>
            </p:nvSpPr>
            <p:spPr>
              <a:xfrm rot="5561335">
                <a:off x="8658109" y="3082477"/>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45" name="Straight Connector 144"/>
            <p:cNvCxnSpPr/>
            <p:nvPr/>
          </p:nvCxnSpPr>
          <p:spPr>
            <a:xfrm>
              <a:off x="1666058" y="2585023"/>
              <a:ext cx="7229804" cy="0"/>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146" name="Isosceles Triangle 145"/>
            <p:cNvSpPr>
              <a:spLocks noChangeAspect="1"/>
            </p:cNvSpPr>
            <p:nvPr/>
          </p:nvSpPr>
          <p:spPr>
            <a:xfrm rot="5400000">
              <a:off x="3097933" y="2527933"/>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Isosceles Triangle 146"/>
            <p:cNvSpPr>
              <a:spLocks noChangeAspect="1"/>
            </p:cNvSpPr>
            <p:nvPr/>
          </p:nvSpPr>
          <p:spPr>
            <a:xfrm rot="5400000">
              <a:off x="8208481" y="2521054"/>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8" name="Group 147"/>
            <p:cNvGrpSpPr/>
            <p:nvPr/>
          </p:nvGrpSpPr>
          <p:grpSpPr>
            <a:xfrm flipV="1">
              <a:off x="1686269" y="2466031"/>
              <a:ext cx="7200921" cy="496853"/>
              <a:chOff x="2139950" y="2705100"/>
              <a:chExt cx="7200921" cy="496853"/>
            </a:xfrm>
          </p:grpSpPr>
          <p:cxnSp>
            <p:nvCxnSpPr>
              <p:cNvPr id="188" name="Straight Connector 187"/>
              <p:cNvCxnSpPr/>
              <p:nvPr/>
            </p:nvCxnSpPr>
            <p:spPr>
              <a:xfrm>
                <a:off x="2139950" y="2705100"/>
                <a:ext cx="7200921" cy="476251"/>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189" name="Isosceles Triangle 188"/>
              <p:cNvSpPr>
                <a:spLocks noChangeAspect="1"/>
              </p:cNvSpPr>
              <p:nvPr/>
            </p:nvSpPr>
            <p:spPr>
              <a:xfrm rot="5664740">
                <a:off x="3561479" y="2741883"/>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0" name="Isosceles Triangle 189"/>
              <p:cNvSpPr>
                <a:spLocks noChangeAspect="1"/>
              </p:cNvSpPr>
              <p:nvPr/>
            </p:nvSpPr>
            <p:spPr>
              <a:xfrm rot="5561335">
                <a:off x="8658109" y="3082477"/>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9" name="Group 148"/>
            <p:cNvGrpSpPr/>
            <p:nvPr/>
          </p:nvGrpSpPr>
          <p:grpSpPr>
            <a:xfrm flipV="1">
              <a:off x="1655968" y="2375584"/>
              <a:ext cx="7231433" cy="1003281"/>
              <a:chOff x="2758947" y="2293797"/>
              <a:chExt cx="7231433" cy="1003281"/>
            </a:xfrm>
          </p:grpSpPr>
          <p:cxnSp>
            <p:nvCxnSpPr>
              <p:cNvPr id="185" name="Straight Connector 184"/>
              <p:cNvCxnSpPr/>
              <p:nvPr/>
            </p:nvCxnSpPr>
            <p:spPr>
              <a:xfrm>
                <a:off x="2758947" y="2293797"/>
                <a:ext cx="7231433" cy="1003281"/>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186" name="Isosceles Triangle 185"/>
              <p:cNvSpPr>
                <a:spLocks noChangeAspect="1"/>
              </p:cNvSpPr>
              <p:nvPr/>
            </p:nvSpPr>
            <p:spPr>
              <a:xfrm rot="5816682">
                <a:off x="4223150" y="2444705"/>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Isosceles Triangle 186"/>
              <p:cNvSpPr>
                <a:spLocks noChangeAspect="1"/>
              </p:cNvSpPr>
              <p:nvPr/>
            </p:nvSpPr>
            <p:spPr>
              <a:xfrm rot="5816682">
                <a:off x="9294882" y="3152285"/>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50" name="Straight Connector 149"/>
            <p:cNvCxnSpPr/>
            <p:nvPr/>
          </p:nvCxnSpPr>
          <p:spPr>
            <a:xfrm>
              <a:off x="1655968" y="1801627"/>
              <a:ext cx="0" cy="1563482"/>
            </a:xfrm>
            <a:prstGeom prst="line">
              <a:avLst/>
            </a:prstGeom>
            <a:ln w="53975">
              <a:solidFill>
                <a:srgbClr val="FF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58" name="Oval 157"/>
            <p:cNvSpPr/>
            <p:nvPr/>
          </p:nvSpPr>
          <p:spPr>
            <a:xfrm>
              <a:off x="1611153" y="1753024"/>
              <a:ext cx="86251" cy="86251"/>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Oval 158"/>
            <p:cNvSpPr/>
            <p:nvPr/>
          </p:nvSpPr>
          <p:spPr>
            <a:xfrm>
              <a:off x="1611152" y="2162774"/>
              <a:ext cx="91440" cy="91440"/>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Oval 159"/>
            <p:cNvSpPr/>
            <p:nvPr/>
          </p:nvSpPr>
          <p:spPr>
            <a:xfrm>
              <a:off x="1611152" y="2543660"/>
              <a:ext cx="86251" cy="86251"/>
            </a:xfrm>
            <a:prstGeom prst="ellipse">
              <a:avLst/>
            </a:prstGeom>
            <a:solidFill>
              <a:srgbClr val="FFFF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Oval 160"/>
            <p:cNvSpPr/>
            <p:nvPr/>
          </p:nvSpPr>
          <p:spPr>
            <a:xfrm>
              <a:off x="1611152" y="2924736"/>
              <a:ext cx="86251" cy="86251"/>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Oval 166"/>
            <p:cNvSpPr/>
            <p:nvPr/>
          </p:nvSpPr>
          <p:spPr>
            <a:xfrm>
              <a:off x="1611152" y="3324049"/>
              <a:ext cx="86251" cy="86251"/>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8" name="Group 167"/>
            <p:cNvGrpSpPr/>
            <p:nvPr/>
          </p:nvGrpSpPr>
          <p:grpSpPr>
            <a:xfrm>
              <a:off x="8871254" y="2344713"/>
              <a:ext cx="54864" cy="492740"/>
              <a:chOff x="8871254" y="2344713"/>
              <a:chExt cx="54864" cy="492740"/>
            </a:xfrm>
          </p:grpSpPr>
          <p:cxnSp>
            <p:nvCxnSpPr>
              <p:cNvPr id="169" name="Straight Connector 168"/>
              <p:cNvCxnSpPr/>
              <p:nvPr/>
            </p:nvCxnSpPr>
            <p:spPr>
              <a:xfrm>
                <a:off x="8898686" y="2371286"/>
                <a:ext cx="0" cy="438912"/>
              </a:xfrm>
              <a:prstGeom prst="line">
                <a:avLst/>
              </a:prstGeom>
              <a:ln w="38100">
                <a:solidFill>
                  <a:srgbClr val="FF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70" name="Oval 169"/>
              <p:cNvSpPr/>
              <p:nvPr/>
            </p:nvSpPr>
            <p:spPr>
              <a:xfrm>
                <a:off x="8871254" y="2344713"/>
                <a:ext cx="54864" cy="54864"/>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1" name="Oval 180"/>
              <p:cNvSpPr/>
              <p:nvPr/>
            </p:nvSpPr>
            <p:spPr>
              <a:xfrm>
                <a:off x="8871254" y="2462761"/>
                <a:ext cx="54864" cy="54864"/>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Oval 181"/>
              <p:cNvSpPr/>
              <p:nvPr/>
            </p:nvSpPr>
            <p:spPr>
              <a:xfrm>
                <a:off x="8871254" y="2559085"/>
                <a:ext cx="54864" cy="54864"/>
              </a:xfrm>
              <a:prstGeom prst="ellipse">
                <a:avLst/>
              </a:prstGeom>
              <a:solidFill>
                <a:srgbClr val="FFFF00"/>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3" name="Oval 182"/>
              <p:cNvSpPr/>
              <p:nvPr/>
            </p:nvSpPr>
            <p:spPr>
              <a:xfrm>
                <a:off x="8871254" y="2662158"/>
                <a:ext cx="54864" cy="54864"/>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 name="Oval 183"/>
              <p:cNvSpPr/>
              <p:nvPr/>
            </p:nvSpPr>
            <p:spPr>
              <a:xfrm>
                <a:off x="8871254" y="2782589"/>
                <a:ext cx="54864" cy="54864"/>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1379675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3"/>
                                        </p:tgtEl>
                                      </p:cBhvr>
                                    </p:animEffect>
                                    <p:set>
                                      <p:cBhvr>
                                        <p:cTn id="7" dur="1" fill="hold">
                                          <p:stCondLst>
                                            <p:cond delay="499"/>
                                          </p:stCondLst>
                                        </p:cTn>
                                        <p:tgtEl>
                                          <p:spTgt spid="11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6819" t="3631" r="7247" b="3417"/>
          <a:stretch/>
        </p:blipFill>
        <p:spPr>
          <a:xfrm>
            <a:off x="3145261" y="787078"/>
            <a:ext cx="6171144" cy="5588923"/>
          </a:xfrm>
          <a:prstGeom prst="rect">
            <a:avLst/>
          </a:prstGeom>
          <a:effectLst>
            <a:outerShdw blurRad="50800" dist="38100" dir="2700000" algn="tl" rotWithShape="0">
              <a:prstClr val="black">
                <a:alpha val="40000"/>
              </a:prstClr>
            </a:outerShdw>
          </a:effectLst>
        </p:spPr>
      </p:pic>
      <p:sp>
        <p:nvSpPr>
          <p:cNvPr id="7" name="TextBox 6"/>
          <p:cNvSpPr txBox="1"/>
          <p:nvPr/>
        </p:nvSpPr>
        <p:spPr>
          <a:xfrm>
            <a:off x="164592" y="167635"/>
            <a:ext cx="11856172" cy="492443"/>
          </a:xfrm>
          <a:prstGeom prst="rect">
            <a:avLst/>
          </a:prstGeom>
          <a:noFill/>
        </p:spPr>
        <p:txBody>
          <a:bodyPr wrap="square" rtlCol="0">
            <a:spAutoFit/>
          </a:bodyPr>
          <a:lstStyle/>
          <a:p>
            <a:r>
              <a:rPr lang="en-US" sz="2600" b="1" dirty="0">
                <a:solidFill>
                  <a:srgbClr val="FF3F7A"/>
                </a:solidFill>
                <a:latin typeface="Euclid" panose="02020503060505020303" pitchFamily="18" charset="0"/>
              </a:rPr>
              <a:t>Real lenses have several refracting surfaces on either side of the aperture (stop)</a:t>
            </a:r>
          </a:p>
        </p:txBody>
      </p:sp>
      <p:sp>
        <p:nvSpPr>
          <p:cNvPr id="8" name="TextBox 7"/>
          <p:cNvSpPr txBox="1"/>
          <p:nvPr/>
        </p:nvSpPr>
        <p:spPr>
          <a:xfrm>
            <a:off x="9285392" y="6551547"/>
            <a:ext cx="2989921" cy="307777"/>
          </a:xfrm>
          <a:prstGeom prst="rect">
            <a:avLst/>
          </a:prstGeom>
          <a:noFill/>
        </p:spPr>
        <p:txBody>
          <a:bodyPr wrap="none" rtlCol="0">
            <a:spAutoFit/>
          </a:bodyPr>
          <a:lstStyle/>
          <a:p>
            <a:r>
              <a:rPr lang="en-US" sz="1400" dirty="0">
                <a:solidFill>
                  <a:schemeClr val="tx1">
                    <a:lumMod val="75000"/>
                    <a:lumOff val="25000"/>
                  </a:schemeClr>
                </a:solidFill>
                <a:latin typeface="Times New Roman" panose="02020603050405020304" pitchFamily="18" charset="0"/>
                <a:cs typeface="Times New Roman" panose="02020603050405020304" pitchFamily="18" charset="0"/>
              </a:rPr>
              <a:t>[Photograph from ilovehatephoto.com]</a:t>
            </a:r>
          </a:p>
        </p:txBody>
      </p:sp>
      <p:sp>
        <p:nvSpPr>
          <p:cNvPr id="9" name="TextBox 8"/>
          <p:cNvSpPr txBox="1"/>
          <p:nvPr/>
        </p:nvSpPr>
        <p:spPr>
          <a:xfrm>
            <a:off x="4572000" y="6006669"/>
            <a:ext cx="4314001"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cs typeface="Times New Roman" panose="02020603050405020304" pitchFamily="18" charset="0"/>
              </a:rPr>
              <a:t>Cross-section of Zeiss Distagon 21mm F/2.8</a:t>
            </a:r>
          </a:p>
        </p:txBody>
      </p:sp>
      <p:grpSp>
        <p:nvGrpSpPr>
          <p:cNvPr id="33" name="Group 32"/>
          <p:cNvGrpSpPr/>
          <p:nvPr/>
        </p:nvGrpSpPr>
        <p:grpSpPr>
          <a:xfrm>
            <a:off x="3289301" y="3657597"/>
            <a:ext cx="5803900" cy="1521944"/>
            <a:chOff x="3289301" y="3657597"/>
            <a:chExt cx="5803900" cy="1521944"/>
          </a:xfrm>
        </p:grpSpPr>
        <p:sp>
          <p:nvSpPr>
            <p:cNvPr id="10" name="Rectangle 9"/>
            <p:cNvSpPr/>
            <p:nvPr/>
          </p:nvSpPr>
          <p:spPr>
            <a:xfrm>
              <a:off x="3289301" y="3876675"/>
              <a:ext cx="5803900" cy="1253778"/>
            </a:xfrm>
            <a:prstGeom prst="rect">
              <a:avLst/>
            </a:prstGeom>
            <a:solidFill>
              <a:schemeClr val="tx1">
                <a:lumMod val="95000"/>
                <a:lumOff val="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4371976" y="4256211"/>
              <a:ext cx="1673648" cy="923330"/>
            </a:xfrm>
            <a:prstGeom prst="rect">
              <a:avLst/>
            </a:prstGeom>
            <a:noFill/>
          </p:spPr>
          <p:txBody>
            <a:bodyPr wrap="square" rtlCol="0">
              <a:spAutoFit/>
            </a:bodyPr>
            <a:lstStyle/>
            <a:p>
              <a:r>
                <a:rPr lang="en-US" dirty="0">
                  <a:solidFill>
                    <a:srgbClr val="00DE84"/>
                  </a:solidFill>
                  <a:latin typeface="Times New Roman" panose="02020603050405020304" pitchFamily="18" charset="0"/>
                  <a:cs typeface="Times New Roman" panose="02020603050405020304" pitchFamily="18" charset="0"/>
                </a:rPr>
                <a:t>Lens elements </a:t>
              </a:r>
            </a:p>
            <a:p>
              <a:r>
                <a:rPr lang="en-US" dirty="0">
                  <a:solidFill>
                    <a:srgbClr val="00DE84"/>
                  </a:solidFill>
                  <a:latin typeface="Times New Roman" panose="02020603050405020304" pitchFamily="18" charset="0"/>
                  <a:cs typeface="Times New Roman" panose="02020603050405020304" pitchFamily="18" charset="0"/>
                </a:rPr>
                <a:t>in front of the   aperture </a:t>
              </a:r>
            </a:p>
          </p:txBody>
        </p:sp>
        <p:sp>
          <p:nvSpPr>
            <p:cNvPr id="15" name="TextBox 14"/>
            <p:cNvSpPr txBox="1"/>
            <p:nvPr/>
          </p:nvSpPr>
          <p:spPr>
            <a:xfrm>
              <a:off x="7334249" y="4256211"/>
              <a:ext cx="1743076" cy="923330"/>
            </a:xfrm>
            <a:prstGeom prst="rect">
              <a:avLst/>
            </a:prstGeom>
            <a:noFill/>
          </p:spPr>
          <p:txBody>
            <a:bodyPr wrap="square" rtlCol="0">
              <a:spAutoFit/>
            </a:bodyPr>
            <a:lstStyle/>
            <a:p>
              <a:r>
                <a:rPr lang="en-US" dirty="0">
                  <a:solidFill>
                    <a:srgbClr val="00DE84"/>
                  </a:solidFill>
                  <a:latin typeface="Times New Roman" panose="02020603050405020304" pitchFamily="18" charset="0"/>
                  <a:cs typeface="Times New Roman" panose="02020603050405020304" pitchFamily="18" charset="0"/>
                </a:rPr>
                <a:t>Lens elements behind the aperture</a:t>
              </a:r>
            </a:p>
          </p:txBody>
        </p:sp>
        <p:sp>
          <p:nvSpPr>
            <p:cNvPr id="16" name="TextBox 15"/>
            <p:cNvSpPr txBox="1"/>
            <p:nvPr/>
          </p:nvSpPr>
          <p:spPr>
            <a:xfrm>
              <a:off x="5797974" y="4666921"/>
              <a:ext cx="1117175" cy="369332"/>
            </a:xfrm>
            <a:prstGeom prst="rect">
              <a:avLst/>
            </a:prstGeom>
            <a:noFill/>
          </p:spPr>
          <p:txBody>
            <a:bodyPr wrap="square" rtlCol="0">
              <a:spAutoFit/>
            </a:bodyPr>
            <a:lstStyle/>
            <a:p>
              <a:pPr algn="ctr"/>
              <a:r>
                <a:rPr lang="en-US" dirty="0">
                  <a:solidFill>
                    <a:srgbClr val="FF3F3F"/>
                  </a:solidFill>
                  <a:latin typeface="Times New Roman" panose="02020603050405020304" pitchFamily="18" charset="0"/>
                  <a:cs typeface="Times New Roman" panose="02020603050405020304" pitchFamily="18" charset="0"/>
                </a:rPr>
                <a:t>Aperture</a:t>
              </a:r>
            </a:p>
          </p:txBody>
        </p:sp>
        <p:sp>
          <p:nvSpPr>
            <p:cNvPr id="28" name="Arc 27"/>
            <p:cNvSpPr/>
            <p:nvPr/>
          </p:nvSpPr>
          <p:spPr>
            <a:xfrm>
              <a:off x="6229350" y="3657597"/>
              <a:ext cx="838200" cy="1257300"/>
            </a:xfrm>
            <a:prstGeom prst="arc">
              <a:avLst>
                <a:gd name="adj1" fmla="val 896015"/>
                <a:gd name="adj2" fmla="val 4488466"/>
              </a:avLst>
            </a:prstGeom>
            <a:ln w="9525">
              <a:solidFill>
                <a:srgbClr val="FFFF00"/>
              </a:solidFill>
              <a:head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 name="Left Brace 30"/>
            <p:cNvSpPr/>
            <p:nvPr/>
          </p:nvSpPr>
          <p:spPr>
            <a:xfrm rot="16200000">
              <a:off x="4942579" y="2363176"/>
              <a:ext cx="323357" cy="3483864"/>
            </a:xfrm>
            <a:prstGeom prst="leftBrace">
              <a:avLst>
                <a:gd name="adj1" fmla="val 31898"/>
                <a:gd name="adj2" fmla="val 50000"/>
              </a:avLst>
            </a:prstGeom>
            <a:ln w="158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2" name="Left Brace 31"/>
            <p:cNvSpPr/>
            <p:nvPr/>
          </p:nvSpPr>
          <p:spPr>
            <a:xfrm rot="16200000">
              <a:off x="7903818" y="3291292"/>
              <a:ext cx="323357" cy="1627632"/>
            </a:xfrm>
            <a:prstGeom prst="leftBrace">
              <a:avLst>
                <a:gd name="adj1" fmla="val 31898"/>
                <a:gd name="adj2" fmla="val 50000"/>
              </a:avLst>
            </a:prstGeom>
            <a:ln w="158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324134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164592" y="167635"/>
            <a:ext cx="1418978" cy="492443"/>
          </a:xfrm>
          <a:prstGeom prst="rect">
            <a:avLst/>
          </a:prstGeom>
          <a:noFill/>
        </p:spPr>
        <p:txBody>
          <a:bodyPr wrap="none" rtlCol="0">
            <a:spAutoFit/>
          </a:bodyPr>
          <a:lstStyle/>
          <a:p>
            <a:r>
              <a:rPr lang="en-US" sz="2600" b="1" dirty="0">
                <a:solidFill>
                  <a:srgbClr val="FF3F7A"/>
                </a:solidFill>
                <a:latin typeface="Euclid" panose="02020503060505020303" pitchFamily="18" charset="0"/>
              </a:rPr>
              <a:t>xxxxxxx</a:t>
            </a:r>
          </a:p>
        </p:txBody>
      </p:sp>
      <p:pic>
        <p:nvPicPr>
          <p:cNvPr id="12" name="Picture 11"/>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
                    </a14:imgEffect>
                  </a14:imgLayer>
                </a14:imgProps>
              </a:ext>
              <a:ext uri="{28A0092B-C50C-407E-A947-70E740481C1C}">
                <a14:useLocalDpi xmlns:a14="http://schemas.microsoft.com/office/drawing/2010/main" val="0"/>
              </a:ext>
            </a:extLst>
          </a:blip>
          <a:srcRect t="4337"/>
          <a:stretch/>
        </p:blipFill>
        <p:spPr>
          <a:xfrm>
            <a:off x="466773" y="2266569"/>
            <a:ext cx="3283168" cy="2454685"/>
          </a:xfrm>
          <a:prstGeom prst="rect">
            <a:avLst/>
          </a:prstGeom>
          <a:effectLst>
            <a:outerShdw blurRad="50800" dist="38100" dir="2700000" algn="tl" rotWithShape="0">
              <a:prstClr val="black">
                <a:alpha val="40000"/>
              </a:prstClr>
            </a:outerShdw>
          </a:effectLst>
        </p:spPr>
      </p:pic>
      <p:grpSp>
        <p:nvGrpSpPr>
          <p:cNvPr id="112" name="Group 111"/>
          <p:cNvGrpSpPr/>
          <p:nvPr/>
        </p:nvGrpSpPr>
        <p:grpSpPr>
          <a:xfrm>
            <a:off x="4442446" y="2819878"/>
            <a:ext cx="2718694" cy="1402931"/>
            <a:chOff x="4442446" y="2819878"/>
            <a:chExt cx="2718694" cy="1402931"/>
          </a:xfrm>
        </p:grpSpPr>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67494" t="1024" r="-653" b="50000"/>
            <a:stretch/>
          </p:blipFill>
          <p:spPr>
            <a:xfrm>
              <a:off x="5789540" y="2819878"/>
              <a:ext cx="1371600" cy="1402931"/>
            </a:xfrm>
            <a:prstGeom prst="ellipse">
              <a:avLst/>
            </a:prstGeom>
          </p:spPr>
        </p:pic>
        <p:sp>
          <p:nvSpPr>
            <p:cNvPr id="4" name="Oval 3"/>
            <p:cNvSpPr/>
            <p:nvPr/>
          </p:nvSpPr>
          <p:spPr>
            <a:xfrm>
              <a:off x="4442446" y="3068715"/>
              <a:ext cx="850392" cy="850392"/>
            </a:xfrm>
            <a:prstGeom prst="ellipse">
              <a:avLst/>
            </a:prstGeom>
            <a:solidFill>
              <a:srgbClr val="0070C0">
                <a:alpha val="21000"/>
              </a:srgbClr>
            </a:solidFill>
            <a:ln w="6350">
              <a:solidFill>
                <a:schemeClr val="accent1">
                  <a:lumMod val="75000"/>
                  <a:alpha val="26000"/>
                </a:schemeClr>
              </a:solidFill>
            </a:ln>
            <a:effectLst/>
            <a:scene3d>
              <a:camera prst="orthographicFront"/>
              <a:lightRig rig="threePt" dir="t">
                <a:rot lat="0" lon="0" rev="9600000"/>
              </a:lightRig>
            </a:scene3d>
            <a:sp3d extrusionH="342900" prstMaterial="metal">
              <a:bevelT w="298450" h="196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TextBox 105"/>
            <p:cNvSpPr txBox="1"/>
            <p:nvPr/>
          </p:nvSpPr>
          <p:spPr>
            <a:xfrm>
              <a:off x="5275071" y="2986080"/>
              <a:ext cx="567784" cy="1015663"/>
            </a:xfrm>
            <a:prstGeom prst="rect">
              <a:avLst/>
            </a:prstGeom>
            <a:noFill/>
          </p:spPr>
          <p:txBody>
            <a:bodyPr wrap="none" rtlCol="0">
              <a:spAutoFit/>
            </a:bodyPr>
            <a:lstStyle/>
            <a:p>
              <a:r>
                <a:rPr lang="en-US" sz="6000" dirty="0">
                  <a:solidFill>
                    <a:schemeClr val="tx1">
                      <a:lumMod val="65000"/>
                      <a:lumOff val="35000"/>
                    </a:schemeClr>
                  </a:solidFill>
                </a:rPr>
                <a:t>+</a:t>
              </a:r>
              <a:endParaRPr lang="en-US" dirty="0">
                <a:solidFill>
                  <a:schemeClr val="tx1">
                    <a:lumMod val="65000"/>
                    <a:lumOff val="35000"/>
                  </a:schemeClr>
                </a:solidFill>
              </a:endParaRPr>
            </a:p>
          </p:txBody>
        </p:sp>
      </p:grpSp>
      <p:grpSp>
        <p:nvGrpSpPr>
          <p:cNvPr id="113" name="Group 112"/>
          <p:cNvGrpSpPr/>
          <p:nvPr/>
        </p:nvGrpSpPr>
        <p:grpSpPr>
          <a:xfrm>
            <a:off x="8155434" y="1565488"/>
            <a:ext cx="4043690" cy="5220857"/>
            <a:chOff x="8155434" y="1565488"/>
            <a:chExt cx="4043690" cy="5220857"/>
          </a:xfrm>
        </p:grpSpPr>
        <p:grpSp>
          <p:nvGrpSpPr>
            <p:cNvPr id="16" name="Group 15"/>
            <p:cNvGrpSpPr/>
            <p:nvPr/>
          </p:nvGrpSpPr>
          <p:grpSpPr>
            <a:xfrm>
              <a:off x="9511635" y="1565488"/>
              <a:ext cx="1371600" cy="1399032"/>
              <a:chOff x="8315096" y="3604598"/>
              <a:chExt cx="1371600" cy="1399032"/>
            </a:xfrm>
          </p:grpSpPr>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74054" t="11551" r="6928" b="60360"/>
              <a:stretch/>
            </p:blipFill>
            <p:spPr>
              <a:xfrm>
                <a:off x="8329385" y="3642702"/>
                <a:ext cx="1301008" cy="1330726"/>
              </a:xfrm>
              <a:prstGeom prst="ellipse">
                <a:avLst/>
              </a:prstGeom>
            </p:spPr>
          </p:pic>
          <p:sp>
            <p:nvSpPr>
              <p:cNvPr id="13" name="Freeform: Shape 12"/>
              <p:cNvSpPr/>
              <p:nvPr/>
            </p:nvSpPr>
            <p:spPr>
              <a:xfrm>
                <a:off x="8315096" y="3604598"/>
                <a:ext cx="1371600" cy="1399032"/>
              </a:xfrm>
              <a:custGeom>
                <a:avLst/>
                <a:gdLst>
                  <a:gd name="connsiteX0" fmla="*/ 669672 w 1371600"/>
                  <a:gd name="connsiteY0" fmla="*/ 269875 h 1399032"/>
                  <a:gd name="connsiteX1" fmla="*/ 244476 w 1371600"/>
                  <a:gd name="connsiteY1" fmla="*/ 695071 h 1399032"/>
                  <a:gd name="connsiteX2" fmla="*/ 669672 w 1371600"/>
                  <a:gd name="connsiteY2" fmla="*/ 1120267 h 1399032"/>
                  <a:gd name="connsiteX3" fmla="*/ 1094868 w 1371600"/>
                  <a:gd name="connsiteY3" fmla="*/ 695071 h 1399032"/>
                  <a:gd name="connsiteX4" fmla="*/ 669672 w 1371600"/>
                  <a:gd name="connsiteY4" fmla="*/ 269875 h 1399032"/>
                  <a:gd name="connsiteX5" fmla="*/ 0 w 1371600"/>
                  <a:gd name="connsiteY5" fmla="*/ 0 h 1399032"/>
                  <a:gd name="connsiteX6" fmla="*/ 1371600 w 1371600"/>
                  <a:gd name="connsiteY6" fmla="*/ 0 h 1399032"/>
                  <a:gd name="connsiteX7" fmla="*/ 1371600 w 1371600"/>
                  <a:gd name="connsiteY7" fmla="*/ 1399032 h 1399032"/>
                  <a:gd name="connsiteX8" fmla="*/ 0 w 1371600"/>
                  <a:gd name="connsiteY8" fmla="*/ 1399032 h 139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1600" h="1399032">
                    <a:moveTo>
                      <a:pt x="669672" y="269875"/>
                    </a:moveTo>
                    <a:cubicBezTo>
                      <a:pt x="434843" y="269875"/>
                      <a:pt x="244476" y="460242"/>
                      <a:pt x="244476" y="695071"/>
                    </a:cubicBezTo>
                    <a:cubicBezTo>
                      <a:pt x="244476" y="929900"/>
                      <a:pt x="434843" y="1120267"/>
                      <a:pt x="669672" y="1120267"/>
                    </a:cubicBezTo>
                    <a:cubicBezTo>
                      <a:pt x="904501" y="1120267"/>
                      <a:pt x="1094868" y="929900"/>
                      <a:pt x="1094868" y="695071"/>
                    </a:cubicBezTo>
                    <a:cubicBezTo>
                      <a:pt x="1094868" y="460242"/>
                      <a:pt x="904501" y="269875"/>
                      <a:pt x="669672" y="269875"/>
                    </a:cubicBezTo>
                    <a:close/>
                    <a:moveTo>
                      <a:pt x="0" y="0"/>
                    </a:moveTo>
                    <a:lnTo>
                      <a:pt x="1371600" y="0"/>
                    </a:lnTo>
                    <a:lnTo>
                      <a:pt x="1371600" y="1399032"/>
                    </a:lnTo>
                    <a:lnTo>
                      <a:pt x="0" y="1399032"/>
                    </a:lnTo>
                    <a:close/>
                  </a:path>
                </a:pathLst>
              </a:cu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8554693" y="3878918"/>
                <a:ext cx="850392" cy="850392"/>
              </a:xfrm>
              <a:prstGeom prst="ellipse">
                <a:avLst/>
              </a:prstGeom>
              <a:solidFill>
                <a:srgbClr val="0070C0">
                  <a:alpha val="21000"/>
                </a:srgbClr>
              </a:solidFill>
              <a:ln w="6350">
                <a:solidFill>
                  <a:schemeClr val="accent1">
                    <a:lumMod val="75000"/>
                    <a:alpha val="26000"/>
                  </a:schemeClr>
                </a:solidFill>
              </a:ln>
              <a:scene3d>
                <a:camera prst="orthographicFront"/>
                <a:lightRig rig="threePt" dir="t">
                  <a:rot lat="0" lon="0" rev="9600000"/>
                </a:lightRig>
              </a:scene3d>
              <a:sp3d extrusionH="342900" prstMaterial="metal">
                <a:bevelT w="298450" h="196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7" name="TextBox 106"/>
            <p:cNvSpPr txBox="1"/>
            <p:nvPr/>
          </p:nvSpPr>
          <p:spPr>
            <a:xfrm>
              <a:off x="8155434" y="1659988"/>
              <a:ext cx="1174745" cy="369332"/>
            </a:xfrm>
            <a:prstGeom prst="rect">
              <a:avLst/>
            </a:prstGeom>
            <a:solidFill>
              <a:srgbClr val="FFFF00">
                <a:alpha val="36000"/>
              </a:srgbClr>
            </a:solidFill>
          </p:spPr>
          <p:txBody>
            <a:bodyPr wrap="none" rtlCol="0">
              <a:spAutoFit/>
            </a:bodyPr>
            <a:lstStyle/>
            <a:p>
              <a:r>
                <a:rPr lang="en-US" dirty="0">
                  <a:solidFill>
                    <a:schemeClr val="tx1">
                      <a:lumMod val="85000"/>
                      <a:lumOff val="15000"/>
                    </a:schemeClr>
                  </a:solidFill>
                </a:rPr>
                <a:t>Front view</a:t>
              </a:r>
            </a:p>
          </p:txBody>
        </p:sp>
        <p:grpSp>
          <p:nvGrpSpPr>
            <p:cNvPr id="111" name="Group 110"/>
            <p:cNvGrpSpPr/>
            <p:nvPr/>
          </p:nvGrpSpPr>
          <p:grpSpPr>
            <a:xfrm>
              <a:off x="8155434" y="3856241"/>
              <a:ext cx="4043690" cy="2930104"/>
              <a:chOff x="7963410" y="3746513"/>
              <a:chExt cx="4043690" cy="2930104"/>
            </a:xfrm>
          </p:grpSpPr>
          <p:grpSp>
            <p:nvGrpSpPr>
              <p:cNvPr id="105" name="Group 104"/>
              <p:cNvGrpSpPr/>
              <p:nvPr/>
            </p:nvGrpSpPr>
            <p:grpSpPr>
              <a:xfrm>
                <a:off x="8436357" y="3746513"/>
                <a:ext cx="3570743" cy="2930104"/>
                <a:chOff x="8436357" y="3746513"/>
                <a:chExt cx="3570743" cy="2930104"/>
              </a:xfrm>
            </p:grpSpPr>
            <p:grpSp>
              <p:nvGrpSpPr>
                <p:cNvPr id="102" name="Group 101"/>
                <p:cNvGrpSpPr/>
                <p:nvPr/>
              </p:nvGrpSpPr>
              <p:grpSpPr>
                <a:xfrm>
                  <a:off x="8436357" y="3746513"/>
                  <a:ext cx="3130808" cy="2534379"/>
                  <a:chOff x="8143749" y="3396554"/>
                  <a:chExt cx="3130808" cy="2534379"/>
                </a:xfrm>
              </p:grpSpPr>
              <p:cxnSp>
                <p:nvCxnSpPr>
                  <p:cNvPr id="22" name="Straight Connector 21"/>
                  <p:cNvCxnSpPr/>
                  <p:nvPr/>
                </p:nvCxnSpPr>
                <p:spPr>
                  <a:xfrm flipV="1">
                    <a:off x="8143749" y="4287934"/>
                    <a:ext cx="3017520" cy="0"/>
                  </a:xfrm>
                  <a:prstGeom prst="line">
                    <a:avLst/>
                  </a:prstGeom>
                  <a:ln w="12700">
                    <a:solidFill>
                      <a:srgbClr val="00B0F0">
                        <a:alpha val="90000"/>
                      </a:srgb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8258175" y="4032761"/>
                    <a:ext cx="1638096" cy="254220"/>
                  </a:xfrm>
                  <a:prstGeom prst="line">
                    <a:avLst/>
                  </a:prstGeom>
                  <a:ln w="19050">
                    <a:solidFill>
                      <a:srgbClr val="00B050">
                        <a:alpha val="80000"/>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8258175" y="4288644"/>
                    <a:ext cx="1638096" cy="250427"/>
                  </a:xfrm>
                  <a:prstGeom prst="line">
                    <a:avLst/>
                  </a:prstGeom>
                  <a:ln w="19050">
                    <a:solidFill>
                      <a:srgbClr val="00B050">
                        <a:alpha val="80000"/>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cxnSpLocks noChangeAspect="1"/>
                  </p:cNvCxnSpPr>
                  <p:nvPr/>
                </p:nvCxnSpPr>
                <p:spPr>
                  <a:xfrm flipV="1">
                    <a:off x="9896271" y="3874528"/>
                    <a:ext cx="1048662" cy="160305"/>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cxnSpLocks noChangeAspect="1"/>
                  </p:cNvCxnSpPr>
                  <p:nvPr/>
                </p:nvCxnSpPr>
                <p:spPr>
                  <a:xfrm>
                    <a:off x="9912402" y="4542912"/>
                    <a:ext cx="1054653" cy="161232"/>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10923320" y="3396554"/>
                    <a:ext cx="91440" cy="460373"/>
                    <a:chOff x="4981345" y="1840171"/>
                    <a:chExt cx="66617" cy="335394"/>
                  </a:xfrm>
                </p:grpSpPr>
                <p:cxnSp>
                  <p:nvCxnSpPr>
                    <p:cNvPr id="50" name="Straight Connector 49"/>
                    <p:cNvCxnSpPr/>
                    <p:nvPr/>
                  </p:nvCxnSpPr>
                  <p:spPr>
                    <a:xfrm flipH="1">
                      <a:off x="5013325" y="1840171"/>
                      <a:ext cx="0" cy="333082"/>
                    </a:xfrm>
                    <a:prstGeom prst="line">
                      <a:avLst/>
                    </a:prstGeom>
                    <a:ln w="222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4981345" y="2175565"/>
                      <a:ext cx="66617" cy="0"/>
                    </a:xfrm>
                    <a:prstGeom prst="line">
                      <a:avLst/>
                    </a:prstGeom>
                    <a:ln w="2222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flipV="1">
                    <a:off x="10923320" y="4715764"/>
                    <a:ext cx="91440" cy="460373"/>
                    <a:chOff x="4981345" y="1840171"/>
                    <a:chExt cx="66617" cy="335394"/>
                  </a:xfrm>
                </p:grpSpPr>
                <p:cxnSp>
                  <p:nvCxnSpPr>
                    <p:cNvPr id="53" name="Straight Connector 52"/>
                    <p:cNvCxnSpPr/>
                    <p:nvPr/>
                  </p:nvCxnSpPr>
                  <p:spPr>
                    <a:xfrm flipH="1">
                      <a:off x="5013325" y="1840171"/>
                      <a:ext cx="0" cy="333082"/>
                    </a:xfrm>
                    <a:prstGeom prst="line">
                      <a:avLst/>
                    </a:prstGeom>
                    <a:ln w="222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4981345" y="2175565"/>
                      <a:ext cx="66617" cy="0"/>
                    </a:xfrm>
                    <a:prstGeom prst="line">
                      <a:avLst/>
                    </a:prstGeom>
                    <a:ln w="2222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63" name="Rectangle 62"/>
                  <p:cNvSpPr/>
                  <p:nvPr/>
                </p:nvSpPr>
                <p:spPr>
                  <a:xfrm>
                    <a:off x="8968664" y="5157305"/>
                    <a:ext cx="1424400" cy="369332"/>
                  </a:xfrm>
                  <a:prstGeom prst="rect">
                    <a:avLst/>
                  </a:prstGeom>
                </p:spPr>
                <p:txBody>
                  <a:bodyPr wrap="square">
                    <a:spAutoFit/>
                  </a:bodyPr>
                  <a:lstStyle/>
                  <a:p>
                    <a:r>
                      <a:rPr lang="en-US">
                        <a:solidFill>
                          <a:schemeClr val="tx1">
                            <a:lumMod val="85000"/>
                            <a:lumOff val="15000"/>
                          </a:schemeClr>
                        </a:solidFill>
                        <a:latin typeface="Times New Roman" panose="02020603050405020304" pitchFamily="18" charset="0"/>
                        <a:ea typeface="Segoe UI Symbol" pitchFamily="34" charset="0"/>
                        <a:cs typeface="Times New Roman" panose="02020603050405020304" pitchFamily="18" charset="0"/>
                      </a:rPr>
                      <a:t>Aperture</a:t>
                    </a:r>
                    <a:endParaRPr lang="en-US" dirty="0">
                      <a:solidFill>
                        <a:schemeClr val="tx1">
                          <a:lumMod val="85000"/>
                          <a:lumOff val="15000"/>
                        </a:schemeClr>
                      </a:solidFill>
                      <a:latin typeface="Times New Roman" panose="02020603050405020304" pitchFamily="18" charset="0"/>
                      <a:ea typeface="Segoe UI Symbol" pitchFamily="34" charset="0"/>
                      <a:cs typeface="Times New Roman" panose="02020603050405020304" pitchFamily="18" charset="0"/>
                    </a:endParaRPr>
                  </a:p>
                </p:txBody>
              </p:sp>
              <p:sp>
                <p:nvSpPr>
                  <p:cNvPr id="64" name="Arc 63"/>
                  <p:cNvSpPr/>
                  <p:nvPr/>
                </p:nvSpPr>
                <p:spPr>
                  <a:xfrm rot="10800000">
                    <a:off x="9375803" y="4444475"/>
                    <a:ext cx="827058" cy="911030"/>
                  </a:xfrm>
                  <a:prstGeom prst="arc">
                    <a:avLst>
                      <a:gd name="adj1" fmla="val 10724335"/>
                      <a:gd name="adj2" fmla="val 15127636"/>
                    </a:avLst>
                  </a:prstGeom>
                  <a:ln w="6350">
                    <a:solidFill>
                      <a:schemeClr val="tx1">
                        <a:lumMod val="85000"/>
                        <a:lumOff val="1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5" name="Rectangle 64"/>
                  <p:cNvSpPr/>
                  <p:nvPr/>
                </p:nvSpPr>
                <p:spPr>
                  <a:xfrm>
                    <a:off x="9051566" y="5561601"/>
                    <a:ext cx="1887201" cy="369332"/>
                  </a:xfrm>
                  <a:prstGeom prst="rect">
                    <a:avLst/>
                  </a:prstGeom>
                </p:spPr>
                <p:txBody>
                  <a:bodyPr wrap="square">
                    <a:spAutoFit/>
                  </a:bodyPr>
                  <a:lstStyle/>
                  <a:p>
                    <a:r>
                      <a:rPr lang="en-US" dirty="0">
                        <a:solidFill>
                          <a:schemeClr val="tx1">
                            <a:lumMod val="85000"/>
                            <a:lumOff val="15000"/>
                          </a:schemeClr>
                        </a:solidFill>
                        <a:latin typeface="Euclid" panose="02020503060505020303" pitchFamily="18" charset="0"/>
                        <a:ea typeface="Segoe UI Symbol" pitchFamily="34" charset="0"/>
                      </a:rPr>
                      <a:t>Entrance pupil</a:t>
                    </a:r>
                  </a:p>
                </p:txBody>
              </p:sp>
              <p:sp>
                <p:nvSpPr>
                  <p:cNvPr id="66" name="Arc 65"/>
                  <p:cNvSpPr/>
                  <p:nvPr/>
                </p:nvSpPr>
                <p:spPr>
                  <a:xfrm rot="10800000">
                    <a:off x="10001576" y="4697728"/>
                    <a:ext cx="970813" cy="1069381"/>
                  </a:xfrm>
                  <a:prstGeom prst="arc">
                    <a:avLst>
                      <a:gd name="adj1" fmla="val 10724335"/>
                      <a:gd name="adj2" fmla="val 15127636"/>
                    </a:avLst>
                  </a:prstGeom>
                  <a:ln w="6350">
                    <a:solidFill>
                      <a:schemeClr val="tx1">
                        <a:lumMod val="85000"/>
                        <a:lumOff val="1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78" name="Straight Connector 77"/>
                  <p:cNvCxnSpPr/>
                  <p:nvPr/>
                </p:nvCxnSpPr>
                <p:spPr>
                  <a:xfrm>
                    <a:off x="9882074" y="4035070"/>
                    <a:ext cx="415699" cy="152936"/>
                  </a:xfrm>
                  <a:prstGeom prst="line">
                    <a:avLst/>
                  </a:prstGeom>
                  <a:ln w="19050">
                    <a:solidFill>
                      <a:srgbClr val="00B050">
                        <a:alpha val="80000"/>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cxnSpLocks/>
                  </p:cNvCxnSpPr>
                  <p:nvPr/>
                </p:nvCxnSpPr>
                <p:spPr>
                  <a:xfrm flipV="1">
                    <a:off x="9896271" y="4374868"/>
                    <a:ext cx="411432" cy="168045"/>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10164495" y="3693099"/>
                    <a:ext cx="91440" cy="460373"/>
                    <a:chOff x="4981345" y="1840171"/>
                    <a:chExt cx="66617" cy="335394"/>
                  </a:xfrm>
                </p:grpSpPr>
                <p:cxnSp>
                  <p:nvCxnSpPr>
                    <p:cNvPr id="19" name="Straight Connector 18"/>
                    <p:cNvCxnSpPr/>
                    <p:nvPr/>
                  </p:nvCxnSpPr>
                  <p:spPr>
                    <a:xfrm flipH="1">
                      <a:off x="5013325" y="1840171"/>
                      <a:ext cx="0" cy="333082"/>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4981345" y="2175565"/>
                      <a:ext cx="66617"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flipV="1">
                    <a:off x="10164495" y="4419219"/>
                    <a:ext cx="91440" cy="460373"/>
                    <a:chOff x="4981345" y="1840171"/>
                    <a:chExt cx="66617" cy="335394"/>
                  </a:xfrm>
                </p:grpSpPr>
                <p:cxnSp>
                  <p:nvCxnSpPr>
                    <p:cNvPr id="24" name="Straight Connector 23"/>
                    <p:cNvCxnSpPr/>
                    <p:nvPr/>
                  </p:nvCxnSpPr>
                  <p:spPr>
                    <a:xfrm flipH="1">
                      <a:off x="5013325" y="1840171"/>
                      <a:ext cx="0" cy="333082"/>
                    </a:xfrm>
                    <a:prstGeom prst="line">
                      <a:avLst/>
                    </a:prstGeom>
                    <a:ln w="22225">
                      <a:solidFill>
                        <a:schemeClr val="tx1">
                          <a:lumMod val="85000"/>
                          <a:lumOff val="15000"/>
                          <a:alpha val="8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4981345" y="2175565"/>
                      <a:ext cx="66617"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26" name="Oval 25"/>
                  <p:cNvSpPr/>
                  <p:nvPr/>
                </p:nvSpPr>
                <p:spPr>
                  <a:xfrm>
                    <a:off x="9813090" y="3862738"/>
                    <a:ext cx="171314" cy="850392"/>
                  </a:xfrm>
                  <a:prstGeom prst="ellipse">
                    <a:avLst/>
                  </a:prstGeom>
                  <a:gradFill flip="none" rotWithShape="1">
                    <a:gsLst>
                      <a:gs pos="0">
                        <a:schemeClr val="bg1">
                          <a:lumMod val="56000"/>
                          <a:lumOff val="44000"/>
                          <a:alpha val="79000"/>
                        </a:schemeClr>
                      </a:gs>
                      <a:gs pos="41000">
                        <a:srgbClr val="0099FF">
                          <a:alpha val="90980"/>
                          <a:lumMod val="82000"/>
                        </a:srgbClr>
                      </a:gs>
                      <a:gs pos="100000">
                        <a:srgbClr val="0000FF">
                          <a:alpha val="92941"/>
                          <a:lumMod val="77000"/>
                          <a:lumOff val="23000"/>
                        </a:srgbClr>
                      </a:gs>
                    </a:gsLst>
                    <a:path path="circle">
                      <a:fillToRect l="50000" t="50000" r="50000" b="50000"/>
                    </a:path>
                    <a:tileRect/>
                  </a:gradFill>
                  <a:ln>
                    <a:noFill/>
                  </a:ln>
                  <a:scene3d>
                    <a:camera prst="orthographicFront"/>
                    <a:lightRig rig="threePt" dir="t"/>
                  </a:scene3d>
                  <a:sp3d prstMaterial="clear">
                    <a:bevelT w="139700" h="158750"/>
                    <a:bevelB w="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Isosceles Triangle 89"/>
                  <p:cNvSpPr>
                    <a:spLocks noChangeAspect="1"/>
                  </p:cNvSpPr>
                  <p:nvPr/>
                </p:nvSpPr>
                <p:spPr>
                  <a:xfrm rot="5906215">
                    <a:off x="9178411" y="4376857"/>
                    <a:ext cx="117015" cy="121937"/>
                  </a:xfrm>
                  <a:prstGeom prst="triangle">
                    <a:avLst/>
                  </a:prstGeom>
                  <a:solidFill>
                    <a:schemeClr val="bg1"/>
                  </a:solidFill>
                  <a:ln w="9525">
                    <a:solidFill>
                      <a:srgbClr val="00B05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Isosceles Triangle 90"/>
                  <p:cNvSpPr>
                    <a:spLocks noChangeAspect="1"/>
                  </p:cNvSpPr>
                  <p:nvPr/>
                </p:nvSpPr>
                <p:spPr>
                  <a:xfrm rot="4870136">
                    <a:off x="9166516" y="4077129"/>
                    <a:ext cx="117015" cy="121937"/>
                  </a:xfrm>
                  <a:prstGeom prst="triangle">
                    <a:avLst/>
                  </a:prstGeom>
                  <a:solidFill>
                    <a:schemeClr val="bg1"/>
                  </a:solidFill>
                  <a:ln w="9525">
                    <a:solidFill>
                      <a:srgbClr val="00B05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6" name="Group 95"/>
                  <p:cNvGrpSpPr>
                    <a:grpSpLocks noChangeAspect="1"/>
                  </p:cNvGrpSpPr>
                  <p:nvPr/>
                </p:nvGrpSpPr>
                <p:grpSpPr>
                  <a:xfrm>
                    <a:off x="10943951" y="4257545"/>
                    <a:ext cx="55270" cy="54155"/>
                    <a:chOff x="10922475" y="4242821"/>
                    <a:chExt cx="95901" cy="93967"/>
                  </a:xfrm>
                </p:grpSpPr>
                <p:sp>
                  <p:nvSpPr>
                    <p:cNvPr id="94" name="Oval 93"/>
                    <p:cNvSpPr/>
                    <p:nvPr/>
                  </p:nvSpPr>
                  <p:spPr>
                    <a:xfrm rot="21480000">
                      <a:off x="10928782" y="4247193"/>
                      <a:ext cx="89594" cy="895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94"/>
                    <p:cNvSpPr/>
                    <p:nvPr/>
                  </p:nvSpPr>
                  <p:spPr>
                    <a:xfrm rot="21480000" flipH="1">
                      <a:off x="10922475" y="4242821"/>
                      <a:ext cx="89593" cy="89595"/>
                    </a:xfrm>
                    <a:prstGeom prst="ellipse">
                      <a:avLst/>
                    </a:prstGeom>
                    <a:solidFill>
                      <a:srgbClr val="CC0000">
                        <a:alpha val="0"/>
                      </a:srgbClr>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9" name="Rectangle 98"/>
                  <p:cNvSpPr/>
                  <p:nvPr/>
                </p:nvSpPr>
                <p:spPr>
                  <a:xfrm>
                    <a:off x="8662584" y="4623021"/>
                    <a:ext cx="1655737" cy="353943"/>
                  </a:xfrm>
                  <a:prstGeom prst="rect">
                    <a:avLst/>
                  </a:prstGeom>
                </p:spPr>
                <p:txBody>
                  <a:bodyPr wrap="square">
                    <a:spAutoFit/>
                  </a:bodyPr>
                  <a:lstStyle/>
                  <a:p>
                    <a:r>
                      <a:rPr lang="en-US" sz="1700" dirty="0">
                        <a:solidFill>
                          <a:schemeClr val="tx1">
                            <a:lumMod val="65000"/>
                            <a:lumOff val="35000"/>
                          </a:schemeClr>
                        </a:solidFill>
                        <a:latin typeface="Times New Roman" panose="02020603050405020304" pitchFamily="18" charset="0"/>
                        <a:ea typeface="Segoe UI Symbol" pitchFamily="34" charset="0"/>
                        <a:cs typeface="Times New Roman" panose="02020603050405020304" pitchFamily="18" charset="0"/>
                      </a:rPr>
                      <a:t>Marginal ray</a:t>
                    </a:r>
                  </a:p>
                </p:txBody>
              </p:sp>
              <p:sp>
                <p:nvSpPr>
                  <p:cNvPr id="100" name="Arc 99"/>
                  <p:cNvSpPr/>
                  <p:nvPr/>
                </p:nvSpPr>
                <p:spPr>
                  <a:xfrm>
                    <a:off x="8669715" y="3826409"/>
                    <a:ext cx="970813" cy="1069381"/>
                  </a:xfrm>
                  <a:prstGeom prst="arc">
                    <a:avLst>
                      <a:gd name="adj1" fmla="val 8509332"/>
                      <a:gd name="adj2" fmla="val 10749123"/>
                    </a:avLst>
                  </a:prstGeom>
                  <a:ln w="6350">
                    <a:solidFill>
                      <a:schemeClr val="tx1">
                        <a:lumMod val="50000"/>
                        <a:lumOff val="50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101" name="Rectangle 100"/>
                      <p:cNvSpPr/>
                      <p:nvPr/>
                    </p:nvSpPr>
                    <p:spPr>
                      <a:xfrm>
                        <a:off x="10885284" y="4210509"/>
                        <a:ext cx="389273" cy="410882"/>
                      </a:xfrm>
                      <a:prstGeom prst="rect">
                        <a:avLst/>
                      </a:prstGeom>
                    </p:spPr>
                    <p:txBody>
                      <a:bodyPr wrap="none">
                        <a:spAutoFit/>
                      </a:bodyPr>
                      <a:lstStyle/>
                      <a:p>
                        <a:pPr>
                          <a:lnSpc>
                            <a:spcPct val="115000"/>
                          </a:lnSpc>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ea typeface="Calibri"/>
                                  <a:cs typeface="Times New Roman"/>
                                </a:rPr>
                                <m:t>𝐸</m:t>
                              </m:r>
                            </m:oMath>
                          </m:oMathPara>
                        </a14:m>
                        <a:endParaRPr lang="en-US" i="1" dirty="0">
                          <a:latin typeface="Cambria Math" panose="02040503050406030204" pitchFamily="18" charset="0"/>
                          <a:ea typeface="Calibri"/>
                          <a:cs typeface="Times New Roman"/>
                        </a:endParaRPr>
                      </a:p>
                    </p:txBody>
                  </p:sp>
                </mc:Choice>
                <mc:Fallback>
                  <p:sp>
                    <p:nvSpPr>
                      <p:cNvPr id="101" name="Rectangle 100"/>
                      <p:cNvSpPr>
                        <a:spLocks noRot="1" noChangeAspect="1" noMove="1" noResize="1" noEditPoints="1" noAdjustHandles="1" noChangeArrowheads="1" noChangeShapeType="1" noTextEdit="1"/>
                      </p:cNvSpPr>
                      <p:nvPr/>
                    </p:nvSpPr>
                    <p:spPr>
                      <a:xfrm>
                        <a:off x="10885284" y="4210509"/>
                        <a:ext cx="389273" cy="410882"/>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104" name="Rectangle 103"/>
                    <p:cNvSpPr/>
                    <p:nvPr/>
                  </p:nvSpPr>
                  <p:spPr>
                    <a:xfrm>
                      <a:off x="9020962" y="6291255"/>
                      <a:ext cx="2986138" cy="385362"/>
                    </a:xfrm>
                    <a:prstGeom prst="rect">
                      <a:avLst/>
                    </a:prstGeom>
                  </p:spPr>
                  <p:txBody>
                    <a:bodyPr wrap="none">
                      <a:spAutoFit/>
                    </a:bodyPr>
                    <a:lstStyle/>
                    <a:p>
                      <a:pPr>
                        <a:lnSpc>
                          <a:spcPct val="115000"/>
                        </a:lnSpc>
                      </a:pPr>
                      <a14:m>
                        <m:oMath xmlns:m="http://schemas.openxmlformats.org/officeDocument/2006/math">
                          <m:r>
                            <a:rPr lang="en-US" i="1" dirty="0" smtClean="0">
                              <a:solidFill>
                                <a:schemeClr val="tx1">
                                  <a:lumMod val="75000"/>
                                  <a:lumOff val="25000"/>
                                </a:schemeClr>
                              </a:solidFill>
                              <a:latin typeface="Cambria Math" panose="02040503050406030204" pitchFamily="18" charset="0"/>
                              <a:ea typeface="Calibri"/>
                              <a:cs typeface="Times New Roman"/>
                            </a:rPr>
                            <m:t>𝐸</m:t>
                          </m:r>
                        </m:oMath>
                      </a14:m>
                      <a:r>
                        <a:rPr lang="en-US" dirty="0">
                          <a:solidFill>
                            <a:schemeClr val="tx1">
                              <a:lumMod val="75000"/>
                              <a:lumOff val="25000"/>
                            </a:schemeClr>
                          </a:solidFill>
                          <a:latin typeface="Times New Roman" panose="02020603050405020304" pitchFamily="18" charset="0"/>
                          <a:ea typeface="Calibri"/>
                          <a:cs typeface="Times New Roman" panose="02020603050405020304" pitchFamily="18" charset="0"/>
                        </a:rPr>
                        <a:t>: center of the entrance pupil</a:t>
                      </a:r>
                    </a:p>
                  </p:txBody>
                </p:sp>
              </mc:Choice>
              <mc:Fallback>
                <p:sp>
                  <p:nvSpPr>
                    <p:cNvPr id="104" name="Rectangle 103"/>
                    <p:cNvSpPr>
                      <a:spLocks noRot="1" noChangeAspect="1" noMove="1" noResize="1" noEditPoints="1" noAdjustHandles="1" noChangeArrowheads="1" noChangeShapeType="1" noTextEdit="1"/>
                    </p:cNvSpPr>
                    <p:nvPr/>
                  </p:nvSpPr>
                  <p:spPr>
                    <a:xfrm>
                      <a:off x="9020962" y="6291255"/>
                      <a:ext cx="2986138" cy="385362"/>
                    </a:xfrm>
                    <a:prstGeom prst="rect">
                      <a:avLst/>
                    </a:prstGeom>
                    <a:blipFill>
                      <a:blip r:embed="rId8"/>
                      <a:stretch>
                        <a:fillRect t="-3175" r="-1224" b="-25397"/>
                      </a:stretch>
                    </a:blipFill>
                  </p:spPr>
                  <p:txBody>
                    <a:bodyPr/>
                    <a:lstStyle/>
                    <a:p>
                      <a:r>
                        <a:rPr lang="en-US">
                          <a:noFill/>
                        </a:rPr>
                        <a:t> </a:t>
                      </a:r>
                    </a:p>
                  </p:txBody>
                </p:sp>
              </mc:Fallback>
            </mc:AlternateContent>
          </p:grpSp>
          <p:sp>
            <p:nvSpPr>
              <p:cNvPr id="108" name="TextBox 107"/>
              <p:cNvSpPr txBox="1"/>
              <p:nvPr/>
            </p:nvSpPr>
            <p:spPr>
              <a:xfrm>
                <a:off x="7963410" y="3862400"/>
                <a:ext cx="1069973" cy="369332"/>
              </a:xfrm>
              <a:prstGeom prst="rect">
                <a:avLst/>
              </a:prstGeom>
              <a:solidFill>
                <a:srgbClr val="FFFF00">
                  <a:alpha val="36000"/>
                </a:srgbClr>
              </a:solidFill>
            </p:spPr>
            <p:txBody>
              <a:bodyPr wrap="none" rtlCol="0">
                <a:spAutoFit/>
              </a:bodyPr>
              <a:lstStyle/>
              <a:p>
                <a:r>
                  <a:rPr lang="en-US" dirty="0">
                    <a:solidFill>
                      <a:schemeClr val="tx1">
                        <a:lumMod val="85000"/>
                        <a:lumOff val="15000"/>
                      </a:schemeClr>
                    </a:solidFill>
                  </a:rPr>
                  <a:t>Side view</a:t>
                </a:r>
              </a:p>
            </p:txBody>
          </p:sp>
        </p:grpSp>
      </p:grpSp>
    </p:spTree>
    <p:extLst>
      <p:ext uri="{BB962C8B-B14F-4D97-AF65-F5344CB8AC3E}">
        <p14:creationId xmlns:p14="http://schemas.microsoft.com/office/powerpoint/2010/main" val="247031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FE49D25-79C8-4888-9EB9-19BA059167A3}" vid="{78DBDD59-95E7-469D-B730-1BFC898E9DC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5109</TotalTime>
  <Words>3256</Words>
  <Application>Microsoft Office PowerPoint</Application>
  <PresentationFormat>Widescreen</PresentationFormat>
  <Paragraphs>446</Paragraphs>
  <Slides>22</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Calibri</vt:lpstr>
      <vt:lpstr>Calibri Light</vt:lpstr>
      <vt:lpstr>Cambria Math</vt:lpstr>
      <vt:lpstr>Euclid</vt:lpstr>
      <vt:lpstr>Segoe UI</vt:lpstr>
      <vt:lpstr>Segoe UI 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Indranil Sinharoy</dc:creator>
  <cp:lastModifiedBy>Indranil Sinharoy</cp:lastModifiedBy>
  <cp:revision>286</cp:revision>
  <dcterms:created xsi:type="dcterms:W3CDTF">2016-11-16T03:12:58Z</dcterms:created>
  <dcterms:modified xsi:type="dcterms:W3CDTF">2016-11-28T02:31:50Z</dcterms:modified>
</cp:coreProperties>
</file>